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60" r:id="rId5"/>
    <p:sldId id="589" r:id="rId6"/>
    <p:sldId id="261" r:id="rId7"/>
    <p:sldId id="591" r:id="rId8"/>
    <p:sldId id="563" r:id="rId9"/>
    <p:sldId id="569" r:id="rId10"/>
    <p:sldId id="593" r:id="rId11"/>
    <p:sldId id="592" r:id="rId12"/>
    <p:sldId id="565" r:id="rId13"/>
    <p:sldId id="266" r:id="rId14"/>
    <p:sldId id="601" r:id="rId15"/>
    <p:sldId id="571" r:id="rId16"/>
    <p:sldId id="572" r:id="rId17"/>
    <p:sldId id="573" r:id="rId18"/>
    <p:sldId id="574" r:id="rId19"/>
    <p:sldId id="575" r:id="rId20"/>
    <p:sldId id="576" r:id="rId21"/>
    <p:sldId id="577" r:id="rId22"/>
    <p:sldId id="578" r:id="rId23"/>
    <p:sldId id="588" r:id="rId24"/>
    <p:sldId id="579" r:id="rId25"/>
    <p:sldId id="602" r:id="rId26"/>
    <p:sldId id="580" r:id="rId27"/>
    <p:sldId id="586" r:id="rId28"/>
    <p:sldId id="585" r:id="rId29"/>
    <p:sldId id="584" r:id="rId30"/>
    <p:sldId id="583" r:id="rId31"/>
    <p:sldId id="582" r:id="rId32"/>
    <p:sldId id="562" r:id="rId33"/>
    <p:sldId id="603" r:id="rId34"/>
    <p:sldId id="271" r:id="rId35"/>
    <p:sldId id="607" r:id="rId36"/>
    <p:sldId id="604" r:id="rId37"/>
    <p:sldId id="608" r:id="rId38"/>
    <p:sldId id="605" r:id="rId39"/>
    <p:sldId id="567" r:id="rId40"/>
    <p:sldId id="595" r:id="rId41"/>
    <p:sldId id="596" r:id="rId42"/>
    <p:sldId id="597" r:id="rId43"/>
    <p:sldId id="598" r:id="rId44"/>
    <p:sldId id="599" r:id="rId45"/>
    <p:sldId id="600" r:id="rId46"/>
    <p:sldId id="606" r:id="rId47"/>
    <p:sldId id="587" r:id="rId48"/>
  </p:sldIdLst>
  <p:sldSz cx="12192000" cy="6858000"/>
  <p:notesSz cx="6858000" cy="27527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bin Mohan" initials="SM" lastIdx="1" clrIdx="0">
    <p:extLst>
      <p:ext uri="{19B8F6BF-5375-455C-9EA6-DF929625EA0E}">
        <p15:presenceInfo xmlns:p15="http://schemas.microsoft.com/office/powerpoint/2012/main" userId="73d3075bd5874937" providerId="Windows Live"/>
      </p:ext>
    </p:extLst>
  </p:cmAuthor>
  <p:cmAuthor id="2" name="Kuo, Hsuan-Chi" initials="KH" lastIdx="1" clrIdx="1">
    <p:extLst>
      <p:ext uri="{19B8F6BF-5375-455C-9EA6-DF929625EA0E}">
        <p15:presenceInfo xmlns:p15="http://schemas.microsoft.com/office/powerpoint/2012/main" userId="S::hckuo2@illinois.edu::6e357c31-18e8-48bb-b1ed-0601dd393e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D8F3"/>
    <a:srgbClr val="D7C2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A1D02-D366-406B-9FCC-C7C7CC67802F}" v="3" dt="2020-05-24T08:32:56.548"/>
    <p1510:client id="{41BA8E53-0C5D-52EB-99E3-D12C72C1517E}" v="8" dt="2021-10-25T19:59:35.675"/>
    <p1510:client id="{43F0BB7D-D395-9D83-55A0-8AA3B41EE4F5}" v="4" dt="2020-05-24T08:22:18.129"/>
    <p1510:client id="{49F0D49F-DED7-6C23-7FE2-E2FC284573E0}" v="1" dt="2020-05-24T07:02:27.715"/>
    <p1510:client id="{7A81A176-2BE7-504E-C1F0-CA77DBA154E4}" v="1" dt="2021-10-25T18:34:58.282"/>
    <p1510:client id="{8294B233-9D2C-1767-A5E2-E33A63AAB27E}" v="580" dt="2021-10-19T18:58:41.463"/>
    <p1510:client id="{A20ACF9B-30E0-010B-B6BF-F33FCAD477B3}" v="187" dt="2021-10-19T18:16:19.281"/>
    <p1510:client id="{A2F1C33A-2287-BD0B-AA6E-628B432AB657}" v="12" dt="2021-10-25T17:36:34.550"/>
    <p1510:client id="{D8A5691E-8CD0-D997-2208-FB45DD84B016}" v="1111" dt="2020-05-24T19:19:40.784"/>
    <p1510:client id="{E4C53292-B3F3-85BC-976B-F3FB5A29F083}" v="70" dt="2021-09-25T20:20:04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3T05:51:5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DF5B4-1854-44CE-BE76-451F02E97F08}" type="doc">
      <dgm:prSet loTypeId="urn:microsoft.com/office/officeart/2005/8/layout/process1" loCatId="process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F5C484E-79BF-4952-9680-F3A5E6F4DDC8}">
      <dgm:prSet phldrT="[Text]" phldr="0"/>
      <dgm:spPr/>
      <dgm:t>
        <a:bodyPr/>
        <a:lstStyle/>
        <a:p>
          <a:r>
            <a:rPr lang="en-US">
              <a:latin typeface="Georgia"/>
            </a:rPr>
            <a:t>Trace</a:t>
          </a:r>
          <a:endParaRPr lang="en-US"/>
        </a:p>
      </dgm:t>
    </dgm:pt>
    <dgm:pt modelId="{96528D89-ECFC-44F7-A593-870922050FD0}" type="parTrans" cxnId="{9183CB6B-077A-45EB-821C-0B571AB865E7}">
      <dgm:prSet/>
      <dgm:spPr/>
      <dgm:t>
        <a:bodyPr/>
        <a:lstStyle/>
        <a:p>
          <a:endParaRPr lang="en-US"/>
        </a:p>
      </dgm:t>
    </dgm:pt>
    <dgm:pt modelId="{EFDEA832-DF80-449E-B915-B11B6BBE7F8E}" type="sibTrans" cxnId="{9183CB6B-077A-45EB-821C-0B571AB865E7}">
      <dgm:prSet/>
      <dgm:spPr/>
      <dgm:t>
        <a:bodyPr/>
        <a:lstStyle/>
        <a:p>
          <a:endParaRPr lang="en-US"/>
        </a:p>
      </dgm:t>
    </dgm:pt>
    <dgm:pt modelId="{B1205234-5E78-40C3-84CB-3ADD2A2FE381}">
      <dgm:prSet phldrT="[Text]" phldr="0"/>
      <dgm:spPr/>
      <dgm:t>
        <a:bodyPr/>
        <a:lstStyle/>
        <a:p>
          <a:r>
            <a:rPr lang="en-US">
              <a:latin typeface="Georgia"/>
            </a:rPr>
            <a:t>Analyze</a:t>
          </a:r>
          <a:endParaRPr lang="en-US"/>
        </a:p>
      </dgm:t>
    </dgm:pt>
    <dgm:pt modelId="{B3D7BB26-26C9-4380-9DCC-DBBA1DD729FF}" type="parTrans" cxnId="{7D05ED7C-5FA9-4A93-87F0-505906CCD1F8}">
      <dgm:prSet/>
      <dgm:spPr/>
      <dgm:t>
        <a:bodyPr/>
        <a:lstStyle/>
        <a:p>
          <a:endParaRPr lang="en-US"/>
        </a:p>
      </dgm:t>
    </dgm:pt>
    <dgm:pt modelId="{54B0BD86-81F2-4A84-A3AB-695C0F117AF7}" type="sibTrans" cxnId="{7D05ED7C-5FA9-4A93-87F0-505906CCD1F8}">
      <dgm:prSet/>
      <dgm:spPr/>
      <dgm:t>
        <a:bodyPr/>
        <a:lstStyle/>
        <a:p>
          <a:endParaRPr lang="en-US"/>
        </a:p>
      </dgm:t>
    </dgm:pt>
    <dgm:pt modelId="{8C6DBED1-A166-4C51-A5EC-D150FEC39F35}">
      <dgm:prSet phldrT="[Text]" phldr="0"/>
      <dgm:spPr/>
      <dgm:t>
        <a:bodyPr/>
        <a:lstStyle/>
        <a:p>
          <a:r>
            <a:rPr lang="en-US">
              <a:latin typeface="Georgia"/>
            </a:rPr>
            <a:t>Build</a:t>
          </a:r>
          <a:endParaRPr lang="en-US"/>
        </a:p>
      </dgm:t>
    </dgm:pt>
    <dgm:pt modelId="{E6639908-EB4C-4E18-B6E9-9541795A31A1}" type="parTrans" cxnId="{5EF36554-D46F-4BE8-912F-FC62232EF7FC}">
      <dgm:prSet/>
      <dgm:spPr/>
      <dgm:t>
        <a:bodyPr/>
        <a:lstStyle/>
        <a:p>
          <a:endParaRPr lang="en-US"/>
        </a:p>
      </dgm:t>
    </dgm:pt>
    <dgm:pt modelId="{5B4A8A48-ADFE-4947-A2E9-F34013ACB384}" type="sibTrans" cxnId="{5EF36554-D46F-4BE8-912F-FC62232EF7FC}">
      <dgm:prSet/>
      <dgm:spPr/>
      <dgm:t>
        <a:bodyPr/>
        <a:lstStyle/>
        <a:p>
          <a:endParaRPr lang="en-US"/>
        </a:p>
      </dgm:t>
    </dgm:pt>
    <dgm:pt modelId="{494FBB59-130B-4B3A-A38C-A99687B9589F}">
      <dgm:prSet phldr="0"/>
      <dgm:spPr/>
      <dgm:t>
        <a:bodyPr/>
        <a:lstStyle/>
        <a:p>
          <a:pPr rtl="0"/>
          <a:r>
            <a:rPr lang="en-US">
              <a:latin typeface="Georgia"/>
            </a:rPr>
            <a:t>Correlate</a:t>
          </a:r>
        </a:p>
      </dgm:t>
    </dgm:pt>
    <dgm:pt modelId="{9489487C-54AC-4073-BAEE-E16BB39A46B6}" type="parTrans" cxnId="{111DA908-43EC-47AA-9362-F72C249695F3}">
      <dgm:prSet/>
      <dgm:spPr/>
      <dgm:t>
        <a:bodyPr/>
        <a:lstStyle/>
        <a:p>
          <a:endParaRPr lang="en-US"/>
        </a:p>
      </dgm:t>
    </dgm:pt>
    <dgm:pt modelId="{5B5A1127-322D-44A1-9E4E-C40C4632D6DE}" type="sibTrans" cxnId="{111DA908-43EC-47AA-9362-F72C249695F3}">
      <dgm:prSet/>
      <dgm:spPr/>
      <dgm:t>
        <a:bodyPr/>
        <a:lstStyle/>
        <a:p>
          <a:endParaRPr lang="en-US"/>
        </a:p>
      </dgm:t>
    </dgm:pt>
    <dgm:pt modelId="{7EA26BED-4833-4AA2-A8A0-800301A9341F}" type="pres">
      <dgm:prSet presAssocID="{06DDF5B4-1854-44CE-BE76-451F02E97F08}" presName="Name0" presStyleCnt="0">
        <dgm:presLayoutVars>
          <dgm:dir/>
          <dgm:resizeHandles val="exact"/>
        </dgm:presLayoutVars>
      </dgm:prSet>
      <dgm:spPr/>
    </dgm:pt>
    <dgm:pt modelId="{A4B4F28D-CCE2-4F9D-9BE2-FA1D1C78703A}" type="pres">
      <dgm:prSet presAssocID="{6F5C484E-79BF-4952-9680-F3A5E6F4DDC8}" presName="node" presStyleLbl="node1" presStyleIdx="0" presStyleCnt="4">
        <dgm:presLayoutVars>
          <dgm:bulletEnabled val="1"/>
        </dgm:presLayoutVars>
      </dgm:prSet>
      <dgm:spPr/>
    </dgm:pt>
    <dgm:pt modelId="{06C55F67-6BF3-479E-B215-669D26FC888D}" type="pres">
      <dgm:prSet presAssocID="{EFDEA832-DF80-449E-B915-B11B6BBE7F8E}" presName="sibTrans" presStyleLbl="sibTrans2D1" presStyleIdx="0" presStyleCnt="3"/>
      <dgm:spPr/>
    </dgm:pt>
    <dgm:pt modelId="{C007FE3E-FF50-425B-9571-31F35129DA7F}" type="pres">
      <dgm:prSet presAssocID="{EFDEA832-DF80-449E-B915-B11B6BBE7F8E}" presName="connectorText" presStyleLbl="sibTrans2D1" presStyleIdx="0" presStyleCnt="3"/>
      <dgm:spPr/>
    </dgm:pt>
    <dgm:pt modelId="{D1F5D224-CBB3-4309-9385-E550D6EF0A2C}" type="pres">
      <dgm:prSet presAssocID="{B1205234-5E78-40C3-84CB-3ADD2A2FE381}" presName="node" presStyleLbl="node1" presStyleIdx="1" presStyleCnt="4">
        <dgm:presLayoutVars>
          <dgm:bulletEnabled val="1"/>
        </dgm:presLayoutVars>
      </dgm:prSet>
      <dgm:spPr/>
    </dgm:pt>
    <dgm:pt modelId="{0C6F1703-CC27-4D9A-9D35-1201E59FACD3}" type="pres">
      <dgm:prSet presAssocID="{54B0BD86-81F2-4A84-A3AB-695C0F117AF7}" presName="sibTrans" presStyleLbl="sibTrans2D1" presStyleIdx="1" presStyleCnt="3"/>
      <dgm:spPr/>
    </dgm:pt>
    <dgm:pt modelId="{114F4E1F-59FD-4C2A-8F5B-5A74830657D3}" type="pres">
      <dgm:prSet presAssocID="{54B0BD86-81F2-4A84-A3AB-695C0F117AF7}" presName="connectorText" presStyleLbl="sibTrans2D1" presStyleIdx="1" presStyleCnt="3"/>
      <dgm:spPr/>
    </dgm:pt>
    <dgm:pt modelId="{E1BB5BA5-4ABF-4BC0-AB58-967CCF20F238}" type="pres">
      <dgm:prSet presAssocID="{494FBB59-130B-4B3A-A38C-A99687B9589F}" presName="node" presStyleLbl="node1" presStyleIdx="2" presStyleCnt="4">
        <dgm:presLayoutVars>
          <dgm:bulletEnabled val="1"/>
        </dgm:presLayoutVars>
      </dgm:prSet>
      <dgm:spPr/>
    </dgm:pt>
    <dgm:pt modelId="{8C057A3F-6CA8-4730-993C-F7EF7352B6BE}" type="pres">
      <dgm:prSet presAssocID="{5B5A1127-322D-44A1-9E4E-C40C4632D6DE}" presName="sibTrans" presStyleLbl="sibTrans2D1" presStyleIdx="2" presStyleCnt="3"/>
      <dgm:spPr/>
    </dgm:pt>
    <dgm:pt modelId="{CB13B570-1C8D-48A7-9B4D-E85B74EFFB1B}" type="pres">
      <dgm:prSet presAssocID="{5B5A1127-322D-44A1-9E4E-C40C4632D6DE}" presName="connectorText" presStyleLbl="sibTrans2D1" presStyleIdx="2" presStyleCnt="3"/>
      <dgm:spPr/>
    </dgm:pt>
    <dgm:pt modelId="{2F88B29D-2591-41FC-A851-E95ABA3FE946}" type="pres">
      <dgm:prSet presAssocID="{8C6DBED1-A166-4C51-A5EC-D150FEC39F35}" presName="node" presStyleLbl="node1" presStyleIdx="3" presStyleCnt="4">
        <dgm:presLayoutVars>
          <dgm:bulletEnabled val="1"/>
        </dgm:presLayoutVars>
      </dgm:prSet>
      <dgm:spPr/>
    </dgm:pt>
  </dgm:ptLst>
  <dgm:cxnLst>
    <dgm:cxn modelId="{8CD8B402-0D47-4880-861A-274D97439D3A}" type="presOf" srcId="{494FBB59-130B-4B3A-A38C-A99687B9589F}" destId="{E1BB5BA5-4ABF-4BC0-AB58-967CCF20F238}" srcOrd="0" destOrd="0" presId="urn:microsoft.com/office/officeart/2005/8/layout/process1"/>
    <dgm:cxn modelId="{111DA908-43EC-47AA-9362-F72C249695F3}" srcId="{06DDF5B4-1854-44CE-BE76-451F02E97F08}" destId="{494FBB59-130B-4B3A-A38C-A99687B9589F}" srcOrd="2" destOrd="0" parTransId="{9489487C-54AC-4073-BAEE-E16BB39A46B6}" sibTransId="{5B5A1127-322D-44A1-9E4E-C40C4632D6DE}"/>
    <dgm:cxn modelId="{009D330C-38B2-433D-A843-EC6B3F257E7C}" type="presOf" srcId="{B1205234-5E78-40C3-84CB-3ADD2A2FE381}" destId="{D1F5D224-CBB3-4309-9385-E550D6EF0A2C}" srcOrd="0" destOrd="0" presId="urn:microsoft.com/office/officeart/2005/8/layout/process1"/>
    <dgm:cxn modelId="{E1484947-50BF-4B91-995C-A2BD0B772F7C}" type="presOf" srcId="{06DDF5B4-1854-44CE-BE76-451F02E97F08}" destId="{7EA26BED-4833-4AA2-A8A0-800301A9341F}" srcOrd="0" destOrd="0" presId="urn:microsoft.com/office/officeart/2005/8/layout/process1"/>
    <dgm:cxn modelId="{9183CB6B-077A-45EB-821C-0B571AB865E7}" srcId="{06DDF5B4-1854-44CE-BE76-451F02E97F08}" destId="{6F5C484E-79BF-4952-9680-F3A5E6F4DDC8}" srcOrd="0" destOrd="0" parTransId="{96528D89-ECFC-44F7-A593-870922050FD0}" sibTransId="{EFDEA832-DF80-449E-B915-B11B6BBE7F8E}"/>
    <dgm:cxn modelId="{5EF36554-D46F-4BE8-912F-FC62232EF7FC}" srcId="{06DDF5B4-1854-44CE-BE76-451F02E97F08}" destId="{8C6DBED1-A166-4C51-A5EC-D150FEC39F35}" srcOrd="3" destOrd="0" parTransId="{E6639908-EB4C-4E18-B6E9-9541795A31A1}" sibTransId="{5B4A8A48-ADFE-4947-A2E9-F34013ACB384}"/>
    <dgm:cxn modelId="{7D05ED7C-5FA9-4A93-87F0-505906CCD1F8}" srcId="{06DDF5B4-1854-44CE-BE76-451F02E97F08}" destId="{B1205234-5E78-40C3-84CB-3ADD2A2FE381}" srcOrd="1" destOrd="0" parTransId="{B3D7BB26-26C9-4380-9DCC-DBBA1DD729FF}" sibTransId="{54B0BD86-81F2-4A84-A3AB-695C0F117AF7}"/>
    <dgm:cxn modelId="{E6668F82-4DD6-4BFD-931E-943392ADD42A}" type="presOf" srcId="{8C6DBED1-A166-4C51-A5EC-D150FEC39F35}" destId="{2F88B29D-2591-41FC-A851-E95ABA3FE946}" srcOrd="0" destOrd="0" presId="urn:microsoft.com/office/officeart/2005/8/layout/process1"/>
    <dgm:cxn modelId="{038C498C-0DC4-4808-AEAC-093DF0F5F7B7}" type="presOf" srcId="{54B0BD86-81F2-4A84-A3AB-695C0F117AF7}" destId="{114F4E1F-59FD-4C2A-8F5B-5A74830657D3}" srcOrd="1" destOrd="0" presId="urn:microsoft.com/office/officeart/2005/8/layout/process1"/>
    <dgm:cxn modelId="{AB96679A-A6E3-4A97-884B-E6007422C640}" type="presOf" srcId="{EFDEA832-DF80-449E-B915-B11B6BBE7F8E}" destId="{C007FE3E-FF50-425B-9571-31F35129DA7F}" srcOrd="1" destOrd="0" presId="urn:microsoft.com/office/officeart/2005/8/layout/process1"/>
    <dgm:cxn modelId="{896E32B8-2E35-41C7-B5EB-C684AD3E5F56}" type="presOf" srcId="{5B5A1127-322D-44A1-9E4E-C40C4632D6DE}" destId="{CB13B570-1C8D-48A7-9B4D-E85B74EFFB1B}" srcOrd="1" destOrd="0" presId="urn:microsoft.com/office/officeart/2005/8/layout/process1"/>
    <dgm:cxn modelId="{D733B8B8-7857-4527-A358-C584E751DDA1}" type="presOf" srcId="{5B5A1127-322D-44A1-9E4E-C40C4632D6DE}" destId="{8C057A3F-6CA8-4730-993C-F7EF7352B6BE}" srcOrd="0" destOrd="0" presId="urn:microsoft.com/office/officeart/2005/8/layout/process1"/>
    <dgm:cxn modelId="{23C4C1D5-8653-4D51-AA62-BC2A3A5EA039}" type="presOf" srcId="{EFDEA832-DF80-449E-B915-B11B6BBE7F8E}" destId="{06C55F67-6BF3-479E-B215-669D26FC888D}" srcOrd="0" destOrd="0" presId="urn:microsoft.com/office/officeart/2005/8/layout/process1"/>
    <dgm:cxn modelId="{676CC2D5-394A-4FD6-9AB0-2C9C4B66D24D}" type="presOf" srcId="{54B0BD86-81F2-4A84-A3AB-695C0F117AF7}" destId="{0C6F1703-CC27-4D9A-9D35-1201E59FACD3}" srcOrd="0" destOrd="0" presId="urn:microsoft.com/office/officeart/2005/8/layout/process1"/>
    <dgm:cxn modelId="{A39608DB-F0C3-4893-B938-172481AF347A}" type="presOf" srcId="{6F5C484E-79BF-4952-9680-F3A5E6F4DDC8}" destId="{A4B4F28D-CCE2-4F9D-9BE2-FA1D1C78703A}" srcOrd="0" destOrd="0" presId="urn:microsoft.com/office/officeart/2005/8/layout/process1"/>
    <dgm:cxn modelId="{2F8E1FF5-6FEC-483C-88EB-675C1D05A11A}" type="presParOf" srcId="{7EA26BED-4833-4AA2-A8A0-800301A9341F}" destId="{A4B4F28D-CCE2-4F9D-9BE2-FA1D1C78703A}" srcOrd="0" destOrd="0" presId="urn:microsoft.com/office/officeart/2005/8/layout/process1"/>
    <dgm:cxn modelId="{B1851F25-6DE1-4C45-A450-3483233A8285}" type="presParOf" srcId="{7EA26BED-4833-4AA2-A8A0-800301A9341F}" destId="{06C55F67-6BF3-479E-B215-669D26FC888D}" srcOrd="1" destOrd="0" presId="urn:microsoft.com/office/officeart/2005/8/layout/process1"/>
    <dgm:cxn modelId="{48AAA60A-4334-4B01-B251-5F0CC707ECD3}" type="presParOf" srcId="{06C55F67-6BF3-479E-B215-669D26FC888D}" destId="{C007FE3E-FF50-425B-9571-31F35129DA7F}" srcOrd="0" destOrd="0" presId="urn:microsoft.com/office/officeart/2005/8/layout/process1"/>
    <dgm:cxn modelId="{EFCF9A51-EDF1-4C49-95E8-738BD1ABC3F6}" type="presParOf" srcId="{7EA26BED-4833-4AA2-A8A0-800301A9341F}" destId="{D1F5D224-CBB3-4309-9385-E550D6EF0A2C}" srcOrd="2" destOrd="0" presId="urn:microsoft.com/office/officeart/2005/8/layout/process1"/>
    <dgm:cxn modelId="{8E2A0FAD-B39B-4AFC-81EA-4B702C22D65F}" type="presParOf" srcId="{7EA26BED-4833-4AA2-A8A0-800301A9341F}" destId="{0C6F1703-CC27-4D9A-9D35-1201E59FACD3}" srcOrd="3" destOrd="0" presId="urn:microsoft.com/office/officeart/2005/8/layout/process1"/>
    <dgm:cxn modelId="{70B7794C-1284-43E3-B789-96FB1E0FC8A6}" type="presParOf" srcId="{0C6F1703-CC27-4D9A-9D35-1201E59FACD3}" destId="{114F4E1F-59FD-4C2A-8F5B-5A74830657D3}" srcOrd="0" destOrd="0" presId="urn:microsoft.com/office/officeart/2005/8/layout/process1"/>
    <dgm:cxn modelId="{347A5AD2-4F4A-4F52-8BA9-926AA1ADF136}" type="presParOf" srcId="{7EA26BED-4833-4AA2-A8A0-800301A9341F}" destId="{E1BB5BA5-4ABF-4BC0-AB58-967CCF20F238}" srcOrd="4" destOrd="0" presId="urn:microsoft.com/office/officeart/2005/8/layout/process1"/>
    <dgm:cxn modelId="{FCA3483E-7D7E-43FF-BC9B-AF00163A4745}" type="presParOf" srcId="{7EA26BED-4833-4AA2-A8A0-800301A9341F}" destId="{8C057A3F-6CA8-4730-993C-F7EF7352B6BE}" srcOrd="5" destOrd="0" presId="urn:microsoft.com/office/officeart/2005/8/layout/process1"/>
    <dgm:cxn modelId="{63D12557-893F-4A52-9264-3979235C38D2}" type="presParOf" srcId="{8C057A3F-6CA8-4730-993C-F7EF7352B6BE}" destId="{CB13B570-1C8D-48A7-9B4D-E85B74EFFB1B}" srcOrd="0" destOrd="0" presId="urn:microsoft.com/office/officeart/2005/8/layout/process1"/>
    <dgm:cxn modelId="{2221825A-CBB8-49CC-9D98-DEA66A667FEC}" type="presParOf" srcId="{7EA26BED-4833-4AA2-A8A0-800301A9341F}" destId="{2F88B29D-2591-41FC-A851-E95ABA3FE94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4F28D-CCE2-4F9D-9BE2-FA1D1C78703A}">
      <dsp:nvSpPr>
        <dsp:cNvPr id="0" name=""/>
        <dsp:cNvSpPr/>
      </dsp:nvSpPr>
      <dsp:spPr>
        <a:xfrm>
          <a:off x="4219" y="519470"/>
          <a:ext cx="1844761" cy="11068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Georgia"/>
            </a:rPr>
            <a:t>Trace</a:t>
          </a:r>
          <a:endParaRPr lang="en-US" sz="2900" kern="1200"/>
        </a:p>
      </dsp:txBody>
      <dsp:txXfrm>
        <a:off x="36638" y="551889"/>
        <a:ext cx="1779923" cy="1042019"/>
      </dsp:txXfrm>
    </dsp:sp>
    <dsp:sp modelId="{06C55F67-6BF3-479E-B215-669D26FC888D}">
      <dsp:nvSpPr>
        <dsp:cNvPr id="0" name=""/>
        <dsp:cNvSpPr/>
      </dsp:nvSpPr>
      <dsp:spPr>
        <a:xfrm>
          <a:off x="2033457" y="844148"/>
          <a:ext cx="391089" cy="4575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033457" y="935648"/>
        <a:ext cx="273762" cy="274500"/>
      </dsp:txXfrm>
    </dsp:sp>
    <dsp:sp modelId="{D1F5D224-CBB3-4309-9385-E550D6EF0A2C}">
      <dsp:nvSpPr>
        <dsp:cNvPr id="0" name=""/>
        <dsp:cNvSpPr/>
      </dsp:nvSpPr>
      <dsp:spPr>
        <a:xfrm>
          <a:off x="2586885" y="519470"/>
          <a:ext cx="1844761" cy="11068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Georgia"/>
            </a:rPr>
            <a:t>Analyze</a:t>
          </a:r>
          <a:endParaRPr lang="en-US" sz="2900" kern="1200"/>
        </a:p>
      </dsp:txBody>
      <dsp:txXfrm>
        <a:off x="2619304" y="551889"/>
        <a:ext cx="1779923" cy="1042019"/>
      </dsp:txXfrm>
    </dsp:sp>
    <dsp:sp modelId="{0C6F1703-CC27-4D9A-9D35-1201E59FACD3}">
      <dsp:nvSpPr>
        <dsp:cNvPr id="0" name=""/>
        <dsp:cNvSpPr/>
      </dsp:nvSpPr>
      <dsp:spPr>
        <a:xfrm>
          <a:off x="4616123" y="844148"/>
          <a:ext cx="391089" cy="4575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616123" y="935648"/>
        <a:ext cx="273762" cy="274500"/>
      </dsp:txXfrm>
    </dsp:sp>
    <dsp:sp modelId="{E1BB5BA5-4ABF-4BC0-AB58-967CCF20F238}">
      <dsp:nvSpPr>
        <dsp:cNvPr id="0" name=""/>
        <dsp:cNvSpPr/>
      </dsp:nvSpPr>
      <dsp:spPr>
        <a:xfrm>
          <a:off x="5169552" y="519470"/>
          <a:ext cx="1844761" cy="11068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Georgia"/>
            </a:rPr>
            <a:t>Correlate</a:t>
          </a:r>
        </a:p>
      </dsp:txBody>
      <dsp:txXfrm>
        <a:off x="5201971" y="551889"/>
        <a:ext cx="1779923" cy="1042019"/>
      </dsp:txXfrm>
    </dsp:sp>
    <dsp:sp modelId="{8C057A3F-6CA8-4730-993C-F7EF7352B6BE}">
      <dsp:nvSpPr>
        <dsp:cNvPr id="0" name=""/>
        <dsp:cNvSpPr/>
      </dsp:nvSpPr>
      <dsp:spPr>
        <a:xfrm>
          <a:off x="7198790" y="844148"/>
          <a:ext cx="391089" cy="4575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198790" y="935648"/>
        <a:ext cx="273762" cy="274500"/>
      </dsp:txXfrm>
    </dsp:sp>
    <dsp:sp modelId="{2F88B29D-2591-41FC-A851-E95ABA3FE946}">
      <dsp:nvSpPr>
        <dsp:cNvPr id="0" name=""/>
        <dsp:cNvSpPr/>
      </dsp:nvSpPr>
      <dsp:spPr>
        <a:xfrm>
          <a:off x="7752218" y="519470"/>
          <a:ext cx="1844761" cy="11068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Georgia"/>
            </a:rPr>
            <a:t>Build</a:t>
          </a:r>
          <a:endParaRPr lang="en-US" sz="2900" kern="1200"/>
        </a:p>
      </dsp:txBody>
      <dsp:txXfrm>
        <a:off x="7784637" y="551889"/>
        <a:ext cx="1779923" cy="1042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5T20:19:38.1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3916 0 16383 0 0,'0'0'-16383'0'0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61B20-3721-9349-B5F1-520843C66F1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F1074-C108-D141-BCD7-258D51994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4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everyone. My name is Hsuan-Chi </a:t>
            </a:r>
            <a:r>
              <a:rPr lang="en-US" err="1"/>
              <a:t>Kuo</a:t>
            </a:r>
            <a:r>
              <a:rPr lang="en-US"/>
              <a:t>, a </a:t>
            </a:r>
            <a:r>
              <a:rPr lang="en-US" err="1"/>
              <a:t>Phd</a:t>
            </a:r>
            <a:r>
              <a:rPr lang="en-US"/>
              <a:t> student at UIUC, working with Prof. </a:t>
            </a:r>
            <a:r>
              <a:rPr lang="en-US" err="1"/>
              <a:t>Sibin</a:t>
            </a:r>
            <a:r>
              <a:rPr lang="en-US"/>
              <a:t> Mohan and </a:t>
            </a:r>
            <a:r>
              <a:rPr lang="en-US" err="1"/>
              <a:t>Tianyin</a:t>
            </a:r>
            <a:r>
              <a:rPr lang="en-US"/>
              <a:t> Xu. </a:t>
            </a:r>
            <a:br>
              <a:rPr lang="en-US">
                <a:cs typeface="+mn-lt"/>
              </a:rPr>
            </a:br>
            <a:endParaRPr lang="en-US"/>
          </a:p>
          <a:p>
            <a:r>
              <a:rPr lang="en-US"/>
              <a:t>Today, I will present our work, "Set the configuration for the heart of the OS: On the Practicality of Operating system kernel debloating", where we study the limitations of existing kernel debloating kernel techniques and  share our insights of how to make kernel debloating more practical.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95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is an overview of how config-driven kernel debloating works.</a:t>
            </a:r>
          </a:p>
          <a:p>
            <a:r>
              <a:rPr lang="en-US">
                <a:cs typeface="Calibri"/>
              </a:rPr>
              <a:t>Trace the kernel running the target workloads and analyze what parts of the kernel are used.</a:t>
            </a:r>
          </a:p>
          <a:p>
            <a:r>
              <a:rPr lang="en-US">
                <a:cs typeface="Calibri"/>
              </a:rPr>
              <a:t>Then correlate the kernel parts with configuration options and finally compile the debloated kernel with the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2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paper presents five limitations of configuration-driven kernel debloating techniques; two of them are essential and three of them are accidentals.</a:t>
            </a:r>
          </a:p>
          <a:p>
            <a:r>
              <a:rPr lang="en-US">
                <a:cs typeface="Calibri"/>
              </a:rPr>
              <a:t>Essential limitations are inherent in the nature or assumptions of kernel debloating.</a:t>
            </a:r>
          </a:p>
          <a:p>
            <a:r>
              <a:rPr lang="en-US">
                <a:cs typeface="Calibri"/>
              </a:rPr>
              <a:t>Accidental limitations are the flaws of existing apporaches.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Our tool cozart addresses these three accidental limitations.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68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73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 this paper, we design an advanced kernel debloating tool called Cozart that we use as a </a:t>
            </a:r>
            <a:r>
              <a:rPr lang="en-US" err="1">
                <a:cs typeface="Calibri"/>
              </a:rPr>
              <a:t>viechle</a:t>
            </a:r>
            <a:r>
              <a:rPr lang="en-US">
                <a:cs typeface="Calibri"/>
              </a:rPr>
              <a:t> to conduct our studies.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8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OS bloat are due to tremendous amount of legacy support and new features.</a:t>
            </a:r>
          </a:p>
          <a:p>
            <a:r>
              <a:rPr lang="en-US">
                <a:cs typeface="Calibri"/>
              </a:rPr>
              <a:t>Our study find that most applications do not need all the kernel functionality.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09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Cozart divides the configuration into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 for the deployment environments and applications.</a:t>
            </a:r>
          </a:p>
          <a:p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 are a set of configuration options.</a:t>
            </a:r>
          </a:p>
          <a:p>
            <a:r>
              <a:rPr lang="en-US" err="1">
                <a:cs typeface="Calibri"/>
              </a:rPr>
              <a:t>Basetlets</a:t>
            </a:r>
            <a:r>
              <a:rPr lang="en-US">
                <a:cs typeface="Calibri"/>
              </a:rPr>
              <a:t> are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 for different deployment environments and applets are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 to support applications.</a:t>
            </a:r>
          </a:p>
          <a:p>
            <a:r>
              <a:rPr lang="en-US">
                <a:cs typeface="Calibri"/>
              </a:rPr>
              <a:t>These are examples of a </a:t>
            </a:r>
            <a:r>
              <a:rPr lang="en-US" err="1">
                <a:cs typeface="Calibri"/>
              </a:rPr>
              <a:t>basetlet</a:t>
            </a:r>
            <a:r>
              <a:rPr lang="en-US">
                <a:cs typeface="Calibri"/>
              </a:rPr>
              <a:t> for firecracker hypervisor and an applet for the </a:t>
            </a:r>
            <a:r>
              <a:rPr lang="en-US" err="1">
                <a:cs typeface="Calibri"/>
              </a:rPr>
              <a:t>apapche</a:t>
            </a:r>
            <a:r>
              <a:rPr lang="en-US">
                <a:cs typeface="Calibri"/>
              </a:rPr>
              <a:t> web server.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29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Cozart tracks the configuration options at the offline phase.</a:t>
            </a:r>
            <a:endParaRPr lang="en-US"/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We patched QEMU to trace program counters and map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/>
              <a:t>PCs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corresponding state-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source code to understand which kernel module is used during the kernel execution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Using a full system emulator enables us to trace the boot phase which is critical to produce a stable kernel.</a:t>
            </a:r>
          </a:p>
          <a:p>
            <a:endParaRPr lang="en-US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Loadable kernel modules (LKMs) need additional </a:t>
            </a:r>
            <a:r>
              <a:rPr lang="en-US"/>
              <a:t>handling since they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not part of the kernel binary, they are not loaded into memory at a fixed address</a:t>
            </a:r>
            <a:r>
              <a:rPr lang="en-US"/>
              <a:t>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Configlets</a:t>
            </a:r>
            <a:r>
              <a:rPr lang="en-US"/>
              <a:t> are generated during  the tracing process.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 landmark program marks the end of the boot phase.</a:t>
            </a:r>
          </a:p>
          <a:p>
            <a:r>
              <a:rPr lang="en-US">
                <a:cs typeface="Calibri"/>
              </a:rPr>
              <a:t>Hardware-related options forms the </a:t>
            </a:r>
            <a:r>
              <a:rPr lang="en-US" err="1">
                <a:cs typeface="Calibri"/>
              </a:rPr>
              <a:t>basetlets</a:t>
            </a:r>
            <a:r>
              <a:rPr lang="en-US">
                <a:cs typeface="Calibri"/>
              </a:rPr>
              <a:t> and the remaining options are applets.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5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When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 are prepared, </a:t>
            </a:r>
            <a:r>
              <a:rPr lang="en-US" err="1">
                <a:cs typeface="Calibri"/>
              </a:rPr>
              <a:t>cozart</a:t>
            </a:r>
            <a:r>
              <a:rPr lang="en-US">
                <a:cs typeface="Calibri"/>
              </a:rPr>
              <a:t> builds the kernel by combing and composing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Cozart also leverages the incremental build feature to speed up the kernel building process by only building things that need to be rebuilt.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67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diagram shows how </a:t>
            </a:r>
            <a:r>
              <a:rPr lang="en-US" err="1">
                <a:cs typeface="Calibri"/>
              </a:rPr>
              <a:t>cozart</a:t>
            </a:r>
            <a:r>
              <a:rPr lang="en-US">
                <a:cs typeface="Calibri"/>
              </a:rPr>
              <a:t> works in a pipeline.</a:t>
            </a:r>
          </a:p>
          <a:p>
            <a:r>
              <a:rPr lang="en-US">
                <a:cs typeface="Calibri"/>
              </a:rPr>
              <a:t>Cozart takes three inputs: kernel source code, vanilla kernel and application workloads.</a:t>
            </a:r>
          </a:p>
          <a:p>
            <a:r>
              <a:rPr lang="en-US">
                <a:cs typeface="Calibri"/>
              </a:rPr>
              <a:t>Then config tracker would trace the applications and </a:t>
            </a:r>
            <a:r>
              <a:rPr lang="en-US" err="1">
                <a:cs typeface="Calibri"/>
              </a:rPr>
              <a:t>configlet</a:t>
            </a:r>
            <a:r>
              <a:rPr lang="en-US">
                <a:cs typeface="Calibri"/>
              </a:rPr>
              <a:t> generator produces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 and store them into a database.</a:t>
            </a:r>
          </a:p>
          <a:p>
            <a:r>
              <a:rPr lang="en-US">
                <a:cs typeface="Calibri"/>
              </a:rPr>
              <a:t>These steps take place offline.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In the online phase, kernel composer compose </a:t>
            </a:r>
            <a:r>
              <a:rPr lang="en-US" err="1">
                <a:cs typeface="Calibri"/>
              </a:rPr>
              <a:t>configets</a:t>
            </a:r>
            <a:r>
              <a:rPr lang="en-US">
                <a:cs typeface="Calibri"/>
              </a:rPr>
              <a:t> stored in the database and generates the final configuration.</a:t>
            </a:r>
          </a:p>
          <a:p>
            <a:r>
              <a:rPr lang="en-US">
                <a:cs typeface="Calibri"/>
              </a:rPr>
              <a:t>Kernel build uses the final configuration to compile the debloated kernel.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1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figure shows the increase of lines of code for the Linux kernel.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>
                <a:cs typeface="Calibri"/>
              </a:rPr>
              <a:t>By now, Linux has more than 20 millions lines and it still keeps growing.</a:t>
            </a:r>
          </a:p>
          <a:p>
            <a:r>
              <a:rPr lang="en-US">
                <a:cs typeface="Calibri"/>
              </a:rPr>
              <a:t>So Linux is eventually bloated.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6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 now, let's take a look at evaluation.</a:t>
            </a:r>
          </a:p>
          <a:p>
            <a:r>
              <a:rPr lang="en-US">
                <a:cs typeface="Calibri"/>
              </a:rPr>
              <a:t>We evaluated boot times, application performance, memory savings and kernel size.</a:t>
            </a:r>
          </a:p>
          <a:p>
            <a:r>
              <a:rPr lang="en-US">
                <a:cs typeface="Calibri"/>
              </a:rPr>
              <a:t>We also validate if the debloated kernel changes applications execution.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22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use both benchmarks and test suites for six popular applications</a:t>
            </a:r>
          </a:p>
          <a:p>
            <a:r>
              <a:rPr lang="en-US">
                <a:cs typeface="Calibri"/>
              </a:rPr>
              <a:t>Our baseline is Ubuntu kernel </a:t>
            </a:r>
            <a:r>
              <a:rPr lang="en-US"/>
              <a:t>since it is the most well used one in the cloud servers.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We also applied </a:t>
            </a:r>
            <a:r>
              <a:rPr lang="en-US" err="1">
                <a:cs typeface="Calibri"/>
              </a:rPr>
              <a:t>cozart</a:t>
            </a:r>
            <a:r>
              <a:rPr lang="en-US">
                <a:cs typeface="Calibri"/>
              </a:rPr>
              <a:t> to other kernels such as L4 microkernel and amazon </a:t>
            </a:r>
            <a:r>
              <a:rPr lang="en-US" err="1">
                <a:cs typeface="Calibri"/>
              </a:rPr>
              <a:t>MicroVM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36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is the machine setup for the evaluation and the implementation details of </a:t>
            </a:r>
            <a:r>
              <a:rPr lang="en-US" err="1">
                <a:cs typeface="Calibri"/>
              </a:rPr>
              <a:t>cozart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3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table shows the kernel reduction for applications.</a:t>
            </a:r>
          </a:p>
          <a:p>
            <a:r>
              <a:rPr lang="en-US">
                <a:cs typeface="Calibri"/>
              </a:rPr>
              <a:t>We measure the number of kernel modules and kernel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82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Cozart is able to reduce the kernel significantly.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similar reduction result is due to that these kernels share the same </a:t>
            </a:r>
            <a:r>
              <a:rPr lang="en-US" err="1">
                <a:cs typeface="Calibri"/>
              </a:rPr>
              <a:t>basetlet</a:t>
            </a:r>
            <a:r>
              <a:rPr lang="en-US">
                <a:cs typeface="Calibri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3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Cozart is able to reduce the kernel significantly.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similar reduction result is due to that these kernels share the same </a:t>
            </a:r>
            <a:r>
              <a:rPr lang="en-US" err="1">
                <a:cs typeface="Calibri"/>
              </a:rPr>
              <a:t>basetlet</a:t>
            </a:r>
            <a:r>
              <a:rPr lang="en-US">
                <a:cs typeface="Calibri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71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also need to ensure that </a:t>
            </a:r>
            <a:r>
              <a:rPr lang="en-US" err="1">
                <a:cs typeface="Calibri"/>
              </a:rPr>
              <a:t>cozart</a:t>
            </a:r>
            <a:r>
              <a:rPr lang="en-US">
                <a:cs typeface="Calibri"/>
              </a:rPr>
              <a:t> does not alter applications' behavior.</a:t>
            </a:r>
          </a:p>
          <a:p>
            <a:r>
              <a:rPr lang="en-US">
                <a:cs typeface="Calibri"/>
              </a:rPr>
              <a:t>Therefore we validate this by checking the log messages and application test suite coverage results.</a:t>
            </a:r>
          </a:p>
          <a:p>
            <a:r>
              <a:rPr lang="en-US">
                <a:cs typeface="Calibri"/>
              </a:rPr>
              <a:t>During the evaluation, we did not see any differences in output or error messages.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70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5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run test suites for applications on the vanilla kernel and the debloated kernel.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34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show the coverage of debloated kernels matches the vanilla 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6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OS bloat are due to tremendous amount of legacy support and new features.</a:t>
            </a:r>
          </a:p>
          <a:p>
            <a:r>
              <a:rPr lang="en-US">
                <a:cs typeface="Calibri"/>
              </a:rPr>
              <a:t>Our study find that most applications do not need all the kernel functionality.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86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also do this comparison using benchmarks and we get the same coverage.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40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But when comparing the converge results. Benchmarks are much worse than test suites at testing behavior of applications.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58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Thank you very much!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49ECE-E65F-294E-8A3D-36490E7ED4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03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0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92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61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Show </a:t>
            </a:r>
            <a:r>
              <a:rPr lang="en-US" err="1">
                <a:cs typeface="Calibri"/>
              </a:rPr>
              <a:t>nginx</a:t>
            </a:r>
            <a:r>
              <a:rPr lang="en-US">
                <a:cs typeface="Calibri"/>
              </a:rPr>
              <a:t> script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5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61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Finally, I would like to share six insights that we learned.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57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First, in-kernel tracing methods are initialized too late and unable to observe the boot phase.</a:t>
            </a:r>
          </a:p>
          <a:p>
            <a:r>
              <a:rPr lang="en-US">
                <a:cs typeface="Calibri"/>
              </a:rPr>
              <a:t>And the boot phase is critical to produce stable kernels.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1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 bloat kernel could have problems such as security and performance.</a:t>
            </a:r>
          </a:p>
          <a:p>
            <a:r>
              <a:rPr lang="en-US">
                <a:cs typeface="Calibri"/>
              </a:rPr>
              <a:t>For example, a larger kernel has bigger attack surface.</a:t>
            </a:r>
          </a:p>
          <a:p>
            <a:r>
              <a:rPr lang="en-US">
                <a:cs typeface="Calibri"/>
              </a:rPr>
              <a:t>And unnecessary kernel code can bring down the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50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Second, Kernel debloating can be done within tens of seconds.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By using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cozart</a:t>
            </a:r>
            <a:r>
              <a:rPr lang="en-US">
                <a:cs typeface="Calibri"/>
              </a:rPr>
              <a:t> can remove the tracing, which is the most time-consuming stage, out of the critical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9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Function level tracing does not address all the configuration options.</a:t>
            </a:r>
          </a:p>
          <a:p>
            <a:r>
              <a:rPr lang="en-US">
                <a:cs typeface="Calibri"/>
              </a:rPr>
              <a:t>Cozart uses instruction-level tracing to control intra-function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290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Existing kernel debloating techniques rely on tracing.</a:t>
            </a:r>
          </a:p>
          <a:p>
            <a:r>
              <a:rPr lang="en-US">
                <a:cs typeface="Calibri"/>
              </a:rPr>
              <a:t>Ideally, applications should be 100% exercised during tracing.</a:t>
            </a:r>
          </a:p>
          <a:p>
            <a:r>
              <a:rPr lang="en-US">
                <a:cs typeface="Calibri"/>
              </a:rPr>
              <a:t>However, we found that test suites coverages are not as high as expected and benchmarks are much lower.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037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discovered an fundamental limitation which is the inability to distinguish used but not necessary modules during tracing.</a:t>
            </a:r>
          </a:p>
          <a:p>
            <a:r>
              <a:rPr lang="en-US">
                <a:cs typeface="Calibri"/>
              </a:rPr>
              <a:t>So in some </a:t>
            </a:r>
            <a:r>
              <a:rPr lang="en-US" err="1">
                <a:cs typeface="Calibri"/>
              </a:rPr>
              <a:t>baselets</a:t>
            </a:r>
            <a:r>
              <a:rPr lang="en-US">
                <a:cs typeface="Calibri"/>
              </a:rPr>
              <a:t>, some options are unnecessary. Domain-specific information can help to remove such options.</a:t>
            </a:r>
          </a:p>
          <a:p>
            <a:r>
              <a:rPr lang="en-US">
                <a:cs typeface="Calibri"/>
              </a:rPr>
              <a:t>For example, if we know that we are going to deploy the kernel on Xen, we can use </a:t>
            </a:r>
            <a:r>
              <a:rPr lang="en-US" err="1">
                <a:cs typeface="Calibri"/>
              </a:rPr>
              <a:t>xenconfig</a:t>
            </a:r>
            <a:r>
              <a:rPr lang="en-US">
                <a:cs typeface="Calibri"/>
              </a:rPr>
              <a:t> as the </a:t>
            </a:r>
            <a:r>
              <a:rPr lang="en-US" err="1">
                <a:cs typeface="Calibri"/>
              </a:rPr>
              <a:t>baselet</a:t>
            </a:r>
            <a:r>
              <a:rPr lang="en-US">
                <a:cs typeface="Calibri"/>
              </a:rPr>
              <a:t> and this can further reduce the kernel by 40%.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666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Finally, We also found that </a:t>
            </a:r>
            <a:r>
              <a:rPr lang="en-US" err="1">
                <a:cs typeface="Calibri"/>
              </a:rPr>
              <a:t>cozart</a:t>
            </a:r>
            <a:r>
              <a:rPr lang="en-US">
                <a:cs typeface="Calibri"/>
              </a:rPr>
              <a:t> can also effectively debloat other types of kernel including L4 microkernel and </a:t>
            </a:r>
            <a:r>
              <a:rPr lang="en-US" err="1">
                <a:cs typeface="Calibri"/>
              </a:rPr>
              <a:t>Firecraker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microvm</a:t>
            </a:r>
            <a:r>
              <a:rPr lang="en-US">
                <a:cs typeface="Calibri"/>
              </a:rPr>
              <a:t>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328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774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 recent trend of microservices and function-as-a-service </a:t>
            </a:r>
            <a:r>
              <a:rPr lang="en-US"/>
              <a:t>emphasizes </a:t>
            </a:r>
            <a:r>
              <a:rPr lang="en-US">
                <a:cs typeface="Calibri"/>
              </a:rPr>
              <a:t>the problem of OS bloat because in such context, virtual machines are intended to run small and simple applications and large parts of kernels are not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9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paper focuses on configuration-driven kernel </a:t>
            </a:r>
            <a:r>
              <a:rPr lang="en-US" err="1">
                <a:cs typeface="Calibri"/>
              </a:rPr>
              <a:t>deboating</a:t>
            </a:r>
            <a:r>
              <a:rPr lang="en-US">
                <a:cs typeface="Calibri"/>
              </a:rPr>
              <a:t> is that given an application and its workloads, we try to reduce the kernel to contain only the needed parts.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0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Configuration-driven kernel debloating is the de-facto approach because it is supported by the Linux community and follows the kernel design therefore generates the stable kernel.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However, hand-picking necessary options from thousands of optons is impractical. And the incomplete and poor kernel configuration documentation is also an obstacle.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1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Kernel configuration options control the compiled binary by C languages preprocessor hints.</a:t>
            </a:r>
          </a:p>
          <a:p>
            <a:r>
              <a:rPr lang="en-US">
                <a:cs typeface="Calibri"/>
              </a:rPr>
              <a:t>These hints can have different granularities such as statements or functions controlling if a piece of code is compiled into the kernel.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F1074-C108-D141-BCD7-258D519942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1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D6BD9ECA-641E-4675-8289-943FC0D862F3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044-62C7-4A05-BABA-2FFA9F1170E6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0913-F525-4164-832F-1E7A83533D1A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2E673-03AC-4350-BF66-BE471047D542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7CC4-966C-41BA-B304-E56206B0B1EE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A699-D062-4A3F-96E9-018A6C170AF7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686B-C477-41CD-A3B1-97AABAA84951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2D58-BF93-47A0-89F9-2F3916836E69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8AAB-0B87-453C-8DFF-110E62E70096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594732"/>
            <a:ext cx="10131425" cy="1456267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85228"/>
            <a:ext cx="10131425" cy="364913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EE11A-A13D-4559-9509-17DAC37A119E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61FB-BDAC-437D-8FB3-525C2871A478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5003-DAA2-4869-8ED9-30F5F57D1ADB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7AE4-5384-42E5-A85E-286B69045648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A915-110F-409D-8E0C-59ED695F47C8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CEE0-82BF-426C-AFBB-9BC1E81F8A95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F917-EFC1-468F-B7D8-592EF5F21990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8CEB-3527-421E-95D2-86E877E4C064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0DB8A002-E524-4355-8E92-6415A498C0FA}" type="datetime4">
              <a:rPr lang="en-US" smtClean="0"/>
              <a:t>October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68359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cap="all">
          <a:ln w="3175" cmpd="sng">
            <a:noFill/>
          </a:ln>
          <a:solidFill>
            <a:schemeClr val="bg1"/>
          </a:solidFill>
          <a:effectLst/>
          <a:latin typeface="Gabriola" pitchFamily="82" charset="0"/>
          <a:ea typeface="Krungthep" panose="02000400000000000000" pitchFamily="2" charset="-34"/>
          <a:cs typeface="Krungthep" panose="02000400000000000000" pitchFamily="2" charset="-34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.jpe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8D428D-7C47-4C48-B80F-E2723F406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43" y="5013757"/>
            <a:ext cx="10125988" cy="1446551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/>
              <a:t>Hsuan-Chi Kuo and SIBIN MOHAN</a:t>
            </a:r>
            <a:endParaRPr lang="en-US"/>
          </a:p>
          <a:p>
            <a:r>
              <a:rPr lang="en-US"/>
              <a:t>Dept. of Computer Science</a:t>
            </a:r>
          </a:p>
          <a:p>
            <a:r>
              <a:rPr lang="en-US"/>
              <a:t>University of Illinois at Urbana-</a:t>
            </a:r>
            <a:r>
              <a:rPr lang="en-US" err="1"/>
              <a:t>ChampaigN</a:t>
            </a:r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8264A-6EF0-4849-89C9-8A8116E635F8}"/>
              </a:ext>
            </a:extLst>
          </p:cNvPr>
          <p:cNvSpPr txBox="1"/>
          <p:nvPr/>
        </p:nvSpPr>
        <p:spPr>
          <a:xfrm>
            <a:off x="4386943" y="2207942"/>
            <a:ext cx="700178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b="1"/>
              <a:t>SSSS 2021 Cozart Tutorial</a:t>
            </a:r>
            <a:endParaRPr lang="en-US"/>
          </a:p>
        </p:txBody>
      </p:sp>
      <p:pic>
        <p:nvPicPr>
          <p:cNvPr id="7" name="Picture 10" descr="I Mark, Bold Palette">
            <a:extLst>
              <a:ext uri="{FF2B5EF4-FFF2-40B4-BE49-F238E27FC236}">
                <a16:creationId xmlns:a16="http://schemas.microsoft.com/office/drawing/2014/main" id="{7239162D-A2A8-2343-B610-7202C91B5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8" y="1508654"/>
            <a:ext cx="548672" cy="69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C2BBAAF-6791-7D4C-9034-49C730144F07}"/>
              </a:ext>
            </a:extLst>
          </p:cNvPr>
          <p:cNvSpPr txBox="1">
            <a:spLocks/>
          </p:cNvSpPr>
          <p:nvPr/>
        </p:nvSpPr>
        <p:spPr>
          <a:xfrm>
            <a:off x="1533298" y="3567207"/>
            <a:ext cx="9855433" cy="646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cap="none">
                <a:ea typeface="+mn-lt"/>
                <a:cs typeface="+mn-lt"/>
              </a:rPr>
              <a:t>Set the Configuration for the Heart of the 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0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6AB4-E9DD-E54C-8EEC-8E553333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13" y="43543"/>
            <a:ext cx="10131425" cy="1456267"/>
          </a:xfrm>
        </p:spPr>
        <p:txBody>
          <a:bodyPr/>
          <a:lstStyle/>
          <a:p>
            <a:r>
              <a:rPr lang="en-US"/>
              <a:t>Automatic kernel debloating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7A7C312-6FFB-6A43-AE0D-5CD82C577E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598665"/>
              </p:ext>
            </p:extLst>
          </p:nvPr>
        </p:nvGraphicFramePr>
        <p:xfrm>
          <a:off x="1208314" y="1221854"/>
          <a:ext cx="9601200" cy="214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B024C4E-340A-1A42-8613-C6CE8BDD1FCB}"/>
              </a:ext>
            </a:extLst>
          </p:cNvPr>
          <p:cNvGrpSpPr/>
          <p:nvPr/>
        </p:nvGrpSpPr>
        <p:grpSpPr>
          <a:xfrm>
            <a:off x="1537051" y="3477654"/>
            <a:ext cx="1120233" cy="2663282"/>
            <a:chOff x="1780013" y="3359770"/>
            <a:chExt cx="1120233" cy="266328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63D08-D0F1-DD42-8F06-0E7256D6DEBA}"/>
                </a:ext>
              </a:extLst>
            </p:cNvPr>
            <p:cNvSpPr/>
            <p:nvPr/>
          </p:nvSpPr>
          <p:spPr>
            <a:xfrm>
              <a:off x="1780013" y="3359770"/>
              <a:ext cx="910682" cy="6226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App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FED502-0506-A34A-A01B-70AC430ADE72}"/>
                </a:ext>
              </a:extLst>
            </p:cNvPr>
            <p:cNvSpPr/>
            <p:nvPr/>
          </p:nvSpPr>
          <p:spPr>
            <a:xfrm>
              <a:off x="1780013" y="4149648"/>
              <a:ext cx="910682" cy="163551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Kernel</a:t>
              </a:r>
            </a:p>
          </p:txBody>
        </p:sp>
        <p:pic>
          <p:nvPicPr>
            <p:cNvPr id="11" name="Picture 335" descr="A picture containing sitting, dark, mirror, open&#10;&#10;Description generated with very high confidence">
              <a:extLst>
                <a:ext uri="{FF2B5EF4-FFF2-40B4-BE49-F238E27FC236}">
                  <a16:creationId xmlns:a16="http://schemas.microsoft.com/office/drawing/2014/main" id="{B424F133-1D1A-BD4C-9BA0-BF5C7DDA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62046" y="5146752"/>
              <a:ext cx="838200" cy="8763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8AE2B-CE2B-624B-B9E9-2B43C8633529}"/>
              </a:ext>
            </a:extLst>
          </p:cNvPr>
          <p:cNvGrpSpPr/>
          <p:nvPr/>
        </p:nvGrpSpPr>
        <p:grpSpPr>
          <a:xfrm>
            <a:off x="4257714" y="3484574"/>
            <a:ext cx="910682" cy="2425389"/>
            <a:chOff x="4381965" y="3257551"/>
            <a:chExt cx="910682" cy="24253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C549DE-8D44-634D-A74F-5D6CC3FBF1B7}"/>
                </a:ext>
              </a:extLst>
            </p:cNvPr>
            <p:cNvGrpSpPr/>
            <p:nvPr/>
          </p:nvGrpSpPr>
          <p:grpSpPr>
            <a:xfrm>
              <a:off x="4381965" y="3257551"/>
              <a:ext cx="910682" cy="2425389"/>
              <a:chOff x="1780013" y="3359770"/>
              <a:chExt cx="910682" cy="242538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2497E5-B844-1F4D-9845-D994E69377F0}"/>
                  </a:ext>
                </a:extLst>
              </p:cNvPr>
              <p:cNvSpPr/>
              <p:nvPr/>
            </p:nvSpPr>
            <p:spPr>
              <a:xfrm>
                <a:off x="1780013" y="3359770"/>
                <a:ext cx="910682" cy="62260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App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321F36A-E92E-CD4F-B2F2-838823EB0B96}"/>
                  </a:ext>
                </a:extLst>
              </p:cNvPr>
              <p:cNvSpPr/>
              <p:nvPr/>
            </p:nvSpPr>
            <p:spPr>
              <a:xfrm>
                <a:off x="1780013" y="4149648"/>
                <a:ext cx="910682" cy="16355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Kernel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84A9D0-3DBD-2F45-B02F-371BBFDD9855}"/>
                </a:ext>
              </a:extLst>
            </p:cNvPr>
            <p:cNvSpPr/>
            <p:nvPr/>
          </p:nvSpPr>
          <p:spPr>
            <a:xfrm>
              <a:off x="4394975" y="5333536"/>
              <a:ext cx="888381" cy="10028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BDF4C4-B25D-DB49-B029-AD73CC90C8E7}"/>
                </a:ext>
              </a:extLst>
            </p:cNvPr>
            <p:cNvSpPr/>
            <p:nvPr/>
          </p:nvSpPr>
          <p:spPr>
            <a:xfrm>
              <a:off x="4385683" y="4506487"/>
              <a:ext cx="897673" cy="20873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10097B-FB27-B24A-8771-E7A10612D380}"/>
                </a:ext>
              </a:extLst>
            </p:cNvPr>
            <p:cNvSpPr/>
            <p:nvPr/>
          </p:nvSpPr>
          <p:spPr>
            <a:xfrm>
              <a:off x="4394974" y="4144071"/>
              <a:ext cx="897673" cy="12359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36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7A1D74C-29D3-7D4A-A084-59A7555EB0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380" y="3484574"/>
            <a:ext cx="2143125" cy="1752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36A75CD-D3A2-2B48-AE12-4D82DB3CF1EA}"/>
              </a:ext>
            </a:extLst>
          </p:cNvPr>
          <p:cNvGrpSpPr/>
          <p:nvPr/>
        </p:nvGrpSpPr>
        <p:grpSpPr>
          <a:xfrm>
            <a:off x="9489489" y="3477654"/>
            <a:ext cx="910682" cy="1570464"/>
            <a:chOff x="1780013" y="3852282"/>
            <a:chExt cx="910682" cy="192358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4E965F-7C55-5B45-9919-621AA1DAC53A}"/>
                </a:ext>
              </a:extLst>
            </p:cNvPr>
            <p:cNvSpPr/>
            <p:nvPr/>
          </p:nvSpPr>
          <p:spPr>
            <a:xfrm>
              <a:off x="1780013" y="3852282"/>
              <a:ext cx="910682" cy="6226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App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45685AF-9CCA-104F-821C-6B2D7ED50627}"/>
                </a:ext>
              </a:extLst>
            </p:cNvPr>
            <p:cNvSpPr/>
            <p:nvPr/>
          </p:nvSpPr>
          <p:spPr>
            <a:xfrm>
              <a:off x="1780013" y="4595696"/>
              <a:ext cx="910682" cy="118017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Kernel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38F1E2-FDF2-4299-AB0B-25B61812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E772-453E-9A48-BDD4-F163A185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639097"/>
            <a:ext cx="6593075" cy="161249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cs typeface="Krungthep"/>
              </a:rPr>
              <a:t>This Project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7" descr="A close up of a lamp&#10;&#10;Description automatically generated">
            <a:extLst>
              <a:ext uri="{FF2B5EF4-FFF2-40B4-BE49-F238E27FC236}">
                <a16:creationId xmlns:a16="http://schemas.microsoft.com/office/drawing/2014/main" id="{9A3A8C8F-2F36-4BBE-B439-5F89C1FA6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42" r="7084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60CF617-4D1D-194D-86A1-5F5883CD2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286" y="1870587"/>
            <a:ext cx="6593075" cy="462818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Identify </a:t>
            </a:r>
            <a:r>
              <a:rPr lang="en-US" b="1">
                <a:solidFill>
                  <a:schemeClr val="tx1"/>
                </a:solidFill>
              </a:rPr>
              <a:t>five</a:t>
            </a:r>
            <a:r>
              <a:rPr lang="en-US">
                <a:solidFill>
                  <a:schemeClr val="tx1"/>
                </a:solidFill>
              </a:rPr>
              <a:t> major limitations</a:t>
            </a:r>
          </a:p>
          <a:p>
            <a:r>
              <a:rPr lang="en-US" b="1">
                <a:solidFill>
                  <a:schemeClr val="tx1"/>
                </a:solidFill>
              </a:rPr>
              <a:t>Cozart</a:t>
            </a:r>
            <a:r>
              <a:rPr lang="en-US">
                <a:solidFill>
                  <a:schemeClr val="tx1"/>
                </a:solidFill>
              </a:rPr>
              <a:t>: OS debloating framework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DD729-117A-4F83-A17C-46658606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C184-DE39-2942-A432-B9AE9598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Limitations</a:t>
            </a:r>
            <a:r>
              <a:rPr lang="en-US">
                <a:cs typeface="Krungthep"/>
              </a:rPr>
              <a:t>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US">
                <a:cs typeface="Krungthep"/>
              </a:rPr>
              <a:t>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existing approaches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5D5B3-C7BA-490D-895A-3EBE180FA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>
                <a:cs typeface="Calibri"/>
              </a:rPr>
              <a:t>Essence: inherent in the nature/assumptions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9F30C-A1AC-CD45-8BAB-3C94F54905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Difficulties in covering the complete kernel footprint</a:t>
            </a:r>
          </a:p>
          <a:p>
            <a:r>
              <a:rPr lang="en-US">
                <a:ea typeface="+mn-lt"/>
                <a:cs typeface="+mn-lt"/>
              </a:rPr>
              <a:t>Not distinguishing what is executed vs what is needed</a:t>
            </a:r>
            <a:endParaRPr lang="en-US"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5EC29B-D977-4FD7-8675-F20A096CF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b="1">
                <a:cs typeface="Calibri"/>
              </a:rPr>
              <a:t>Accidents: flaws of existing tools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DB14A8-6890-46F1-BF29-10BB89903A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 visibility of kernel boot phases</a:t>
            </a:r>
          </a:p>
          <a:p>
            <a:r>
              <a:rPr lang="en-US">
                <a:cs typeface="Calibri"/>
              </a:rPr>
              <a:t>Don't support fast application deployment</a:t>
            </a:r>
          </a:p>
          <a:p>
            <a:r>
              <a:rPr lang="en-US">
                <a:cs typeface="Calibri"/>
              </a:rPr>
              <a:t>Coarse-grained tracing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0A133-0CE6-4B0C-98DA-C70CC7C6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 smtClean="0"/>
              <a:pPr/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51F1ED-4AD8-42F6-8DF1-925C5FF81CBA}"/>
                  </a:ext>
                </a:extLst>
              </p14:cNvPr>
              <p14:cNvContentPartPr/>
              <p14:nvPr/>
            </p14:nvContentPartPr>
            <p14:xfrm>
              <a:off x="-3021262" y="-133683"/>
              <a:ext cx="9525" cy="952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51F1ED-4AD8-42F6-8DF1-925C5FF81C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497512" y="-609933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8947D8-73DF-4FAA-BCAC-00B9998BAD65}"/>
              </a:ext>
            </a:extLst>
          </p:cNvPr>
          <p:cNvSpPr/>
          <p:nvPr/>
        </p:nvSpPr>
        <p:spPr>
          <a:xfrm>
            <a:off x="5638800" y="1568116"/>
            <a:ext cx="5053261" cy="471905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cs typeface="Calibri"/>
              </a:rPr>
              <a:t>Addressed in Cozart!</a:t>
            </a:r>
          </a:p>
        </p:txBody>
      </p:sp>
    </p:spTree>
    <p:extLst>
      <p:ext uri="{BB962C8B-B14F-4D97-AF65-F5344CB8AC3E}">
        <p14:creationId xmlns:p14="http://schemas.microsoft.com/office/powerpoint/2010/main" val="249953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43132E-D4DF-4A83-9344-A782D0F5D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1E9BB-E5FB-0A42-9C87-7C64F695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75" y="1212935"/>
            <a:ext cx="6020177" cy="44321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Cozart</a:t>
            </a:r>
            <a:br>
              <a:rPr lang="en-US" sz="66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[Configuration Mozart]</a:t>
            </a:r>
            <a:endParaRPr lang="en-US" sz="66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79686-8D91-3647-A8CC-6FDF77B6F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61" y="2087881"/>
            <a:ext cx="3142864" cy="26822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b="1" cap="all">
                <a:solidFill>
                  <a:schemeClr val="tx1"/>
                </a:solidFill>
              </a:rPr>
              <a:t>Framework</a:t>
            </a:r>
            <a:r>
              <a:rPr lang="en-US" cap="all">
                <a:solidFill>
                  <a:schemeClr val="tx1"/>
                </a:solidFill>
              </a:rPr>
              <a:t> for debloating OS kernels using </a:t>
            </a:r>
            <a:r>
              <a:rPr lang="en-US" b="1" cap="all">
                <a:solidFill>
                  <a:schemeClr val="tx1"/>
                </a:solidFill>
              </a:rPr>
              <a:t>Configuration</a:t>
            </a:r>
            <a:r>
              <a:rPr lang="en-US" cap="all">
                <a:solidFill>
                  <a:schemeClr val="tx1"/>
                </a:solidFill>
              </a:rPr>
              <a:t> options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A24BC1-1577-4586-AD7A-417660E37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7F08-F6E9-4216-A4F9-6727105AE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3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968A-F0DF-2847-9271-E909815F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609600"/>
            <a:ext cx="10131425" cy="1456267"/>
          </a:xfrm>
        </p:spPr>
        <p:txBody>
          <a:bodyPr/>
          <a:lstStyle/>
          <a:p>
            <a:r>
              <a:rPr lang="en-US">
                <a:cs typeface="Krungthep"/>
              </a:rPr>
              <a:t>Cozart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58A06-D91A-F340-BD56-1084DF0A3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Fully-automatic</a:t>
            </a:r>
          </a:p>
          <a:p>
            <a:r>
              <a:rPr lang="en-US">
                <a:cs typeface="Calibri"/>
              </a:rPr>
              <a:t>Produce stable kernel</a:t>
            </a:r>
          </a:p>
          <a:p>
            <a:r>
              <a:rPr lang="en-US">
                <a:cs typeface="Calibri"/>
              </a:rPr>
              <a:t>Fast-application deployment</a:t>
            </a:r>
          </a:p>
          <a:p>
            <a:r>
              <a:rPr lang="en-US">
                <a:cs typeface="Calibri"/>
              </a:rPr>
              <a:t>Does not interfere application behavior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669F5-168D-4AAE-8573-7DBFAC6C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1454-6186-0F41-B17A-C059FFD65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191960"/>
            <a:ext cx="10131425" cy="1456267"/>
          </a:xfrm>
        </p:spPr>
        <p:txBody>
          <a:bodyPr/>
          <a:lstStyle/>
          <a:p>
            <a:r>
              <a:rPr lang="en-US">
                <a:cs typeface="Krungthep"/>
              </a:rPr>
              <a:t>Cozart-</a:t>
            </a:r>
            <a:r>
              <a:rPr lang="en-US" err="1">
                <a:cs typeface="Krungthep"/>
              </a:rPr>
              <a:t>configlets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3B792-846C-AA46-B037-C1386E214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348" y="2125121"/>
            <a:ext cx="2438400" cy="78002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“</a:t>
            </a:r>
            <a:r>
              <a:rPr lang="en-US" b="1" err="1"/>
              <a:t>configlets</a:t>
            </a:r>
            <a:r>
              <a:rPr lang="en-US"/>
              <a:t>”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602DE9-74EB-7F4D-9442-67A6812CC73F}"/>
              </a:ext>
            </a:extLst>
          </p:cNvPr>
          <p:cNvGrpSpPr/>
          <p:nvPr/>
        </p:nvGrpSpPr>
        <p:grpSpPr>
          <a:xfrm>
            <a:off x="3693925" y="1618117"/>
            <a:ext cx="7963028" cy="646331"/>
            <a:chOff x="3693925" y="2020889"/>
            <a:chExt cx="7963028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55850-7B91-A041-916B-9642BC94F0BE}"/>
                </a:ext>
              </a:extLst>
            </p:cNvPr>
            <p:cNvSpPr txBox="1"/>
            <p:nvPr/>
          </p:nvSpPr>
          <p:spPr>
            <a:xfrm>
              <a:off x="3693925" y="2069795"/>
              <a:ext cx="1440673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err="1">
                  <a:solidFill>
                    <a:schemeClr val="bg1"/>
                  </a:solidFill>
                </a:rPr>
                <a:t>baselets</a:t>
              </a:r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F49A96-819D-414E-A0EC-8FAF85E8B79B}"/>
                </a:ext>
              </a:extLst>
            </p:cNvPr>
            <p:cNvSpPr txBox="1"/>
            <p:nvPr/>
          </p:nvSpPr>
          <p:spPr>
            <a:xfrm>
              <a:off x="5369964" y="2020889"/>
              <a:ext cx="6286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Configuration options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Used to boot a kernel on a deployment environment [e.g. VM]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587048-35EB-AB40-8405-02BECF2102A6}"/>
              </a:ext>
            </a:extLst>
          </p:cNvPr>
          <p:cNvGrpSpPr/>
          <p:nvPr/>
        </p:nvGrpSpPr>
        <p:grpSpPr>
          <a:xfrm>
            <a:off x="3693925" y="2778706"/>
            <a:ext cx="7963028" cy="646331"/>
            <a:chOff x="3693925" y="3181478"/>
            <a:chExt cx="7963028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80B8B6-C4BD-B345-BC89-C502C6429CAA}"/>
                </a:ext>
              </a:extLst>
            </p:cNvPr>
            <p:cNvSpPr txBox="1"/>
            <p:nvPr/>
          </p:nvSpPr>
          <p:spPr>
            <a:xfrm>
              <a:off x="3693925" y="3238500"/>
              <a:ext cx="1277795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applets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8B020E-DF4B-E64D-BB1F-514582E0D405}"/>
                </a:ext>
              </a:extLst>
            </p:cNvPr>
            <p:cNvSpPr txBox="1"/>
            <p:nvPr/>
          </p:nvSpPr>
          <p:spPr>
            <a:xfrm>
              <a:off x="5369964" y="3181478"/>
              <a:ext cx="6286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Configuration options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Needed by target application [e.g. httpd]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E8C660-7159-BB48-A9FD-8FF807D7B5D1}"/>
              </a:ext>
            </a:extLst>
          </p:cNvPr>
          <p:cNvGrpSpPr/>
          <p:nvPr/>
        </p:nvGrpSpPr>
        <p:grpSpPr>
          <a:xfrm>
            <a:off x="2867158" y="1929439"/>
            <a:ext cx="815675" cy="1180549"/>
            <a:chOff x="2867158" y="2332211"/>
            <a:chExt cx="815675" cy="118054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CD5CB8-89E9-A244-93E5-EFF82664EDBB}"/>
                </a:ext>
              </a:extLst>
            </p:cNvPr>
            <p:cNvCxnSpPr>
              <a:cxnSpLocks/>
            </p:cNvCxnSpPr>
            <p:nvPr/>
          </p:nvCxnSpPr>
          <p:spPr>
            <a:xfrm>
              <a:off x="3276664" y="2332211"/>
              <a:ext cx="406169" cy="0"/>
            </a:xfrm>
            <a:prstGeom prst="line">
              <a:avLst/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E71305-A563-3740-BCCB-DCC15519E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6664" y="2344054"/>
              <a:ext cx="2" cy="116870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2486CF-6912-2948-8C49-1472AAC907CD}"/>
                </a:ext>
              </a:extLst>
            </p:cNvPr>
            <p:cNvCxnSpPr>
              <a:cxnSpLocks/>
            </p:cNvCxnSpPr>
            <p:nvPr/>
          </p:nvCxnSpPr>
          <p:spPr>
            <a:xfrm>
              <a:off x="3276664" y="3512760"/>
              <a:ext cx="406169" cy="0"/>
            </a:xfrm>
            <a:prstGeom prst="line">
              <a:avLst/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017FBD-9B1D-9744-9DA3-3E4F21723FAA}"/>
                </a:ext>
              </a:extLst>
            </p:cNvPr>
            <p:cNvCxnSpPr>
              <a:cxnSpLocks/>
            </p:cNvCxnSpPr>
            <p:nvPr/>
          </p:nvCxnSpPr>
          <p:spPr>
            <a:xfrm>
              <a:off x="2867158" y="2927063"/>
              <a:ext cx="4061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B1A3049-9847-6640-9598-714BEA7D4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846" y="3910075"/>
            <a:ext cx="2389952" cy="19504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6E30CA-B752-F74F-8349-880D5FDE2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204" y="3910075"/>
            <a:ext cx="2389951" cy="1838424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D01C0DE-B9C8-BA48-8F50-92B93C9930EB}"/>
              </a:ext>
            </a:extLst>
          </p:cNvPr>
          <p:cNvSpPr txBox="1">
            <a:spLocks/>
          </p:cNvSpPr>
          <p:nvPr/>
        </p:nvSpPr>
        <p:spPr>
          <a:xfrm>
            <a:off x="2744146" y="5771792"/>
            <a:ext cx="3110554" cy="7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/>
              <a:t>Firecracker </a:t>
            </a:r>
            <a:r>
              <a:rPr lang="en-US" b="1" err="1"/>
              <a:t>baselet</a:t>
            </a:r>
            <a:endParaRPr lang="en-US" b="1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B2DF9B6-2B90-F64A-A019-0C9677809C8A}"/>
              </a:ext>
            </a:extLst>
          </p:cNvPr>
          <p:cNvSpPr txBox="1">
            <a:spLocks/>
          </p:cNvSpPr>
          <p:nvPr/>
        </p:nvSpPr>
        <p:spPr>
          <a:xfrm>
            <a:off x="6626104" y="5771793"/>
            <a:ext cx="2205098" cy="7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/>
              <a:t>httpd applet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F08FD-23F6-494F-AF20-972A4E00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74E7-F4F6-C345-B371-A7F625AD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configuration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58F2-C71D-7940-8DE5-74275CED2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1087100" cy="3649133"/>
          </a:xfrm>
        </p:spPr>
        <p:txBody>
          <a:bodyPr>
            <a:normAutofit/>
          </a:bodyPr>
          <a:lstStyle/>
          <a:p>
            <a:r>
              <a:rPr lang="en-US" b="1"/>
              <a:t>Offline </a:t>
            </a:r>
            <a:r>
              <a:rPr lang="en-US"/>
              <a:t>phase</a:t>
            </a:r>
          </a:p>
          <a:p>
            <a:r>
              <a:rPr lang="en-US" b="1">
                <a:ea typeface="+mn-lt"/>
                <a:cs typeface="+mn-lt"/>
              </a:rPr>
              <a:t>QEMU </a:t>
            </a:r>
            <a:r>
              <a:rPr lang="en-US" b="1"/>
              <a:t>-&gt;</a:t>
            </a:r>
            <a:r>
              <a:rPr lang="en-US"/>
              <a:t> open-source emulator and </a:t>
            </a:r>
            <a:r>
              <a:rPr lang="en-US" err="1"/>
              <a:t>virtualizer</a:t>
            </a:r>
            <a:endParaRPr lang="en-US" err="1">
              <a:ea typeface="+mn-lt"/>
              <a:cs typeface="+mn-lt"/>
            </a:endParaRPr>
          </a:p>
          <a:p>
            <a:r>
              <a:rPr lang="en-US"/>
              <a:t>Track kernel configurations :</a:t>
            </a:r>
            <a:r>
              <a:rPr lang="en-US">
                <a:sym typeface="Wingdings" pitchFamily="2" charset="2"/>
              </a:rPr>
              <a:t> </a:t>
            </a:r>
            <a:r>
              <a:rPr lang="en-US"/>
              <a:t>during execution of target application</a:t>
            </a:r>
            <a:endParaRPr lang="en-US">
              <a:cs typeface="Calibri"/>
            </a:endParaRPr>
          </a:p>
          <a:p>
            <a:pPr lvl="1"/>
            <a:r>
              <a:rPr lang="en-US"/>
              <a:t>Tracing program counters (PCs) of application</a:t>
            </a:r>
            <a:endParaRPr lang="en-US">
              <a:cs typeface="Calibri"/>
            </a:endParaRPr>
          </a:p>
          <a:p>
            <a:pPr lvl="1"/>
            <a:r>
              <a:rPr lang="en-US"/>
              <a:t>Mapping PCs to source code</a:t>
            </a:r>
            <a:endParaRPr lang="en-US">
              <a:cs typeface="Calibri"/>
            </a:endParaRPr>
          </a:p>
          <a:p>
            <a:pPr lvl="1"/>
            <a:r>
              <a:rPr lang="en-US"/>
              <a:t>Correlate code lines to config option(s)</a:t>
            </a:r>
            <a:endParaRPr lang="en-US" b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1E744A-A146-B440-82D3-CAEE2553A5F1}"/>
              </a:ext>
            </a:extLst>
          </p:cNvPr>
          <p:cNvSpPr/>
          <p:nvPr/>
        </p:nvSpPr>
        <p:spPr>
          <a:xfrm>
            <a:off x="685800" y="5673907"/>
            <a:ext cx="9588501" cy="771160"/>
          </a:xfrm>
          <a:prstGeom prst="roundRect">
            <a:avLst>
              <a:gd name="adj" fmla="val 44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Loadable Kernel Modules (LKMs) require additional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B655-8FAF-4863-B345-A7570069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DEBB-CDFA-C945-8F89-82B025A7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Configlets</a:t>
            </a:r>
            <a:r>
              <a:rPr lang="en-US"/>
              <a:t>, again!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6A59-B86E-6E4F-B1DE-61572B5BE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8" y="2050999"/>
            <a:ext cx="10131425" cy="4559300"/>
          </a:xfrm>
        </p:spPr>
        <p:txBody>
          <a:bodyPr>
            <a:normAutofit/>
          </a:bodyPr>
          <a:lstStyle/>
          <a:p>
            <a:r>
              <a:rPr lang="en-US" err="1"/>
              <a:t>Baselets</a:t>
            </a:r>
            <a:r>
              <a:rPr lang="en-US"/>
              <a:t>, applets -&gt;</a:t>
            </a:r>
            <a:r>
              <a:rPr lang="en-US">
                <a:sym typeface="Wingdings" pitchFamily="2" charset="2"/>
              </a:rPr>
              <a:t> generated during tracing process</a:t>
            </a:r>
          </a:p>
          <a:p>
            <a:r>
              <a:rPr lang="en-US">
                <a:sym typeface="Wingdings" pitchFamily="2" charset="2"/>
              </a:rPr>
              <a:t>A “landmark” program -&gt; marks end of </a:t>
            </a:r>
            <a:r>
              <a:rPr lang="en-US" b="1">
                <a:sym typeface="Wingdings" pitchFamily="2" charset="2"/>
              </a:rPr>
              <a:t>boot phase</a:t>
            </a:r>
            <a:endParaRPr lang="en-US" b="1">
              <a:cs typeface="Calibri"/>
            </a:endParaRPr>
          </a:p>
          <a:p>
            <a:r>
              <a:rPr lang="en-US">
                <a:sym typeface="Wingdings" pitchFamily="2" charset="2"/>
              </a:rPr>
              <a:t>Cozart filters out hardware-related options : </a:t>
            </a:r>
            <a:r>
              <a:rPr lang="en-US" err="1">
                <a:sym typeface="Wingdings" pitchFamily="2" charset="2"/>
              </a:rPr>
              <a:t>baselets</a:t>
            </a:r>
            <a:endParaRPr lang="en-US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From boot phase observations</a:t>
            </a:r>
            <a:endParaRPr lang="en-US">
              <a:cs typeface="Calibri"/>
            </a:endParaRPr>
          </a:p>
          <a:p>
            <a:pPr lvl="1"/>
            <a:r>
              <a:rPr lang="en-US">
                <a:sym typeface="Wingdings" pitchFamily="2" charset="2"/>
              </a:rPr>
              <a:t>E.g. correlate with source code in: </a:t>
            </a:r>
            <a:r>
              <a:rPr lang="en-US">
                <a:latin typeface="American Typewriter"/>
                <a:sym typeface="Wingdings" pitchFamily="2" charset="2"/>
              </a:rPr>
              <a:t>/arch, /drivers, /sound</a:t>
            </a:r>
            <a:r>
              <a:rPr lang="en-US">
                <a:sym typeface="Wingdings" pitchFamily="2" charset="2"/>
              </a:rPr>
              <a:t>, etc.</a:t>
            </a:r>
            <a:endParaRPr lang="en-US">
              <a:cs typeface="Calibri"/>
            </a:endParaRPr>
          </a:p>
          <a:p>
            <a:r>
              <a:rPr lang="en-US">
                <a:sym typeface="Wingdings" pitchFamily="2" charset="2"/>
              </a:rPr>
              <a:t>Remaining config options -&gt; applets</a:t>
            </a:r>
            <a:endParaRPr lang="en-US">
              <a:cs typeface="Calibri"/>
            </a:endParaRPr>
          </a:p>
          <a:p>
            <a:endParaRPr lang="en-US">
              <a:sym typeface="Wingdings" pitchFamily="2" charset="2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12A17-0404-46FB-BBAF-8F72A1895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9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79DC-3B90-6548-BEE7-5D46703C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the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9815-E168-6340-AA62-8A422B98A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0693400" cy="3649133"/>
          </a:xfrm>
        </p:spPr>
        <p:txBody>
          <a:bodyPr/>
          <a:lstStyle/>
          <a:p>
            <a:r>
              <a:rPr lang="en-US"/>
              <a:t>kernel build systems [</a:t>
            </a:r>
            <a:r>
              <a:rPr lang="en-US" err="1"/>
              <a:t>KBuild</a:t>
            </a:r>
            <a:r>
              <a:rPr lang="en-US"/>
              <a:t> for Linux]</a:t>
            </a:r>
          </a:p>
          <a:p>
            <a:r>
              <a:rPr lang="en-US"/>
              <a:t>Build debloated kernels based on the composed </a:t>
            </a:r>
            <a:r>
              <a:rPr lang="en-US" err="1"/>
              <a:t>configlets</a:t>
            </a:r>
            <a:endParaRPr lang="en-US"/>
          </a:p>
          <a:p>
            <a:r>
              <a:rPr lang="en-US"/>
              <a:t>Cozart optimized by incremental build </a:t>
            </a:r>
          </a:p>
          <a:p>
            <a:pPr lvl="1"/>
            <a:r>
              <a:rPr lang="en-US"/>
              <a:t>If configs change -&gt;</a:t>
            </a:r>
            <a:r>
              <a:rPr lang="en-US">
                <a:sym typeface="Wingdings" pitchFamily="2" charset="2"/>
              </a:rPr>
              <a:t> only rebuild modules with configuration changes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BCDD-B539-4A8C-8E1A-31444CC2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DB621FF-B72A-1D47-B54C-99028B3C8323}"/>
              </a:ext>
            </a:extLst>
          </p:cNvPr>
          <p:cNvSpPr/>
          <p:nvPr/>
        </p:nvSpPr>
        <p:spPr>
          <a:xfrm>
            <a:off x="3822700" y="3210928"/>
            <a:ext cx="5486400" cy="2910472"/>
          </a:xfrm>
          <a:prstGeom prst="roundRect">
            <a:avLst>
              <a:gd name="adj" fmla="val 3678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OFFLINE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C1881-1CD0-1145-99CF-44CCCB60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370" y="237543"/>
            <a:ext cx="10131425" cy="1456267"/>
          </a:xfrm>
        </p:spPr>
        <p:txBody>
          <a:bodyPr/>
          <a:lstStyle/>
          <a:p>
            <a:r>
              <a:rPr lang="en-US"/>
              <a:t>Cozart framework</a:t>
            </a: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CE6807AA-00BE-2C4F-99B4-4228C85D4308}"/>
              </a:ext>
            </a:extLst>
          </p:cNvPr>
          <p:cNvSpPr/>
          <p:nvPr/>
        </p:nvSpPr>
        <p:spPr>
          <a:xfrm>
            <a:off x="1150014" y="1946195"/>
            <a:ext cx="596900" cy="622300"/>
          </a:xfrm>
          <a:prstGeom prst="snip1Rect">
            <a:avLst/>
          </a:prstGeom>
          <a:solidFill>
            <a:srgbClr val="EED8F3">
              <a:alpha val="6902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49859-2A29-444A-9AC5-31F2404CB2E5}"/>
              </a:ext>
            </a:extLst>
          </p:cNvPr>
          <p:cNvSpPr txBox="1"/>
          <p:nvPr/>
        </p:nvSpPr>
        <p:spPr>
          <a:xfrm>
            <a:off x="1562183" y="21991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F745D233-B54D-C647-B87B-32810FDE10C3}"/>
              </a:ext>
            </a:extLst>
          </p:cNvPr>
          <p:cNvSpPr/>
          <p:nvPr/>
        </p:nvSpPr>
        <p:spPr>
          <a:xfrm>
            <a:off x="1302414" y="2098595"/>
            <a:ext cx="596900" cy="622300"/>
          </a:xfrm>
          <a:prstGeom prst="snip1Rect">
            <a:avLst/>
          </a:prstGeom>
          <a:solidFill>
            <a:srgbClr val="EED8F3">
              <a:alpha val="6902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754D7DF2-EDFB-C24E-B72D-E68B1A9F3644}"/>
              </a:ext>
            </a:extLst>
          </p:cNvPr>
          <p:cNvSpPr/>
          <p:nvPr/>
        </p:nvSpPr>
        <p:spPr>
          <a:xfrm>
            <a:off x="1454814" y="2250995"/>
            <a:ext cx="596900" cy="622300"/>
          </a:xfrm>
          <a:prstGeom prst="snip1Rect">
            <a:avLst/>
          </a:prstGeom>
          <a:solidFill>
            <a:srgbClr val="EED8F3">
              <a:alpha val="6902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src</a:t>
            </a:r>
            <a:r>
              <a:rPr lang="en-US"/>
              <a:t> file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920FDB-71DC-624E-A05A-CBAB43895E7A}"/>
              </a:ext>
            </a:extLst>
          </p:cNvPr>
          <p:cNvSpPr/>
          <p:nvPr/>
        </p:nvSpPr>
        <p:spPr>
          <a:xfrm>
            <a:off x="918006" y="3210928"/>
            <a:ext cx="1482377" cy="1306037"/>
          </a:xfrm>
          <a:prstGeom prst="roundRect">
            <a:avLst>
              <a:gd name="adj" fmla="val 41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Vanilla KERNEL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4A155-5CD8-2B4E-887A-114ECF42133B}"/>
              </a:ext>
            </a:extLst>
          </p:cNvPr>
          <p:cNvSpPr txBox="1"/>
          <p:nvPr/>
        </p:nvSpPr>
        <p:spPr>
          <a:xfrm>
            <a:off x="652303" y="1514978"/>
            <a:ext cx="189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Kernel source files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CAC9652-5AD7-C14A-9583-696656AF8329}"/>
              </a:ext>
            </a:extLst>
          </p:cNvPr>
          <p:cNvGrpSpPr/>
          <p:nvPr/>
        </p:nvGrpSpPr>
        <p:grpSpPr>
          <a:xfrm>
            <a:off x="522539" y="4957720"/>
            <a:ext cx="2264018" cy="1015511"/>
            <a:chOff x="522539" y="4957720"/>
            <a:chExt cx="2264018" cy="1015511"/>
          </a:xfrm>
        </p:grpSpPr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6DFCE771-E9B0-4641-842C-720CF09A3556}"/>
                </a:ext>
              </a:extLst>
            </p:cNvPr>
            <p:cNvSpPr/>
            <p:nvPr/>
          </p:nvSpPr>
          <p:spPr>
            <a:xfrm>
              <a:off x="769321" y="5010690"/>
              <a:ext cx="490654" cy="4572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FA54EC-5718-264D-B374-E50868744F92}"/>
                </a:ext>
              </a:extLst>
            </p:cNvPr>
            <p:cNvSpPr/>
            <p:nvPr/>
          </p:nvSpPr>
          <p:spPr>
            <a:xfrm>
              <a:off x="1393791" y="4960509"/>
              <a:ext cx="524107" cy="55756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gular Pentagon 16">
              <a:extLst>
                <a:ext uri="{FF2B5EF4-FFF2-40B4-BE49-F238E27FC236}">
                  <a16:creationId xmlns:a16="http://schemas.microsoft.com/office/drawing/2014/main" id="{115D495F-4D22-FC4E-A73E-6722CC05B1D1}"/>
                </a:ext>
              </a:extLst>
            </p:cNvPr>
            <p:cNvSpPr/>
            <p:nvPr/>
          </p:nvSpPr>
          <p:spPr>
            <a:xfrm>
              <a:off x="2051714" y="4957720"/>
              <a:ext cx="613317" cy="507380"/>
            </a:xfrm>
            <a:prstGeom prst="pentag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B7FDB8-3430-3E40-A974-688489BEB81F}"/>
                </a:ext>
              </a:extLst>
            </p:cNvPr>
            <p:cNvSpPr txBox="1"/>
            <p:nvPr/>
          </p:nvSpPr>
          <p:spPr>
            <a:xfrm>
              <a:off x="522539" y="5603899"/>
              <a:ext cx="2264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Application workloads</a:t>
              </a:r>
            </a:p>
          </p:txBody>
        </p: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53EC0DAF-8014-3E4A-92FB-5466522468FA}"/>
              </a:ext>
            </a:extLst>
          </p:cNvPr>
          <p:cNvSpPr/>
          <p:nvPr/>
        </p:nvSpPr>
        <p:spPr>
          <a:xfrm>
            <a:off x="6591762" y="4127500"/>
            <a:ext cx="1118063" cy="537144"/>
          </a:xfrm>
          <a:prstGeom prst="snip2Diag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err="1"/>
              <a:t>Baselet</a:t>
            </a:r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71EAE5-8170-7E4D-A672-E70C3E50C7F7}"/>
              </a:ext>
            </a:extLst>
          </p:cNvPr>
          <p:cNvGrpSpPr/>
          <p:nvPr/>
        </p:nvGrpSpPr>
        <p:grpSpPr>
          <a:xfrm>
            <a:off x="6591763" y="4127500"/>
            <a:ext cx="2298699" cy="1216646"/>
            <a:chOff x="6591763" y="4127500"/>
            <a:chExt cx="2298699" cy="1216646"/>
          </a:xfrm>
        </p:grpSpPr>
        <p:sp>
          <p:nvSpPr>
            <p:cNvPr id="24" name="Snip Diagonal Corner Rectangle 23">
              <a:extLst>
                <a:ext uri="{FF2B5EF4-FFF2-40B4-BE49-F238E27FC236}">
                  <a16:creationId xmlns:a16="http://schemas.microsoft.com/office/drawing/2014/main" id="{5EA7E0D4-AC7E-4C4A-82B7-A57DA047E2DE}"/>
                </a:ext>
              </a:extLst>
            </p:cNvPr>
            <p:cNvSpPr/>
            <p:nvPr/>
          </p:nvSpPr>
          <p:spPr>
            <a:xfrm>
              <a:off x="7772399" y="4127500"/>
              <a:ext cx="1118063" cy="537144"/>
            </a:xfrm>
            <a:prstGeom prst="snip2Diag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r>
                <a:rPr lang="en-US"/>
                <a:t>Applet1</a:t>
              </a:r>
            </a:p>
          </p:txBody>
        </p:sp>
        <p:sp>
          <p:nvSpPr>
            <p:cNvPr id="25" name="Snip Diagonal Corner Rectangle 24">
              <a:extLst>
                <a:ext uri="{FF2B5EF4-FFF2-40B4-BE49-F238E27FC236}">
                  <a16:creationId xmlns:a16="http://schemas.microsoft.com/office/drawing/2014/main" id="{511D689B-AC66-E341-8942-08701E9E782E}"/>
                </a:ext>
              </a:extLst>
            </p:cNvPr>
            <p:cNvSpPr/>
            <p:nvPr/>
          </p:nvSpPr>
          <p:spPr>
            <a:xfrm>
              <a:off x="6591763" y="4807002"/>
              <a:ext cx="1118063" cy="537144"/>
            </a:xfrm>
            <a:prstGeom prst="snip2Diag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r>
                <a:rPr lang="en-US"/>
                <a:t>Applet2</a:t>
              </a:r>
            </a:p>
          </p:txBody>
        </p:sp>
        <p:sp>
          <p:nvSpPr>
            <p:cNvPr id="26" name="Snip Diagonal Corner Rectangle 25">
              <a:extLst>
                <a:ext uri="{FF2B5EF4-FFF2-40B4-BE49-F238E27FC236}">
                  <a16:creationId xmlns:a16="http://schemas.microsoft.com/office/drawing/2014/main" id="{34460CBA-34F0-3A41-9673-6AC95D2F30CD}"/>
                </a:ext>
              </a:extLst>
            </p:cNvPr>
            <p:cNvSpPr/>
            <p:nvPr/>
          </p:nvSpPr>
          <p:spPr>
            <a:xfrm>
              <a:off x="7772399" y="4807002"/>
              <a:ext cx="1118063" cy="537144"/>
            </a:xfrm>
            <a:prstGeom prst="snip2Diag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en-US"/>
                <a:t>Applet3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72FA243-85CE-E64D-BDCD-4D1B6C47CC30}"/>
              </a:ext>
            </a:extLst>
          </p:cNvPr>
          <p:cNvGrpSpPr/>
          <p:nvPr/>
        </p:nvGrpSpPr>
        <p:grpSpPr>
          <a:xfrm>
            <a:off x="4102100" y="4216400"/>
            <a:ext cx="1992311" cy="1315584"/>
            <a:chOff x="4102100" y="4216400"/>
            <a:chExt cx="1992311" cy="131558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543DC0D2-B09A-B940-885A-7F1A85D38B15}"/>
                </a:ext>
              </a:extLst>
            </p:cNvPr>
            <p:cNvSpPr/>
            <p:nvPr/>
          </p:nvSpPr>
          <p:spPr>
            <a:xfrm>
              <a:off x="4102100" y="4575744"/>
              <a:ext cx="1992311" cy="956240"/>
            </a:xfrm>
            <a:prstGeom prst="roundRect">
              <a:avLst>
                <a:gd name="adj" fmla="val 615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err="1"/>
                <a:t>Configlet</a:t>
              </a:r>
              <a:r>
                <a:rPr lang="en-US" sz="2400"/>
                <a:t> generator</a:t>
              </a:r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E8746F6B-166C-2F47-B8D1-57966A4D11BA}"/>
                </a:ext>
              </a:extLst>
            </p:cNvPr>
            <p:cNvSpPr/>
            <p:nvPr/>
          </p:nvSpPr>
          <p:spPr>
            <a:xfrm>
              <a:off x="4991100" y="4216400"/>
              <a:ext cx="254000" cy="295844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557D236-4562-C54B-9DDB-2C1AA12A31C7}"/>
              </a:ext>
            </a:extLst>
          </p:cNvPr>
          <p:cNvGrpSpPr/>
          <p:nvPr/>
        </p:nvGrpSpPr>
        <p:grpSpPr>
          <a:xfrm>
            <a:off x="6125083" y="3429000"/>
            <a:ext cx="2917317" cy="2102984"/>
            <a:chOff x="6125083" y="3429000"/>
            <a:chExt cx="2917317" cy="210298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8488BC8-8778-0A4B-B798-B1E360D61B5C}"/>
                </a:ext>
              </a:extLst>
            </p:cNvPr>
            <p:cNvSpPr/>
            <p:nvPr/>
          </p:nvSpPr>
          <p:spPr>
            <a:xfrm>
              <a:off x="6451600" y="3429000"/>
              <a:ext cx="2590800" cy="2102984"/>
            </a:xfrm>
            <a:prstGeom prst="roundRect">
              <a:avLst>
                <a:gd name="adj" fmla="val 6156"/>
              </a:avLst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err="1"/>
                <a:t>Configlet</a:t>
              </a:r>
              <a:r>
                <a:rPr lang="en-US" sz="2400"/>
                <a:t> DB</a:t>
              </a:r>
            </a:p>
            <a:p>
              <a:pPr algn="ctr"/>
              <a:endParaRPr lang="en-US" sz="2400"/>
            </a:p>
            <a:p>
              <a:pPr algn="ctr"/>
              <a:endParaRPr lang="en-US" sz="2400"/>
            </a:p>
            <a:p>
              <a:pPr algn="ctr"/>
              <a:endParaRPr lang="en-US" sz="2400"/>
            </a:p>
            <a:p>
              <a:pPr algn="ctr"/>
              <a:endParaRPr lang="en-US" sz="2400"/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9DBF1D26-C54B-2C41-93AA-0D753421277F}"/>
                </a:ext>
              </a:extLst>
            </p:cNvPr>
            <p:cNvSpPr/>
            <p:nvPr/>
          </p:nvSpPr>
          <p:spPr>
            <a:xfrm rot="16200000">
              <a:off x="6146005" y="4905942"/>
              <a:ext cx="254000" cy="295844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1CF2E30-003B-E745-882E-38177A3F8E29}"/>
              </a:ext>
            </a:extLst>
          </p:cNvPr>
          <p:cNvSpPr/>
          <p:nvPr/>
        </p:nvSpPr>
        <p:spPr>
          <a:xfrm>
            <a:off x="3822700" y="1326016"/>
            <a:ext cx="5486400" cy="1681223"/>
          </a:xfrm>
          <a:prstGeom prst="roundRect">
            <a:avLst>
              <a:gd name="adj" fmla="val 3678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ONLINE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C6BDBE-9512-CD41-BA38-E612FE4BF079}"/>
              </a:ext>
            </a:extLst>
          </p:cNvPr>
          <p:cNvGrpSpPr/>
          <p:nvPr/>
        </p:nvGrpSpPr>
        <p:grpSpPr>
          <a:xfrm>
            <a:off x="2400383" y="2374900"/>
            <a:ext cx="3694028" cy="2805964"/>
            <a:chOff x="2400383" y="2374900"/>
            <a:chExt cx="3694028" cy="280596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CA21545-4C8C-BA4F-AA00-24C7976C583E}"/>
                </a:ext>
              </a:extLst>
            </p:cNvPr>
            <p:cNvSpPr/>
            <p:nvPr/>
          </p:nvSpPr>
          <p:spPr>
            <a:xfrm>
              <a:off x="4102100" y="3429000"/>
              <a:ext cx="1992311" cy="724983"/>
            </a:xfrm>
            <a:prstGeom prst="roundRect">
              <a:avLst>
                <a:gd name="adj" fmla="val 615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Config tracker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D647C37-E1FD-E248-A50D-67976B3B195D}"/>
                </a:ext>
              </a:extLst>
            </p:cNvPr>
            <p:cNvCxnSpPr/>
            <p:nvPr/>
          </p:nvCxnSpPr>
          <p:spPr>
            <a:xfrm>
              <a:off x="2400383" y="2374900"/>
              <a:ext cx="1701717" cy="105410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3902155-823A-9646-8EB9-B2A800B76B3A}"/>
                </a:ext>
              </a:extLst>
            </p:cNvPr>
            <p:cNvCxnSpPr>
              <a:cxnSpLocks/>
            </p:cNvCxnSpPr>
            <p:nvPr/>
          </p:nvCxnSpPr>
          <p:spPr>
            <a:xfrm>
              <a:off x="2665031" y="3810000"/>
              <a:ext cx="1437069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1F9025B-C2E5-2443-AFCB-EF0E8D9A7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6557" y="4127500"/>
              <a:ext cx="1315543" cy="105336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E655CE-7F07-5B48-AB9F-BFEC50BE58F3}"/>
              </a:ext>
            </a:extLst>
          </p:cNvPr>
          <p:cNvGrpSpPr/>
          <p:nvPr/>
        </p:nvGrpSpPr>
        <p:grpSpPr>
          <a:xfrm>
            <a:off x="2400383" y="1840984"/>
            <a:ext cx="4317917" cy="1588016"/>
            <a:chOff x="2400383" y="1840984"/>
            <a:chExt cx="4317917" cy="1588016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35C1490-3E80-AB45-96A4-CB6411D4F1F2}"/>
                </a:ext>
              </a:extLst>
            </p:cNvPr>
            <p:cNvSpPr/>
            <p:nvPr/>
          </p:nvSpPr>
          <p:spPr>
            <a:xfrm>
              <a:off x="4102100" y="1840984"/>
              <a:ext cx="1992311" cy="968863"/>
            </a:xfrm>
            <a:prstGeom prst="roundRect">
              <a:avLst>
                <a:gd name="adj" fmla="val 6156"/>
              </a:avLst>
            </a:prstGeom>
            <a:solidFill>
              <a:schemeClr val="tx1">
                <a:lumMod val="8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Kernel Composer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B8C0CAF-B0A7-E641-A9A0-6F0962E1F5F9}"/>
                </a:ext>
              </a:extLst>
            </p:cNvPr>
            <p:cNvCxnSpPr/>
            <p:nvPr/>
          </p:nvCxnSpPr>
          <p:spPr>
            <a:xfrm>
              <a:off x="2400383" y="2374900"/>
              <a:ext cx="1422317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B8F190D-AED4-6E42-9676-A5C8241ED0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4412" y="2789168"/>
              <a:ext cx="623888" cy="63983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7C7EED-8386-2543-B2BF-6285AADBF346}"/>
              </a:ext>
            </a:extLst>
          </p:cNvPr>
          <p:cNvGrpSpPr/>
          <p:nvPr/>
        </p:nvGrpSpPr>
        <p:grpSpPr>
          <a:xfrm>
            <a:off x="9083135" y="1920279"/>
            <a:ext cx="2540527" cy="753587"/>
            <a:chOff x="9083135" y="1920279"/>
            <a:chExt cx="2540527" cy="753587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9F542EB5-2C97-D242-ADA7-EBA8231D62C0}"/>
                </a:ext>
              </a:extLst>
            </p:cNvPr>
            <p:cNvSpPr/>
            <p:nvPr/>
          </p:nvSpPr>
          <p:spPr>
            <a:xfrm>
              <a:off x="9940348" y="1920279"/>
              <a:ext cx="1683314" cy="753587"/>
            </a:xfrm>
            <a:prstGeom prst="roundRect">
              <a:avLst>
                <a:gd name="adj" fmla="val 4167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Debloated KERNEL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58E9C82-DCAC-E744-B696-F7F5645AE392}"/>
                </a:ext>
              </a:extLst>
            </p:cNvPr>
            <p:cNvCxnSpPr>
              <a:cxnSpLocks/>
            </p:cNvCxnSpPr>
            <p:nvPr/>
          </p:nvCxnSpPr>
          <p:spPr>
            <a:xfrm>
              <a:off x="9083135" y="2276395"/>
              <a:ext cx="85721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6CC91E-56AE-9B46-9CC6-38608E96AEED}"/>
              </a:ext>
            </a:extLst>
          </p:cNvPr>
          <p:cNvGrpSpPr/>
          <p:nvPr/>
        </p:nvGrpSpPr>
        <p:grpSpPr>
          <a:xfrm>
            <a:off x="6148328" y="1840982"/>
            <a:ext cx="2934807" cy="968863"/>
            <a:chOff x="6148328" y="1840982"/>
            <a:chExt cx="2934807" cy="968863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FBB5B38-7D29-F641-A3E0-DD2CCD2A3D10}"/>
                </a:ext>
              </a:extLst>
            </p:cNvPr>
            <p:cNvSpPr/>
            <p:nvPr/>
          </p:nvSpPr>
          <p:spPr>
            <a:xfrm>
              <a:off x="6461663" y="1840982"/>
              <a:ext cx="2621472" cy="968863"/>
            </a:xfrm>
            <a:prstGeom prst="roundRect">
              <a:avLst>
                <a:gd name="adj" fmla="val 615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Kernel Builder</a:t>
              </a:r>
            </a:p>
          </p:txBody>
        </p:sp>
        <p:sp>
          <p:nvSpPr>
            <p:cNvPr id="48" name="Down Arrow 47">
              <a:extLst>
                <a:ext uri="{FF2B5EF4-FFF2-40B4-BE49-F238E27FC236}">
                  <a16:creationId xmlns:a16="http://schemas.microsoft.com/office/drawing/2014/main" id="{1398C7D0-B134-BB4D-8B08-6B380AE19456}"/>
                </a:ext>
              </a:extLst>
            </p:cNvPr>
            <p:cNvSpPr/>
            <p:nvPr/>
          </p:nvSpPr>
          <p:spPr>
            <a:xfrm rot="16200000">
              <a:off x="6169250" y="2213542"/>
              <a:ext cx="254000" cy="295844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AF4CA-8D19-48EB-8AEB-C1BFD493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4" grpId="0" animBg="1"/>
      <p:bldP spid="23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3D15C2C-F630-E748-BA93-F6B186DBB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6" y="643467"/>
            <a:ext cx="8346168" cy="55710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33BB82-ACD0-9647-BB19-52B82611E2E8}"/>
              </a:ext>
            </a:extLst>
          </p:cNvPr>
          <p:cNvSpPr/>
          <p:nvPr/>
        </p:nvSpPr>
        <p:spPr>
          <a:xfrm>
            <a:off x="4212771" y="1077686"/>
            <a:ext cx="3886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BCD011-7DFE-0A44-9ADF-E3B6AB1093B8}"/>
              </a:ext>
            </a:extLst>
          </p:cNvPr>
          <p:cNvSpPr/>
          <p:nvPr/>
        </p:nvSpPr>
        <p:spPr>
          <a:xfrm>
            <a:off x="-1" y="1786"/>
            <a:ext cx="12188825" cy="6856214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55237-7C3B-3D43-9EAB-24FB00FECFEE}"/>
              </a:ext>
            </a:extLst>
          </p:cNvPr>
          <p:cNvSpPr txBox="1"/>
          <p:nvPr/>
        </p:nvSpPr>
        <p:spPr>
          <a:xfrm>
            <a:off x="1498526" y="3076931"/>
            <a:ext cx="9314689" cy="721578"/>
          </a:xfrm>
          <a:prstGeom prst="roundRect">
            <a:avLst>
              <a:gd name="adj" fmla="val 3824"/>
            </a:avLst>
          </a:prstGeom>
          <a:solidFill>
            <a:schemeClr val="accent1">
              <a:lumMod val="75000"/>
            </a:schemeClr>
          </a:solidFill>
          <a:effectLst>
            <a:glow rad="647700">
              <a:schemeClr val="accent1">
                <a:lumMod val="50000"/>
                <a:alpha val="19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Commodity Operating Systems are </a:t>
            </a:r>
            <a:r>
              <a:rPr lang="en-US" sz="4000" b="1">
                <a:solidFill>
                  <a:schemeClr val="bg1"/>
                </a:solidFill>
              </a:rPr>
              <a:t>Bloated</a:t>
            </a:r>
            <a:r>
              <a:rPr lang="en-US" sz="400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DD600-061B-425D-AC79-3EA61B24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E181-1D99-5842-B006-60A305F0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1001712"/>
            <a:ext cx="10131425" cy="121920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Cozart evaluation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CB76A4-5590-0248-8297-7005AD297BF9}"/>
              </a:ext>
            </a:extLst>
          </p:cNvPr>
          <p:cNvGrpSpPr/>
          <p:nvPr/>
        </p:nvGrpSpPr>
        <p:grpSpPr>
          <a:xfrm>
            <a:off x="6301465" y="4549717"/>
            <a:ext cx="2907321" cy="814049"/>
            <a:chOff x="1489576" y="3110384"/>
            <a:chExt cx="2907321" cy="81404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0FA8FA6-F5B8-BE44-A0CC-43C88FA4A7C7}"/>
                </a:ext>
              </a:extLst>
            </p:cNvPr>
            <p:cNvSpPr/>
            <p:nvPr/>
          </p:nvSpPr>
          <p:spPr>
            <a:xfrm>
              <a:off x="1489576" y="3110384"/>
              <a:ext cx="814049" cy="814049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9" name="Rectangle 28" descr="Checkmark">
              <a:extLst>
                <a:ext uri="{FF2B5EF4-FFF2-40B4-BE49-F238E27FC236}">
                  <a16:creationId xmlns:a16="http://schemas.microsoft.com/office/drawing/2014/main" id="{A599E478-2BA1-814F-8002-81DDF11E542E}"/>
                </a:ext>
              </a:extLst>
            </p:cNvPr>
            <p:cNvSpPr/>
            <p:nvPr/>
          </p:nvSpPr>
          <p:spPr>
            <a:xfrm>
              <a:off x="1660527" y="3281335"/>
              <a:ext cx="472148" cy="472148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D74FB70-917C-A04A-9474-270757AC164E}"/>
                </a:ext>
              </a:extLst>
            </p:cNvPr>
            <p:cNvSpPr/>
            <p:nvPr/>
          </p:nvSpPr>
          <p:spPr>
            <a:xfrm>
              <a:off x="2478066" y="3110384"/>
              <a:ext cx="1918831" cy="814049"/>
            </a:xfrm>
            <a:custGeom>
              <a:avLst/>
              <a:gdLst>
                <a:gd name="connsiteX0" fmla="*/ 0 w 1918831"/>
                <a:gd name="connsiteY0" fmla="*/ 0 h 814049"/>
                <a:gd name="connsiteX1" fmla="*/ 1918831 w 1918831"/>
                <a:gd name="connsiteY1" fmla="*/ 0 h 814049"/>
                <a:gd name="connsiteX2" fmla="*/ 1918831 w 1918831"/>
                <a:gd name="connsiteY2" fmla="*/ 814049 h 814049"/>
                <a:gd name="connsiteX3" fmla="*/ 0 w 1918831"/>
                <a:gd name="connsiteY3" fmla="*/ 814049 h 814049"/>
                <a:gd name="connsiteX4" fmla="*/ 0 w 1918831"/>
                <a:gd name="connsiteY4" fmla="*/ 0 h 81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831" h="814049">
                  <a:moveTo>
                    <a:pt x="0" y="0"/>
                  </a:moveTo>
                  <a:lnTo>
                    <a:pt x="1918831" y="0"/>
                  </a:lnTo>
                  <a:lnTo>
                    <a:pt x="1918831" y="814049"/>
                  </a:lnTo>
                  <a:lnTo>
                    <a:pt x="0" y="8140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Validation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6C8710-1324-814C-B58C-BFF4CADC5E7B}"/>
              </a:ext>
            </a:extLst>
          </p:cNvPr>
          <p:cNvGrpSpPr/>
          <p:nvPr/>
        </p:nvGrpSpPr>
        <p:grpSpPr>
          <a:xfrm>
            <a:off x="1501205" y="3110384"/>
            <a:ext cx="2907321" cy="814049"/>
            <a:chOff x="4731239" y="3110384"/>
            <a:chExt cx="2907321" cy="81404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87DC007-45F1-0641-9261-8F41AEF9AFFB}"/>
                </a:ext>
              </a:extLst>
            </p:cNvPr>
            <p:cNvSpPr/>
            <p:nvPr/>
          </p:nvSpPr>
          <p:spPr>
            <a:xfrm>
              <a:off x="4731239" y="3110384"/>
              <a:ext cx="814049" cy="814049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E0A11E4-1970-CE41-89B7-4C01BB68A6C8}"/>
                </a:ext>
              </a:extLst>
            </p:cNvPr>
            <p:cNvGrpSpPr/>
            <p:nvPr/>
          </p:nvGrpSpPr>
          <p:grpSpPr>
            <a:xfrm>
              <a:off x="4902190" y="3110384"/>
              <a:ext cx="2736370" cy="814049"/>
              <a:chOff x="4902190" y="3110384"/>
              <a:chExt cx="2736370" cy="814049"/>
            </a:xfrm>
          </p:grpSpPr>
          <p:sp>
            <p:nvSpPr>
              <p:cNvPr id="32" name="Rectangle 31" descr="Boot">
                <a:extLst>
                  <a:ext uri="{FF2B5EF4-FFF2-40B4-BE49-F238E27FC236}">
                    <a16:creationId xmlns:a16="http://schemas.microsoft.com/office/drawing/2014/main" id="{F89F93B0-7813-4F49-804E-FBEC1EF5F9B0}"/>
                  </a:ext>
                </a:extLst>
              </p:cNvPr>
              <p:cNvSpPr/>
              <p:nvPr/>
            </p:nvSpPr>
            <p:spPr>
              <a:xfrm>
                <a:off x="4902190" y="3281335"/>
                <a:ext cx="472148" cy="472148"/>
              </a:xfrm>
              <a:prstGeom prst="rect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318C495-C296-4549-8B4C-AD8559000663}"/>
                  </a:ext>
                </a:extLst>
              </p:cNvPr>
              <p:cNvSpPr/>
              <p:nvPr/>
            </p:nvSpPr>
            <p:spPr>
              <a:xfrm>
                <a:off x="5719729" y="3110384"/>
                <a:ext cx="1918831" cy="814049"/>
              </a:xfrm>
              <a:custGeom>
                <a:avLst/>
                <a:gdLst>
                  <a:gd name="connsiteX0" fmla="*/ 0 w 1918831"/>
                  <a:gd name="connsiteY0" fmla="*/ 0 h 814049"/>
                  <a:gd name="connsiteX1" fmla="*/ 1918831 w 1918831"/>
                  <a:gd name="connsiteY1" fmla="*/ 0 h 814049"/>
                  <a:gd name="connsiteX2" fmla="*/ 1918831 w 1918831"/>
                  <a:gd name="connsiteY2" fmla="*/ 814049 h 814049"/>
                  <a:gd name="connsiteX3" fmla="*/ 0 w 1918831"/>
                  <a:gd name="connsiteY3" fmla="*/ 814049 h 814049"/>
                  <a:gd name="connsiteX4" fmla="*/ 0 w 1918831"/>
                  <a:gd name="connsiteY4" fmla="*/ 0 h 814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831" h="814049">
                    <a:moveTo>
                      <a:pt x="0" y="0"/>
                    </a:moveTo>
                    <a:lnTo>
                      <a:pt x="1918831" y="0"/>
                    </a:lnTo>
                    <a:lnTo>
                      <a:pt x="1918831" y="814049"/>
                    </a:lnTo>
                    <a:lnTo>
                      <a:pt x="0" y="814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kern="1200"/>
                  <a:t>Boot times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2DEF659-3AF9-1643-8BF2-C8CC4590E125}"/>
              </a:ext>
            </a:extLst>
          </p:cNvPr>
          <p:cNvGrpSpPr/>
          <p:nvPr/>
        </p:nvGrpSpPr>
        <p:grpSpPr>
          <a:xfrm>
            <a:off x="3174911" y="4544877"/>
            <a:ext cx="2907320" cy="814049"/>
            <a:chOff x="4868244" y="4544877"/>
            <a:chExt cx="2907320" cy="8140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6B876BF-9E20-754F-8B7E-4EA5EAA61032}"/>
                </a:ext>
              </a:extLst>
            </p:cNvPr>
            <p:cNvGrpSpPr/>
            <p:nvPr/>
          </p:nvGrpSpPr>
          <p:grpSpPr>
            <a:xfrm>
              <a:off x="4868244" y="4544877"/>
              <a:ext cx="2907320" cy="814049"/>
              <a:chOff x="4868244" y="4544877"/>
              <a:chExt cx="2907320" cy="814049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DD27A04-C612-E545-A5FD-C9DCFECB6C69}"/>
                  </a:ext>
                </a:extLst>
              </p:cNvPr>
              <p:cNvSpPr/>
              <p:nvPr/>
            </p:nvSpPr>
            <p:spPr>
              <a:xfrm>
                <a:off x="4868244" y="4544877"/>
                <a:ext cx="814049" cy="814049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A141A87-ECDC-364D-9D04-9D1A1BFE7139}"/>
                  </a:ext>
                </a:extLst>
              </p:cNvPr>
              <p:cNvSpPr/>
              <p:nvPr/>
            </p:nvSpPr>
            <p:spPr>
              <a:xfrm>
                <a:off x="5856733" y="4544877"/>
                <a:ext cx="1918831" cy="814049"/>
              </a:xfrm>
              <a:custGeom>
                <a:avLst/>
                <a:gdLst>
                  <a:gd name="connsiteX0" fmla="*/ 0 w 1918831"/>
                  <a:gd name="connsiteY0" fmla="*/ 0 h 814049"/>
                  <a:gd name="connsiteX1" fmla="*/ 1918831 w 1918831"/>
                  <a:gd name="connsiteY1" fmla="*/ 0 h 814049"/>
                  <a:gd name="connsiteX2" fmla="*/ 1918831 w 1918831"/>
                  <a:gd name="connsiteY2" fmla="*/ 814049 h 814049"/>
                  <a:gd name="connsiteX3" fmla="*/ 0 w 1918831"/>
                  <a:gd name="connsiteY3" fmla="*/ 814049 h 814049"/>
                  <a:gd name="connsiteX4" fmla="*/ 0 w 1918831"/>
                  <a:gd name="connsiteY4" fmla="*/ 0 h 814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831" h="814049">
                    <a:moveTo>
                      <a:pt x="0" y="0"/>
                    </a:moveTo>
                    <a:lnTo>
                      <a:pt x="1918831" y="0"/>
                    </a:lnTo>
                    <a:lnTo>
                      <a:pt x="1918831" y="814049"/>
                    </a:lnTo>
                    <a:lnTo>
                      <a:pt x="0" y="814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kern="1200"/>
                  <a:t>Kernel Size reduction</a:t>
                </a:r>
              </a:p>
            </p:txBody>
          </p:sp>
        </p:grpSp>
        <p:sp>
          <p:nvSpPr>
            <p:cNvPr id="41" name="Rectangle 40" descr="Downward trend">
              <a:extLst>
                <a:ext uri="{FF2B5EF4-FFF2-40B4-BE49-F238E27FC236}">
                  <a16:creationId xmlns:a16="http://schemas.microsoft.com/office/drawing/2014/main" id="{48DD6F78-2F46-8149-A975-4E5757968446}"/>
                </a:ext>
              </a:extLst>
            </p:cNvPr>
            <p:cNvSpPr/>
            <p:nvPr/>
          </p:nvSpPr>
          <p:spPr>
            <a:xfrm>
              <a:off x="5039195" y="4715827"/>
              <a:ext cx="472148" cy="472148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FCD2DD1-AC94-624F-9951-B15372276B39}"/>
              </a:ext>
            </a:extLst>
          </p:cNvPr>
          <p:cNvGrpSpPr/>
          <p:nvPr/>
        </p:nvGrpSpPr>
        <p:grpSpPr>
          <a:xfrm>
            <a:off x="4794634" y="3110383"/>
            <a:ext cx="2907321" cy="814049"/>
            <a:chOff x="8060354" y="4406881"/>
            <a:chExt cx="2907321" cy="81404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12C8A67-4965-2E44-85BB-AB9A92F4BABD}"/>
                </a:ext>
              </a:extLst>
            </p:cNvPr>
            <p:cNvGrpSpPr/>
            <p:nvPr/>
          </p:nvGrpSpPr>
          <p:grpSpPr>
            <a:xfrm>
              <a:off x="8060354" y="4406881"/>
              <a:ext cx="2907321" cy="814049"/>
              <a:chOff x="7972902" y="3110384"/>
              <a:chExt cx="2907321" cy="81404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D0115A3-F5D9-AF4A-8FCE-2171C692D6F3}"/>
                  </a:ext>
                </a:extLst>
              </p:cNvPr>
              <p:cNvSpPr/>
              <p:nvPr/>
            </p:nvSpPr>
            <p:spPr>
              <a:xfrm>
                <a:off x="7972902" y="3110384"/>
                <a:ext cx="814049" cy="814049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96CCAAD-C80B-844D-B361-A17752B7648C}"/>
                  </a:ext>
                </a:extLst>
              </p:cNvPr>
              <p:cNvSpPr/>
              <p:nvPr/>
            </p:nvSpPr>
            <p:spPr>
              <a:xfrm>
                <a:off x="8961392" y="3110384"/>
                <a:ext cx="1918831" cy="814049"/>
              </a:xfrm>
              <a:custGeom>
                <a:avLst/>
                <a:gdLst>
                  <a:gd name="connsiteX0" fmla="*/ 0 w 1918831"/>
                  <a:gd name="connsiteY0" fmla="*/ 0 h 814049"/>
                  <a:gd name="connsiteX1" fmla="*/ 1918831 w 1918831"/>
                  <a:gd name="connsiteY1" fmla="*/ 0 h 814049"/>
                  <a:gd name="connsiteX2" fmla="*/ 1918831 w 1918831"/>
                  <a:gd name="connsiteY2" fmla="*/ 814049 h 814049"/>
                  <a:gd name="connsiteX3" fmla="*/ 0 w 1918831"/>
                  <a:gd name="connsiteY3" fmla="*/ 814049 h 814049"/>
                  <a:gd name="connsiteX4" fmla="*/ 0 w 1918831"/>
                  <a:gd name="connsiteY4" fmla="*/ 0 h 814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8831" h="814049">
                    <a:moveTo>
                      <a:pt x="0" y="0"/>
                    </a:moveTo>
                    <a:lnTo>
                      <a:pt x="1918831" y="0"/>
                    </a:lnTo>
                    <a:lnTo>
                      <a:pt x="1918831" y="814049"/>
                    </a:lnTo>
                    <a:lnTo>
                      <a:pt x="0" y="814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kern="1200"/>
                  <a:t>Application Performance</a:t>
                </a:r>
              </a:p>
            </p:txBody>
          </p:sp>
        </p:grpSp>
        <p:sp>
          <p:nvSpPr>
            <p:cNvPr id="35" name="Rectangle 34" descr="Music Notation">
              <a:extLst>
                <a:ext uri="{FF2B5EF4-FFF2-40B4-BE49-F238E27FC236}">
                  <a16:creationId xmlns:a16="http://schemas.microsoft.com/office/drawing/2014/main" id="{AE5FB8C7-8418-0F48-B61F-E3A9F97DCEE6}"/>
                </a:ext>
              </a:extLst>
            </p:cNvPr>
            <p:cNvSpPr/>
            <p:nvPr/>
          </p:nvSpPr>
          <p:spPr>
            <a:xfrm>
              <a:off x="8231304" y="4577831"/>
              <a:ext cx="472148" cy="472148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0EF5F2-0246-3C46-B23A-D7A2426B3C3D}"/>
              </a:ext>
            </a:extLst>
          </p:cNvPr>
          <p:cNvGrpSpPr/>
          <p:nvPr/>
        </p:nvGrpSpPr>
        <p:grpSpPr>
          <a:xfrm>
            <a:off x="7994798" y="3018679"/>
            <a:ext cx="3145926" cy="814049"/>
            <a:chOff x="1489576" y="4570901"/>
            <a:chExt cx="3145926" cy="8140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2E4FC9C-4E64-8543-B9AC-E9819D781C44}"/>
                </a:ext>
              </a:extLst>
            </p:cNvPr>
            <p:cNvGrpSpPr/>
            <p:nvPr/>
          </p:nvGrpSpPr>
          <p:grpSpPr>
            <a:xfrm>
              <a:off x="1489576" y="4570901"/>
              <a:ext cx="3145926" cy="814049"/>
              <a:chOff x="1489576" y="4544877"/>
              <a:chExt cx="3145926" cy="814049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A29875A-F769-4441-9C27-73C23419C5DB}"/>
                  </a:ext>
                </a:extLst>
              </p:cNvPr>
              <p:cNvSpPr/>
              <p:nvPr/>
            </p:nvSpPr>
            <p:spPr>
              <a:xfrm>
                <a:off x="1489576" y="4544877"/>
                <a:ext cx="814049" cy="814049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70268AB-39C7-EC42-AD9E-4C6CDC78EF10}"/>
                  </a:ext>
                </a:extLst>
              </p:cNvPr>
              <p:cNvSpPr/>
              <p:nvPr/>
            </p:nvSpPr>
            <p:spPr>
              <a:xfrm>
                <a:off x="2442661" y="4544877"/>
                <a:ext cx="2192841" cy="814049"/>
              </a:xfrm>
              <a:custGeom>
                <a:avLst/>
                <a:gdLst>
                  <a:gd name="connsiteX0" fmla="*/ 0 w 2192841"/>
                  <a:gd name="connsiteY0" fmla="*/ 0 h 814049"/>
                  <a:gd name="connsiteX1" fmla="*/ 2192841 w 2192841"/>
                  <a:gd name="connsiteY1" fmla="*/ 0 h 814049"/>
                  <a:gd name="connsiteX2" fmla="*/ 2192841 w 2192841"/>
                  <a:gd name="connsiteY2" fmla="*/ 814049 h 814049"/>
                  <a:gd name="connsiteX3" fmla="*/ 0 w 2192841"/>
                  <a:gd name="connsiteY3" fmla="*/ 814049 h 814049"/>
                  <a:gd name="connsiteX4" fmla="*/ 0 w 2192841"/>
                  <a:gd name="connsiteY4" fmla="*/ 0 h 814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2841" h="814049">
                    <a:moveTo>
                      <a:pt x="0" y="0"/>
                    </a:moveTo>
                    <a:lnTo>
                      <a:pt x="2192841" y="0"/>
                    </a:lnTo>
                    <a:lnTo>
                      <a:pt x="2192841" y="814049"/>
                    </a:lnTo>
                    <a:lnTo>
                      <a:pt x="0" y="814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400" kern="1200"/>
                  <a:t>Memory savings</a:t>
                </a:r>
              </a:p>
            </p:txBody>
          </p:sp>
        </p:grpSp>
        <p:sp>
          <p:nvSpPr>
            <p:cNvPr id="38" name="Rectangle 37" descr="Disk">
              <a:extLst>
                <a:ext uri="{FF2B5EF4-FFF2-40B4-BE49-F238E27FC236}">
                  <a16:creationId xmlns:a16="http://schemas.microsoft.com/office/drawing/2014/main" id="{93360858-0BDD-BD4E-9E31-68787EA07384}"/>
                </a:ext>
              </a:extLst>
            </p:cNvPr>
            <p:cNvSpPr/>
            <p:nvPr/>
          </p:nvSpPr>
          <p:spPr>
            <a:xfrm>
              <a:off x="1660527" y="4715827"/>
              <a:ext cx="472148" cy="472148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6F5EE-61F9-4B6E-9158-A24625B2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535A-8352-F94E-A5F2-4681D2C4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-256168"/>
            <a:ext cx="10131425" cy="1456267"/>
          </a:xfrm>
        </p:spPr>
        <p:txBody>
          <a:bodyPr/>
          <a:lstStyle/>
          <a:p>
            <a:r>
              <a:rPr lang="en-US"/>
              <a:t>Evaluation setup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710E69-026D-254E-9C44-35709134F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400053"/>
              </p:ext>
            </p:extLst>
          </p:nvPr>
        </p:nvGraphicFramePr>
        <p:xfrm>
          <a:off x="2182170" y="1200099"/>
          <a:ext cx="7827659" cy="3139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65532">
                  <a:extLst>
                    <a:ext uri="{9D8B030D-6E8A-4147-A177-3AD203B41FA5}">
                      <a16:colId xmlns:a16="http://schemas.microsoft.com/office/drawing/2014/main" val="3627121943"/>
                    </a:ext>
                  </a:extLst>
                </a:gridCol>
                <a:gridCol w="635897">
                  <a:extLst>
                    <a:ext uri="{9D8B030D-6E8A-4147-A177-3AD203B41FA5}">
                      <a16:colId xmlns:a16="http://schemas.microsoft.com/office/drawing/2014/main" val="3057627646"/>
                    </a:ext>
                  </a:extLst>
                </a:gridCol>
                <a:gridCol w="1958387">
                  <a:extLst>
                    <a:ext uri="{9D8B030D-6E8A-4147-A177-3AD203B41FA5}">
                      <a16:colId xmlns:a16="http://schemas.microsoft.com/office/drawing/2014/main" val="3519823743"/>
                    </a:ext>
                  </a:extLst>
                </a:gridCol>
                <a:gridCol w="1964399">
                  <a:extLst>
                    <a:ext uri="{9D8B030D-6E8A-4147-A177-3AD203B41FA5}">
                      <a16:colId xmlns:a16="http://schemas.microsoft.com/office/drawing/2014/main" val="420274566"/>
                    </a:ext>
                  </a:extLst>
                </a:gridCol>
                <a:gridCol w="1703444">
                  <a:extLst>
                    <a:ext uri="{9D8B030D-6E8A-4147-A177-3AD203B41FA5}">
                      <a16:colId xmlns:a16="http://schemas.microsoft.com/office/drawing/2014/main" val="370132591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Applications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Benchmarks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Test Suites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797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Metrics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63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httpd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Apache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Apache-Test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327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chemeClr val="bg1"/>
                          </a:solidFill>
                        </a:rPr>
                        <a:t>nginx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Apache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Nginx-test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92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Memcached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chemeClr val="bg1"/>
                          </a:solidFill>
                        </a:rPr>
                        <a:t>Memtier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Memcached/t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5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MySQL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chemeClr val="bg1"/>
                          </a:solidFill>
                        </a:rPr>
                        <a:t>Sysbench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MySQL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46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PHP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PHP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Execution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PHP-test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592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Redis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Redis Benchmark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Redis-test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461514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EA759A2-16BD-9D43-B361-F75FD6A74237}"/>
              </a:ext>
            </a:extLst>
          </p:cNvPr>
          <p:cNvSpPr/>
          <p:nvPr/>
        </p:nvSpPr>
        <p:spPr>
          <a:xfrm>
            <a:off x="4337144" y="957608"/>
            <a:ext cx="3652745" cy="3728691"/>
          </a:xfrm>
          <a:prstGeom prst="roundRect">
            <a:avLst>
              <a:gd name="adj" fmla="val 1008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5B84C4-86CE-9243-845C-180A14DDBDB4}"/>
              </a:ext>
            </a:extLst>
          </p:cNvPr>
          <p:cNvSpPr/>
          <p:nvPr/>
        </p:nvSpPr>
        <p:spPr>
          <a:xfrm>
            <a:off x="8205788" y="962716"/>
            <a:ext cx="1804041" cy="3728691"/>
          </a:xfrm>
          <a:prstGeom prst="roundRect">
            <a:avLst>
              <a:gd name="adj" fmla="val 2774"/>
            </a:avLst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CA070-D4F5-A441-AB70-F2FFD0709533}"/>
              </a:ext>
            </a:extLst>
          </p:cNvPr>
          <p:cNvSpPr txBox="1"/>
          <p:nvPr/>
        </p:nvSpPr>
        <p:spPr>
          <a:xfrm>
            <a:off x="2070100" y="4815680"/>
            <a:ext cx="9023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Kernels: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>
                <a:solidFill>
                  <a:schemeClr val="bg1"/>
                </a:solidFill>
              </a:rPr>
              <a:t>Baseline</a:t>
            </a:r>
            <a:r>
              <a:rPr lang="en-US" sz="2400">
                <a:solidFill>
                  <a:schemeClr val="bg1"/>
                </a:solidFill>
              </a:rPr>
              <a:t>: Ubuntu 18.10 Kernel 4.18.0 [also Fedora 30, kernel 5.1.19]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L4/Fiasco </a:t>
            </a:r>
            <a:r>
              <a:rPr lang="en-US" sz="2400" b="1">
                <a:solidFill>
                  <a:schemeClr val="bg1"/>
                </a:solidFill>
              </a:rPr>
              <a:t>microkernel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Amazon Firecracker kernel [</a:t>
            </a:r>
            <a:r>
              <a:rPr lang="en-US" sz="2400" b="1" err="1">
                <a:solidFill>
                  <a:schemeClr val="bg1"/>
                </a:solidFill>
              </a:rPr>
              <a:t>microVM</a:t>
            </a:r>
            <a:r>
              <a:rPr lang="en-US" sz="240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4CD51A-07AC-4134-AF95-33BFFD5A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0DCC8-073D-2D40-A867-6F10F3A5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9AE9-9F70-3E43-9585-0CD25BB2E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KVM-based VM [4 VCPUs, 8 GB RAM]</a:t>
            </a:r>
          </a:p>
          <a:p>
            <a:r>
              <a:rPr lang="en-US"/>
              <a:t>Intel Xeon Silver 4110 CPU, 64 GB RAM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CAFF46-06B9-8D4D-990C-CAA444BE3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000436"/>
              </p:ext>
            </p:extLst>
          </p:nvPr>
        </p:nvGraphicFramePr>
        <p:xfrm>
          <a:off x="7518400" y="2466794"/>
          <a:ext cx="4216400" cy="2286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08200">
                  <a:extLst>
                    <a:ext uri="{9D8B030D-6E8A-4147-A177-3AD203B41FA5}">
                      <a16:colId xmlns:a16="http://schemas.microsoft.com/office/drawing/2014/main" val="1964691526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3928910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Language/tool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Lines of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067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447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273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bash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1981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129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solidFill>
                            <a:schemeClr val="bg1"/>
                          </a:solidFill>
                        </a:rPr>
                        <a:t>awk</a:t>
                      </a:r>
                      <a:endParaRPr lang="en-US" sz="24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4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540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47588-771B-4A87-8DC6-CED028FA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4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60DEC-139E-404D-80F1-1ACFBB7B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obvious kernel debloating results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669B67-C178-494F-9FF4-230D3C708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646037"/>
              </p:ext>
            </p:extLst>
          </p:nvPr>
        </p:nvGraphicFramePr>
        <p:xfrm>
          <a:off x="1535111" y="1840282"/>
          <a:ext cx="9118600" cy="11125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4038192295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930078956"/>
                    </a:ext>
                  </a:extLst>
                </a:gridCol>
                <a:gridCol w="1776095">
                  <a:extLst>
                    <a:ext uri="{9D8B030D-6E8A-4147-A177-3AD203B41FA5}">
                      <a16:colId xmlns:a16="http://schemas.microsoft.com/office/drawing/2014/main" val="839353603"/>
                    </a:ext>
                  </a:extLst>
                </a:gridCol>
                <a:gridCol w="2069465">
                  <a:extLst>
                    <a:ext uri="{9D8B030D-6E8A-4147-A177-3AD203B41FA5}">
                      <a16:colId xmlns:a16="http://schemas.microsoft.com/office/drawing/2014/main" val="4027680085"/>
                    </a:ext>
                  </a:extLst>
                </a:gridCol>
                <a:gridCol w="840740">
                  <a:extLst>
                    <a:ext uri="{9D8B030D-6E8A-4147-A177-3AD203B41FA5}">
                      <a16:colId xmlns:a16="http://schemas.microsoft.com/office/drawing/2014/main" val="2761636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# Remaining Kernel Modules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   Kernel Size Reduction [%]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8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940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Ubuntu Vanilla [Baseline]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5001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8855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C0A8A-382A-42DC-B41B-FDB5D8EB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88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60DEC-139E-404D-80F1-1ACFBB7B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obvious kernel debloating results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669B67-C178-494F-9FF4-230D3C708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698332"/>
              </p:ext>
            </p:extLst>
          </p:nvPr>
        </p:nvGraphicFramePr>
        <p:xfrm>
          <a:off x="1535111" y="1840282"/>
          <a:ext cx="9118600" cy="37084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4038192295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930078956"/>
                    </a:ext>
                  </a:extLst>
                </a:gridCol>
                <a:gridCol w="1776095">
                  <a:extLst>
                    <a:ext uri="{9D8B030D-6E8A-4147-A177-3AD203B41FA5}">
                      <a16:colId xmlns:a16="http://schemas.microsoft.com/office/drawing/2014/main" val="839353603"/>
                    </a:ext>
                  </a:extLst>
                </a:gridCol>
                <a:gridCol w="2069465">
                  <a:extLst>
                    <a:ext uri="{9D8B030D-6E8A-4147-A177-3AD203B41FA5}">
                      <a16:colId xmlns:a16="http://schemas.microsoft.com/office/drawing/2014/main" val="4027680085"/>
                    </a:ext>
                  </a:extLst>
                </a:gridCol>
                <a:gridCol w="840740">
                  <a:extLst>
                    <a:ext uri="{9D8B030D-6E8A-4147-A177-3AD203B41FA5}">
                      <a16:colId xmlns:a16="http://schemas.microsoft.com/office/drawing/2014/main" val="2761636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# Remaining Kernel Modules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   Kernel Size Reduction [%]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8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940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Ubuntu Vanilla [Baseline]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5001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88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Base </a:t>
                      </a:r>
                      <a:r>
                        <a:rPr lang="en-US" err="1"/>
                        <a:t>Configlet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86.80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09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Apache httpd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86.80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83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memcached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86.80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87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MySQL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86.80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81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nginx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86.80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05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86.80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86.80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815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3C37CA-6859-425B-9A9B-2367C604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8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60DEC-139E-404D-80F1-1ACFBB7B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Krungthep"/>
              </a:rPr>
              <a:t>IMPROVED PERFORMANCE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3C37CA-6859-425B-9A9B-2367C604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096E7A4-2BB3-455E-A902-2F41CDAD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511" y="2052151"/>
            <a:ext cx="8952088" cy="34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59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C274-FA0F-1D4D-97B4-EA688724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more interesting, Validation results!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7641-E03B-574C-99BA-5E788145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0998200" cy="3649133"/>
          </a:xfrm>
        </p:spPr>
        <p:txBody>
          <a:bodyPr/>
          <a:lstStyle/>
          <a:p>
            <a:r>
              <a:rPr lang="en-US"/>
              <a:t>Application running on debloated kernel -&gt;</a:t>
            </a:r>
            <a:r>
              <a:rPr lang="en-US">
                <a:sym typeface="Wingdings" pitchFamily="2" charset="2"/>
              </a:rPr>
              <a:t> same </a:t>
            </a:r>
            <a:r>
              <a:rPr lang="en-US" b="1">
                <a:sym typeface="Wingdings" pitchFamily="2" charset="2"/>
              </a:rPr>
              <a:t>behavior</a:t>
            </a:r>
            <a:r>
              <a:rPr lang="en-US">
                <a:sym typeface="Wingdings" pitchFamily="2" charset="2"/>
              </a:rPr>
              <a:t> as original</a:t>
            </a:r>
          </a:p>
          <a:p>
            <a:pPr lvl="1"/>
            <a:r>
              <a:rPr lang="en-US">
                <a:sym typeface="Wingdings" pitchFamily="2" charset="2"/>
              </a:rPr>
              <a:t>Compare: (output, error, log) messages</a:t>
            </a:r>
            <a:endParaRPr lang="en-US">
              <a:cs typeface="Calibri"/>
            </a:endParaRPr>
          </a:p>
          <a:p>
            <a:r>
              <a:rPr lang="en-US" b="1">
                <a:sym typeface="Wingdings" pitchFamily="2" charset="2"/>
              </a:rPr>
              <a:t>Coverage</a:t>
            </a:r>
            <a:r>
              <a:rPr lang="en-US">
                <a:sym typeface="Wingdings" pitchFamily="2" charset="2"/>
              </a:rPr>
              <a:t>: application code coverage and profiling -&gt; remains the same</a:t>
            </a:r>
            <a:endParaRPr lang="en-US">
              <a:cs typeface="Calibri"/>
            </a:endParaRPr>
          </a:p>
          <a:p>
            <a:pPr lvl="1"/>
            <a:r>
              <a:rPr lang="en-US">
                <a:sym typeface="Wingdings" pitchFamily="2" charset="2"/>
              </a:rPr>
              <a:t>Use `</a:t>
            </a:r>
            <a:r>
              <a:rPr lang="en-US" err="1">
                <a:sym typeface="Wingdings" pitchFamily="2" charset="2"/>
              </a:rPr>
              <a:t>gcov</a:t>
            </a:r>
            <a:r>
              <a:rPr lang="en-US">
                <a:sym typeface="Wingdings" pitchFamily="2" charset="2"/>
              </a:rPr>
              <a:t>’ and `</a:t>
            </a:r>
            <a:r>
              <a:rPr lang="en-US" err="1">
                <a:sym typeface="Wingdings" pitchFamily="2" charset="2"/>
              </a:rPr>
              <a:t>gprof</a:t>
            </a:r>
            <a:r>
              <a:rPr lang="en-US">
                <a:sym typeface="Wingdings" pitchFamily="2" charset="2"/>
              </a:rPr>
              <a:t>’ tools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29826-35E7-4905-8C71-44970A24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79E8-D2CE-624E-8957-684F56BA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more interesting, Validation results!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8EAFF-715E-B34F-945B-EE9B252EEA01}"/>
              </a:ext>
            </a:extLst>
          </p:cNvPr>
          <p:cNvSpPr txBox="1"/>
          <p:nvPr/>
        </p:nvSpPr>
        <p:spPr>
          <a:xfrm>
            <a:off x="2470150" y="5168900"/>
            <a:ext cx="7805278" cy="578882"/>
          </a:xfrm>
          <a:prstGeom prst="roundRect">
            <a:avLst>
              <a:gd name="adj" fmla="val 350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Code coverage tests carried out using the `</a:t>
            </a:r>
            <a:r>
              <a:rPr lang="en-US" sz="2800" err="1">
                <a:solidFill>
                  <a:schemeClr val="bg1"/>
                </a:solidFill>
              </a:rPr>
              <a:t>gcov</a:t>
            </a:r>
            <a:r>
              <a:rPr lang="en-US" sz="2800">
                <a:solidFill>
                  <a:schemeClr val="bg1"/>
                </a:solidFill>
              </a:rPr>
              <a:t>’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2924F-CDD3-4E52-9CF2-21EA6528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5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79E8-D2CE-624E-8957-684F56BA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more interesting, Validation results!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C3414B-15A3-AC4C-8741-680D8B135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658690"/>
              </p:ext>
            </p:extLst>
          </p:nvPr>
        </p:nvGraphicFramePr>
        <p:xfrm>
          <a:off x="685800" y="2208187"/>
          <a:ext cx="35687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900">
                  <a:extLst>
                    <a:ext uri="{9D8B030D-6E8A-4147-A177-3AD203B41FA5}">
                      <a16:colId xmlns:a16="http://schemas.microsoft.com/office/drawing/2014/main" val="20109796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1462871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3512731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5342547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Test Suite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62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Vanilla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08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13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memcached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7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3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nginx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6319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38EAFF-715E-B34F-945B-EE9B252EEA01}"/>
              </a:ext>
            </a:extLst>
          </p:cNvPr>
          <p:cNvSpPr txBox="1"/>
          <p:nvPr/>
        </p:nvSpPr>
        <p:spPr>
          <a:xfrm>
            <a:off x="2470150" y="5168900"/>
            <a:ext cx="7805278" cy="578882"/>
          </a:xfrm>
          <a:prstGeom prst="roundRect">
            <a:avLst>
              <a:gd name="adj" fmla="val 350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Code coverage tests carried out using the `</a:t>
            </a:r>
            <a:r>
              <a:rPr lang="en-US" sz="2800" err="1">
                <a:solidFill>
                  <a:schemeClr val="bg1"/>
                </a:solidFill>
              </a:rPr>
              <a:t>gcov</a:t>
            </a:r>
            <a:r>
              <a:rPr lang="en-US" sz="2800">
                <a:solidFill>
                  <a:schemeClr val="bg1"/>
                </a:solidFill>
              </a:rPr>
              <a:t>’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02DA-F5C1-450E-AA56-38D1849B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44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79E8-D2CE-624E-8957-684F56BA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more interesting, Validation results!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C3414B-15A3-AC4C-8741-680D8B135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156450"/>
              </p:ext>
            </p:extLst>
          </p:nvPr>
        </p:nvGraphicFramePr>
        <p:xfrm>
          <a:off x="685800" y="2208187"/>
          <a:ext cx="60071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900">
                  <a:extLst>
                    <a:ext uri="{9D8B030D-6E8A-4147-A177-3AD203B41FA5}">
                      <a16:colId xmlns:a16="http://schemas.microsoft.com/office/drawing/2014/main" val="20109796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1462871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3512731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53425475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973667839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22622563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0521963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/>
                        <a:t>Test Suite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62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Vanilla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Debloated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08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13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memcached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7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29854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3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nginx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6319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B83D267-99D6-8349-9FDF-4CD91041271B}"/>
              </a:ext>
            </a:extLst>
          </p:cNvPr>
          <p:cNvSpPr txBox="1"/>
          <p:nvPr/>
        </p:nvSpPr>
        <p:spPr>
          <a:xfrm>
            <a:off x="2470150" y="5168900"/>
            <a:ext cx="7805278" cy="578882"/>
          </a:xfrm>
          <a:prstGeom prst="roundRect">
            <a:avLst>
              <a:gd name="adj" fmla="val 350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Code coverage tests carried out using the `</a:t>
            </a:r>
            <a:r>
              <a:rPr lang="en-US" sz="2800" err="1">
                <a:solidFill>
                  <a:schemeClr val="bg1"/>
                </a:solidFill>
              </a:rPr>
              <a:t>gcov</a:t>
            </a:r>
            <a:r>
              <a:rPr lang="en-US" sz="2800">
                <a:solidFill>
                  <a:schemeClr val="bg1"/>
                </a:solidFill>
              </a:rPr>
              <a:t>’ tool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911C2F1-0549-D949-97EB-E1BD9B079A05}"/>
              </a:ext>
            </a:extLst>
          </p:cNvPr>
          <p:cNvSpPr/>
          <p:nvPr/>
        </p:nvSpPr>
        <p:spPr>
          <a:xfrm>
            <a:off x="3702051" y="2050999"/>
            <a:ext cx="552449" cy="2609901"/>
          </a:xfrm>
          <a:prstGeom prst="roundRect">
            <a:avLst>
              <a:gd name="adj" fmla="val 4584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22FD6A-39FF-AA4B-A77E-9F035AAE20DE}"/>
              </a:ext>
            </a:extLst>
          </p:cNvPr>
          <p:cNvSpPr/>
          <p:nvPr/>
        </p:nvSpPr>
        <p:spPr>
          <a:xfrm>
            <a:off x="5962651" y="2050998"/>
            <a:ext cx="730249" cy="2609901"/>
          </a:xfrm>
          <a:prstGeom prst="roundRect">
            <a:avLst>
              <a:gd name="adj" fmla="val 4584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F737258-A4F2-1A48-BBEF-F1D701BBA86C}"/>
              </a:ext>
            </a:extLst>
          </p:cNvPr>
          <p:cNvSpPr/>
          <p:nvPr/>
        </p:nvSpPr>
        <p:spPr>
          <a:xfrm>
            <a:off x="7143751" y="2208187"/>
            <a:ext cx="4756149" cy="2400301"/>
          </a:xfrm>
          <a:prstGeom prst="roundRect">
            <a:avLst>
              <a:gd name="adj" fmla="val 44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Code coverage of debloated kernel </a:t>
            </a:r>
            <a:r>
              <a:rPr lang="en-US" sz="3600" b="1"/>
              <a:t>closely matches </a:t>
            </a:r>
            <a:r>
              <a:rPr lang="en-US" sz="3600"/>
              <a:t>original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4F9F8-2874-4D86-AB2F-695CED9C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968A-F0DF-2847-9271-E909815F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609600"/>
            <a:ext cx="10131425" cy="1456267"/>
          </a:xfrm>
        </p:spPr>
        <p:txBody>
          <a:bodyPr/>
          <a:lstStyle/>
          <a:p>
            <a:r>
              <a:rPr lang="en-US"/>
              <a:t>OS Bloat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58A06-D91A-F340-BD56-1084DF0A3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Legacy code, dead code, driver code, etc.</a:t>
            </a:r>
          </a:p>
          <a:p>
            <a:r>
              <a:rPr lang="en-US"/>
              <a:t>Most applications </a:t>
            </a:r>
            <a:r>
              <a:rPr lang="en-US" b="1"/>
              <a:t>do not</a:t>
            </a:r>
            <a:r>
              <a:rPr lang="en-US"/>
              <a:t> need all kernel functionality</a:t>
            </a: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669F5-168D-4AAE-8573-7DBFAC6C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79E8-D2CE-624E-8957-684F56BA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more interesting, Validation results!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C3414B-15A3-AC4C-8741-680D8B135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083595"/>
              </p:ext>
            </p:extLst>
          </p:nvPr>
        </p:nvGraphicFramePr>
        <p:xfrm>
          <a:off x="685800" y="2208187"/>
          <a:ext cx="83947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900">
                  <a:extLst>
                    <a:ext uri="{9D8B030D-6E8A-4147-A177-3AD203B41FA5}">
                      <a16:colId xmlns:a16="http://schemas.microsoft.com/office/drawing/2014/main" val="20109796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1462871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3512731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53425475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973667839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22622563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05219633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6502172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118409079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125761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/>
                        <a:t>Test Suite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Benchmarks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62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Vanilla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Debloated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Vanilla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08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13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memcached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7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29854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3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nginx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6319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888F604-3E13-C249-AABC-10503559301F}"/>
              </a:ext>
            </a:extLst>
          </p:cNvPr>
          <p:cNvSpPr txBox="1"/>
          <p:nvPr/>
        </p:nvSpPr>
        <p:spPr>
          <a:xfrm>
            <a:off x="2470150" y="5168900"/>
            <a:ext cx="7805278" cy="578882"/>
          </a:xfrm>
          <a:prstGeom prst="roundRect">
            <a:avLst>
              <a:gd name="adj" fmla="val 350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Code coverage tests carried out using the `</a:t>
            </a:r>
            <a:r>
              <a:rPr lang="en-US" sz="2800" err="1">
                <a:solidFill>
                  <a:schemeClr val="bg1"/>
                </a:solidFill>
              </a:rPr>
              <a:t>gcov</a:t>
            </a:r>
            <a:r>
              <a:rPr lang="en-US" sz="2800">
                <a:solidFill>
                  <a:schemeClr val="bg1"/>
                </a:solidFill>
              </a:rPr>
              <a:t>’ tool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DAD464-007B-DC44-8993-25E4E651B274}"/>
              </a:ext>
            </a:extLst>
          </p:cNvPr>
          <p:cNvSpPr/>
          <p:nvPr/>
        </p:nvSpPr>
        <p:spPr>
          <a:xfrm>
            <a:off x="8362951" y="2050998"/>
            <a:ext cx="730249" cy="2609901"/>
          </a:xfrm>
          <a:prstGeom prst="roundRect">
            <a:avLst>
              <a:gd name="adj" fmla="val 4584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93EF9-B973-433A-9BD1-520134DA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3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79E8-D2CE-624E-8957-684F56BA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more interesting, Validation results!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C3414B-15A3-AC4C-8741-680D8B135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97189"/>
              </p:ext>
            </p:extLst>
          </p:nvPr>
        </p:nvGraphicFramePr>
        <p:xfrm>
          <a:off x="685800" y="2208187"/>
          <a:ext cx="108204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900">
                  <a:extLst>
                    <a:ext uri="{9D8B030D-6E8A-4147-A177-3AD203B41FA5}">
                      <a16:colId xmlns:a16="http://schemas.microsoft.com/office/drawing/2014/main" val="20109796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1462871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35127314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53425475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973667839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22622563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05219633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6502172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118409079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12576155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304328079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429008126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733212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/>
                        <a:t>Test Suite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/>
                        <a:t>Benchmarks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62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Vanilla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Debloated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Vanilla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Debloated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08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LOC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Total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131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memcached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7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29854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29562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29564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3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nginx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62321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6319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9ECF6A-F0A2-1340-8485-EB4A816AEAEE}"/>
              </a:ext>
            </a:extLst>
          </p:cNvPr>
          <p:cNvSpPr txBox="1"/>
          <p:nvPr/>
        </p:nvSpPr>
        <p:spPr>
          <a:xfrm>
            <a:off x="2470150" y="5168900"/>
            <a:ext cx="7805278" cy="578882"/>
          </a:xfrm>
          <a:prstGeom prst="roundRect">
            <a:avLst>
              <a:gd name="adj" fmla="val 350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Code coverage tests carried out using the `</a:t>
            </a:r>
            <a:r>
              <a:rPr lang="en-US" sz="2800" err="1">
                <a:solidFill>
                  <a:schemeClr val="bg1"/>
                </a:solidFill>
              </a:rPr>
              <a:t>gcov</a:t>
            </a:r>
            <a:r>
              <a:rPr lang="en-US" sz="2800">
                <a:solidFill>
                  <a:schemeClr val="bg1"/>
                </a:solidFill>
              </a:rPr>
              <a:t>’ tool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AC7DD1-445B-9D4A-8A73-741C85A90129}"/>
              </a:ext>
            </a:extLst>
          </p:cNvPr>
          <p:cNvSpPr/>
          <p:nvPr/>
        </p:nvSpPr>
        <p:spPr>
          <a:xfrm>
            <a:off x="3702051" y="2050999"/>
            <a:ext cx="552449" cy="2609901"/>
          </a:xfrm>
          <a:prstGeom prst="roundRect">
            <a:avLst>
              <a:gd name="adj" fmla="val 4584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378F4FD-2002-FE4D-A073-F4053147890A}"/>
              </a:ext>
            </a:extLst>
          </p:cNvPr>
          <p:cNvSpPr/>
          <p:nvPr/>
        </p:nvSpPr>
        <p:spPr>
          <a:xfrm>
            <a:off x="8362951" y="2050998"/>
            <a:ext cx="730249" cy="2609901"/>
          </a:xfrm>
          <a:prstGeom prst="roundRect">
            <a:avLst>
              <a:gd name="adj" fmla="val 4584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E63A3C-EB53-6C4E-B429-D3D1EFA765A9}"/>
              </a:ext>
            </a:extLst>
          </p:cNvPr>
          <p:cNvSpPr/>
          <p:nvPr/>
        </p:nvSpPr>
        <p:spPr>
          <a:xfrm>
            <a:off x="685800" y="5019608"/>
            <a:ext cx="10820400" cy="1456348"/>
          </a:xfrm>
          <a:prstGeom prst="roundRect">
            <a:avLst>
              <a:gd name="adj" fmla="val 44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Benchmarks are much worse than test suites </a:t>
            </a:r>
            <a:r>
              <a:rPr lang="en-US" sz="3600"/>
              <a:t>at testing/enumerating behavior of application!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FE97B-79D1-4D79-A0D4-D02B936A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7D75BE9-19D3-4D76-86D4-E0A7889E9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687CBF-3B12-461C-A27E-FECCFAD25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4244906 h 5322895"/>
              <a:gd name="connsiteX1" fmla="*/ 789221 w 11611430"/>
              <a:gd name="connsiteY1" fmla="*/ 4698931 h 5322895"/>
              <a:gd name="connsiteX2" fmla="*/ 784809 w 11611430"/>
              <a:gd name="connsiteY2" fmla="*/ 4705851 h 5322895"/>
              <a:gd name="connsiteX3" fmla="*/ 1222108 w 11611430"/>
              <a:gd name="connsiteY3" fmla="*/ 4984686 h 5322895"/>
              <a:gd name="connsiteX4" fmla="*/ 1039799 w 11611430"/>
              <a:gd name="connsiteY4" fmla="*/ 4961027 h 5322895"/>
              <a:gd name="connsiteX5" fmla="*/ 797865 w 11611430"/>
              <a:gd name="connsiteY5" fmla="*/ 4927397 h 5322895"/>
              <a:gd name="connsiteX6" fmla="*/ 579265 w 11611430"/>
              <a:gd name="connsiteY6" fmla="*/ 4895519 h 5322895"/>
              <a:gd name="connsiteX7" fmla="*/ 395052 w 11611430"/>
              <a:gd name="connsiteY7" fmla="*/ 4868896 h 5322895"/>
              <a:gd name="connsiteX8" fmla="*/ 240312 w 11611430"/>
              <a:gd name="connsiteY8" fmla="*/ 4843673 h 5322895"/>
              <a:gd name="connsiteX9" fmla="*/ 27853 w 11611430"/>
              <a:gd name="connsiteY9" fmla="*/ 4807592 h 5322895"/>
              <a:gd name="connsiteX10" fmla="*/ 0 w 11611430"/>
              <a:gd name="connsiteY10" fmla="*/ 4802879 h 5322895"/>
              <a:gd name="connsiteX11" fmla="*/ 4296623 w 11611430"/>
              <a:gd name="connsiteY11" fmla="*/ 1548702 h 5322895"/>
              <a:gd name="connsiteX12" fmla="*/ 4293181 w 11611430"/>
              <a:gd name="connsiteY12" fmla="*/ 1551087 h 5322895"/>
              <a:gd name="connsiteX13" fmla="*/ 4294099 w 11611430"/>
              <a:gd name="connsiteY13" fmla="*/ 1550404 h 5322895"/>
              <a:gd name="connsiteX14" fmla="*/ 4296623 w 11611430"/>
              <a:gd name="connsiteY14" fmla="*/ 1548702 h 5322895"/>
              <a:gd name="connsiteX15" fmla="*/ 4453128 w 11611430"/>
              <a:gd name="connsiteY15" fmla="*/ 822960 h 5322895"/>
              <a:gd name="connsiteX16" fmla="*/ 4425696 w 11611430"/>
              <a:gd name="connsiteY16" fmla="*/ 841248 h 5322895"/>
              <a:gd name="connsiteX17" fmla="*/ 4453128 w 11611430"/>
              <a:gd name="connsiteY17" fmla="*/ 822960 h 5322895"/>
              <a:gd name="connsiteX18" fmla="*/ 4951493 w 11611430"/>
              <a:gd name="connsiteY18" fmla="*/ 525922 h 5322895"/>
              <a:gd name="connsiteX19" fmla="*/ 4946904 w 11611430"/>
              <a:gd name="connsiteY19" fmla="*/ 548640 h 5322895"/>
              <a:gd name="connsiteX20" fmla="*/ 4928616 w 11611430"/>
              <a:gd name="connsiteY20" fmla="*/ 576072 h 5322895"/>
              <a:gd name="connsiteX21" fmla="*/ 4901184 w 11611430"/>
              <a:gd name="connsiteY21" fmla="*/ 585216 h 5322895"/>
              <a:gd name="connsiteX22" fmla="*/ 4837176 w 11611430"/>
              <a:gd name="connsiteY22" fmla="*/ 630936 h 5322895"/>
              <a:gd name="connsiteX23" fmla="*/ 4782312 w 11611430"/>
              <a:gd name="connsiteY23" fmla="*/ 667512 h 5322895"/>
              <a:gd name="connsiteX24" fmla="*/ 4663440 w 11611430"/>
              <a:gd name="connsiteY24" fmla="*/ 722376 h 5322895"/>
              <a:gd name="connsiteX25" fmla="*/ 4636009 w 11611430"/>
              <a:gd name="connsiteY25" fmla="*/ 731520 h 5322895"/>
              <a:gd name="connsiteX26" fmla="*/ 4608576 w 11611430"/>
              <a:gd name="connsiteY26" fmla="*/ 749808 h 5322895"/>
              <a:gd name="connsiteX27" fmla="*/ 4562856 w 11611430"/>
              <a:gd name="connsiteY27" fmla="*/ 768096 h 5322895"/>
              <a:gd name="connsiteX28" fmla="*/ 4480560 w 11611430"/>
              <a:gd name="connsiteY28" fmla="*/ 804672 h 5322895"/>
              <a:gd name="connsiteX29" fmla="*/ 4453128 w 11611430"/>
              <a:gd name="connsiteY29" fmla="*/ 822960 h 5322895"/>
              <a:gd name="connsiteX30" fmla="*/ 4507992 w 11611430"/>
              <a:gd name="connsiteY30" fmla="*/ 786384 h 5322895"/>
              <a:gd name="connsiteX31" fmla="*/ 4522382 w 11611430"/>
              <a:gd name="connsiteY31" fmla="*/ 780996 h 5322895"/>
              <a:gd name="connsiteX32" fmla="*/ 4535424 w 11611430"/>
              <a:gd name="connsiteY32" fmla="*/ 777240 h 5322895"/>
              <a:gd name="connsiteX33" fmla="*/ 4537453 w 11611430"/>
              <a:gd name="connsiteY33" fmla="*/ 775888 h 5322895"/>
              <a:gd name="connsiteX34" fmla="*/ 4544222 w 11611430"/>
              <a:gd name="connsiteY34" fmla="*/ 777042 h 5322895"/>
              <a:gd name="connsiteX35" fmla="*/ 4547575 w 11611430"/>
              <a:gd name="connsiteY35" fmla="*/ 773891 h 5322895"/>
              <a:gd name="connsiteX36" fmla="*/ 4552471 w 11611430"/>
              <a:gd name="connsiteY36" fmla="*/ 765876 h 5322895"/>
              <a:gd name="connsiteX37" fmla="*/ 4562856 w 11611430"/>
              <a:gd name="connsiteY37" fmla="*/ 758952 h 5322895"/>
              <a:gd name="connsiteX38" fmla="*/ 4590288 w 11611430"/>
              <a:gd name="connsiteY38" fmla="*/ 749808 h 5322895"/>
              <a:gd name="connsiteX39" fmla="*/ 4617720 w 11611430"/>
              <a:gd name="connsiteY39" fmla="*/ 731520 h 5322895"/>
              <a:gd name="connsiteX40" fmla="*/ 4663440 w 11611430"/>
              <a:gd name="connsiteY40" fmla="*/ 713232 h 5322895"/>
              <a:gd name="connsiteX41" fmla="*/ 4690872 w 11611430"/>
              <a:gd name="connsiteY41" fmla="*/ 694944 h 5322895"/>
              <a:gd name="connsiteX42" fmla="*/ 4718305 w 11611430"/>
              <a:gd name="connsiteY42" fmla="*/ 685800 h 5322895"/>
              <a:gd name="connsiteX43" fmla="*/ 4745736 w 11611430"/>
              <a:gd name="connsiteY43" fmla="*/ 667512 h 5322895"/>
              <a:gd name="connsiteX44" fmla="*/ 4782312 w 11611430"/>
              <a:gd name="connsiteY44" fmla="*/ 649224 h 5322895"/>
              <a:gd name="connsiteX45" fmla="*/ 4818888 w 11611430"/>
              <a:gd name="connsiteY45" fmla="*/ 612648 h 5322895"/>
              <a:gd name="connsiteX46" fmla="*/ 4892040 w 11611430"/>
              <a:gd name="connsiteY46" fmla="*/ 566928 h 5322895"/>
              <a:gd name="connsiteX47" fmla="*/ 4919472 w 11611430"/>
              <a:gd name="connsiteY47" fmla="*/ 557784 h 5322895"/>
              <a:gd name="connsiteX48" fmla="*/ 4946904 w 11611430"/>
              <a:gd name="connsiteY48" fmla="*/ 530352 h 5322895"/>
              <a:gd name="connsiteX49" fmla="*/ 5129784 w 11611430"/>
              <a:gd name="connsiteY49" fmla="*/ 374904 h 5322895"/>
              <a:gd name="connsiteX50" fmla="*/ 5047488 w 11611430"/>
              <a:gd name="connsiteY50" fmla="*/ 384048 h 5322895"/>
              <a:gd name="connsiteX51" fmla="*/ 5102090 w 11611430"/>
              <a:gd name="connsiteY51" fmla="*/ 427729 h 5322895"/>
              <a:gd name="connsiteX52" fmla="*/ 5084064 w 11611430"/>
              <a:gd name="connsiteY52" fmla="*/ 457200 h 5322895"/>
              <a:gd name="connsiteX53" fmla="*/ 5056632 w 11611430"/>
              <a:gd name="connsiteY53" fmla="*/ 466344 h 5322895"/>
              <a:gd name="connsiteX54" fmla="*/ 5029200 w 11611430"/>
              <a:gd name="connsiteY54" fmla="*/ 484632 h 5322895"/>
              <a:gd name="connsiteX55" fmla="*/ 4965109 w 11611430"/>
              <a:gd name="connsiteY55" fmla="*/ 512775 h 5322895"/>
              <a:gd name="connsiteX56" fmla="*/ 4951493 w 11611430"/>
              <a:gd name="connsiteY56" fmla="*/ 525922 h 5322895"/>
              <a:gd name="connsiteX57" fmla="*/ 4952969 w 11611430"/>
              <a:gd name="connsiteY57" fmla="*/ 518612 h 5322895"/>
              <a:gd name="connsiteX58" fmla="*/ 4965192 w 11611430"/>
              <a:gd name="connsiteY58" fmla="*/ 493776 h 5322895"/>
              <a:gd name="connsiteX59" fmla="*/ 4992624 w 11611430"/>
              <a:gd name="connsiteY59" fmla="*/ 475488 h 5322895"/>
              <a:gd name="connsiteX60" fmla="*/ 5010912 w 11611430"/>
              <a:gd name="connsiteY60" fmla="*/ 448056 h 5322895"/>
              <a:gd name="connsiteX61" fmla="*/ 5020056 w 11611430"/>
              <a:gd name="connsiteY61" fmla="*/ 420624 h 5322895"/>
              <a:gd name="connsiteX62" fmla="*/ 5001768 w 11611430"/>
              <a:gd name="connsiteY62" fmla="*/ 448056 h 5322895"/>
              <a:gd name="connsiteX63" fmla="*/ 4974336 w 11611430"/>
              <a:gd name="connsiteY63" fmla="*/ 466344 h 5322895"/>
              <a:gd name="connsiteX64" fmla="*/ 4919472 w 11611430"/>
              <a:gd name="connsiteY64" fmla="*/ 521208 h 5322895"/>
              <a:gd name="connsiteX65" fmla="*/ 4782312 w 11611430"/>
              <a:gd name="connsiteY65" fmla="*/ 612648 h 5322895"/>
              <a:gd name="connsiteX66" fmla="*/ 4754880 w 11611430"/>
              <a:gd name="connsiteY66" fmla="*/ 630936 h 5322895"/>
              <a:gd name="connsiteX67" fmla="*/ 4727448 w 11611430"/>
              <a:gd name="connsiteY67" fmla="*/ 649224 h 5322895"/>
              <a:gd name="connsiteX68" fmla="*/ 4700016 w 11611430"/>
              <a:gd name="connsiteY68" fmla="*/ 658368 h 5322895"/>
              <a:gd name="connsiteX69" fmla="*/ 4645152 w 11611430"/>
              <a:gd name="connsiteY69" fmla="*/ 685800 h 5322895"/>
              <a:gd name="connsiteX70" fmla="*/ 4562856 w 11611430"/>
              <a:gd name="connsiteY70" fmla="*/ 749808 h 5322895"/>
              <a:gd name="connsiteX71" fmla="*/ 4552704 w 11611430"/>
              <a:gd name="connsiteY71" fmla="*/ 765494 h 5322895"/>
              <a:gd name="connsiteX72" fmla="*/ 4552471 w 11611430"/>
              <a:gd name="connsiteY72" fmla="*/ 765876 h 5322895"/>
              <a:gd name="connsiteX73" fmla="*/ 4537453 w 11611430"/>
              <a:gd name="connsiteY73" fmla="*/ 775888 h 5322895"/>
              <a:gd name="connsiteX74" fmla="*/ 4536471 w 11611430"/>
              <a:gd name="connsiteY74" fmla="*/ 775721 h 5322895"/>
              <a:gd name="connsiteX75" fmla="*/ 4522382 w 11611430"/>
              <a:gd name="connsiteY75" fmla="*/ 780996 h 5322895"/>
              <a:gd name="connsiteX76" fmla="*/ 4507401 w 11611430"/>
              <a:gd name="connsiteY76" fmla="*/ 785310 h 5322895"/>
              <a:gd name="connsiteX77" fmla="*/ 4480560 w 11611430"/>
              <a:gd name="connsiteY77" fmla="*/ 795528 h 5322895"/>
              <a:gd name="connsiteX78" fmla="*/ 4453128 w 11611430"/>
              <a:gd name="connsiteY78" fmla="*/ 813816 h 5322895"/>
              <a:gd name="connsiteX79" fmla="*/ 4425696 w 11611430"/>
              <a:gd name="connsiteY79" fmla="*/ 841248 h 5322895"/>
              <a:gd name="connsiteX80" fmla="*/ 4398264 w 11611430"/>
              <a:gd name="connsiteY80" fmla="*/ 850392 h 5322895"/>
              <a:gd name="connsiteX81" fmla="*/ 4325112 w 11611430"/>
              <a:gd name="connsiteY81" fmla="*/ 896112 h 5322895"/>
              <a:gd name="connsiteX82" fmla="*/ 4270248 w 11611430"/>
              <a:gd name="connsiteY82" fmla="*/ 932688 h 5322895"/>
              <a:gd name="connsiteX83" fmla="*/ 4247885 w 11611430"/>
              <a:gd name="connsiteY83" fmla="*/ 954922 h 5322895"/>
              <a:gd name="connsiteX84" fmla="*/ 4239181 w 11611430"/>
              <a:gd name="connsiteY84" fmla="*/ 963417 h 5322895"/>
              <a:gd name="connsiteX85" fmla="*/ 4237347 w 11611430"/>
              <a:gd name="connsiteY85" fmla="*/ 965126 h 5322895"/>
              <a:gd name="connsiteX86" fmla="*/ 4238245 w 11611430"/>
              <a:gd name="connsiteY86" fmla="*/ 964330 h 5322895"/>
              <a:gd name="connsiteX87" fmla="*/ 4239181 w 11611430"/>
              <a:gd name="connsiteY87" fmla="*/ 963417 h 5322895"/>
              <a:gd name="connsiteX88" fmla="*/ 4241205 w 11611430"/>
              <a:gd name="connsiteY88" fmla="*/ 961530 h 5322895"/>
              <a:gd name="connsiteX89" fmla="*/ 4224528 w 11611430"/>
              <a:gd name="connsiteY89" fmla="*/ 987552 h 5322895"/>
              <a:gd name="connsiteX90" fmla="*/ 4169664 w 11611430"/>
              <a:gd name="connsiteY90" fmla="*/ 1033272 h 5322895"/>
              <a:gd name="connsiteX91" fmla="*/ 4151376 w 11611430"/>
              <a:gd name="connsiteY91" fmla="*/ 1060704 h 5322895"/>
              <a:gd name="connsiteX92" fmla="*/ 4123944 w 11611430"/>
              <a:gd name="connsiteY92" fmla="*/ 1078992 h 5322895"/>
              <a:gd name="connsiteX93" fmla="*/ 4087368 w 11611430"/>
              <a:gd name="connsiteY93" fmla="*/ 1133856 h 5322895"/>
              <a:gd name="connsiteX94" fmla="*/ 4069080 w 11611430"/>
              <a:gd name="connsiteY94" fmla="*/ 1161288 h 5322895"/>
              <a:gd name="connsiteX95" fmla="*/ 4050792 w 11611430"/>
              <a:gd name="connsiteY95" fmla="*/ 1188720 h 5322895"/>
              <a:gd name="connsiteX96" fmla="*/ 4023360 w 11611430"/>
              <a:gd name="connsiteY96" fmla="*/ 1271016 h 5322895"/>
              <a:gd name="connsiteX97" fmla="*/ 4014216 w 11611430"/>
              <a:gd name="connsiteY97" fmla="*/ 1298448 h 5322895"/>
              <a:gd name="connsiteX98" fmla="*/ 4032504 w 11611430"/>
              <a:gd name="connsiteY98" fmla="*/ 1490472 h 5322895"/>
              <a:gd name="connsiteX99" fmla="*/ 4050792 w 11611430"/>
              <a:gd name="connsiteY99" fmla="*/ 1517904 h 5322895"/>
              <a:gd name="connsiteX100" fmla="*/ 4078224 w 11611430"/>
              <a:gd name="connsiteY100" fmla="*/ 1591056 h 5322895"/>
              <a:gd name="connsiteX101" fmla="*/ 4114800 w 11611430"/>
              <a:gd name="connsiteY101" fmla="*/ 1600200 h 5322895"/>
              <a:gd name="connsiteX102" fmla="*/ 4178808 w 11611430"/>
              <a:gd name="connsiteY102" fmla="*/ 1591056 h 5322895"/>
              <a:gd name="connsiteX103" fmla="*/ 4261104 w 11611430"/>
              <a:gd name="connsiteY103" fmla="*/ 1572768 h 5322895"/>
              <a:gd name="connsiteX104" fmla="*/ 4287679 w 11611430"/>
              <a:gd name="connsiteY104" fmla="*/ 1554899 h 5322895"/>
              <a:gd name="connsiteX105" fmla="*/ 4293181 w 11611430"/>
              <a:gd name="connsiteY105" fmla="*/ 1551087 h 5322895"/>
              <a:gd name="connsiteX106" fmla="*/ 4286267 w 11611430"/>
              <a:gd name="connsiteY106" fmla="*/ 1556232 h 5322895"/>
              <a:gd name="connsiteX107" fmla="*/ 4325112 w 11611430"/>
              <a:gd name="connsiteY107" fmla="*/ 1545336 h 5322895"/>
              <a:gd name="connsiteX108" fmla="*/ 4379976 w 11611430"/>
              <a:gd name="connsiteY108" fmla="*/ 1508760 h 5322895"/>
              <a:gd name="connsiteX109" fmla="*/ 4407408 w 11611430"/>
              <a:gd name="connsiteY109" fmla="*/ 1490472 h 5322895"/>
              <a:gd name="connsiteX110" fmla="*/ 4434840 w 11611430"/>
              <a:gd name="connsiteY110" fmla="*/ 1481328 h 5322895"/>
              <a:gd name="connsiteX111" fmla="*/ 4526280 w 11611430"/>
              <a:gd name="connsiteY111" fmla="*/ 1426464 h 5322895"/>
              <a:gd name="connsiteX112" fmla="*/ 4855464 w 11611430"/>
              <a:gd name="connsiteY112" fmla="*/ 1417320 h 5322895"/>
              <a:gd name="connsiteX113" fmla="*/ 4937760 w 11611430"/>
              <a:gd name="connsiteY113" fmla="*/ 1399032 h 5322895"/>
              <a:gd name="connsiteX114" fmla="*/ 4965192 w 11611430"/>
              <a:gd name="connsiteY114" fmla="*/ 1389888 h 5322895"/>
              <a:gd name="connsiteX115" fmla="*/ 5029200 w 11611430"/>
              <a:gd name="connsiteY115" fmla="*/ 1380744 h 5322895"/>
              <a:gd name="connsiteX116" fmla="*/ 5102352 w 11611430"/>
              <a:gd name="connsiteY116" fmla="*/ 1362456 h 5322895"/>
              <a:gd name="connsiteX117" fmla="*/ 5129784 w 11611430"/>
              <a:gd name="connsiteY117" fmla="*/ 1344168 h 5322895"/>
              <a:gd name="connsiteX118" fmla="*/ 5175504 w 11611430"/>
              <a:gd name="connsiteY118" fmla="*/ 1335024 h 5322895"/>
              <a:gd name="connsiteX119" fmla="*/ 5202936 w 11611430"/>
              <a:gd name="connsiteY119" fmla="*/ 1325880 h 5322895"/>
              <a:gd name="connsiteX120" fmla="*/ 5276088 w 11611430"/>
              <a:gd name="connsiteY120" fmla="*/ 1307592 h 5322895"/>
              <a:gd name="connsiteX121" fmla="*/ 5303520 w 11611430"/>
              <a:gd name="connsiteY121" fmla="*/ 1298448 h 5322895"/>
              <a:gd name="connsiteX122" fmla="*/ 5367528 w 11611430"/>
              <a:gd name="connsiteY122" fmla="*/ 1289304 h 5322895"/>
              <a:gd name="connsiteX123" fmla="*/ 5687568 w 11611430"/>
              <a:gd name="connsiteY123" fmla="*/ 896112 h 5322895"/>
              <a:gd name="connsiteX124" fmla="*/ 5102090 w 11611430"/>
              <a:gd name="connsiteY124" fmla="*/ 427729 h 5322895"/>
              <a:gd name="connsiteX125" fmla="*/ 5108561 w 11611430"/>
              <a:gd name="connsiteY125" fmla="*/ 417150 h 5322895"/>
              <a:gd name="connsiteX126" fmla="*/ 5129784 w 11611430"/>
              <a:gd name="connsiteY126" fmla="*/ 374904 h 5322895"/>
              <a:gd name="connsiteX127" fmla="*/ 0 w 11611430"/>
              <a:gd name="connsiteY127" fmla="*/ 0 h 5322895"/>
              <a:gd name="connsiteX128" fmla="*/ 11611430 w 11611430"/>
              <a:gd name="connsiteY128" fmla="*/ 0 h 5322895"/>
              <a:gd name="connsiteX129" fmla="*/ 11611430 w 11611430"/>
              <a:gd name="connsiteY129" fmla="*/ 4911695 h 5322895"/>
              <a:gd name="connsiteX130" fmla="*/ 11401197 w 11611430"/>
              <a:gd name="connsiteY130" fmla="*/ 4948416 h 5322895"/>
              <a:gd name="connsiteX131" fmla="*/ 11121192 w 11611430"/>
              <a:gd name="connsiteY131" fmla="*/ 4990102 h 5322895"/>
              <a:gd name="connsiteX132" fmla="*/ 10842416 w 11611430"/>
              <a:gd name="connsiteY132" fmla="*/ 5032139 h 5322895"/>
              <a:gd name="connsiteX133" fmla="*/ 10562411 w 11611430"/>
              <a:gd name="connsiteY133" fmla="*/ 5071374 h 5322895"/>
              <a:gd name="connsiteX134" fmla="*/ 10286091 w 11611430"/>
              <a:gd name="connsiteY134" fmla="*/ 5105003 h 5322895"/>
              <a:gd name="connsiteX135" fmla="*/ 10006086 w 11611430"/>
              <a:gd name="connsiteY135" fmla="*/ 5136881 h 5322895"/>
              <a:gd name="connsiteX136" fmla="*/ 9727310 w 11611430"/>
              <a:gd name="connsiteY136" fmla="*/ 5165957 h 5322895"/>
              <a:gd name="connsiteX137" fmla="*/ 9453445 w 11611430"/>
              <a:gd name="connsiteY137" fmla="*/ 5191179 h 5322895"/>
              <a:gd name="connsiteX138" fmla="*/ 9175897 w 11611430"/>
              <a:gd name="connsiteY138" fmla="*/ 5216401 h 5322895"/>
              <a:gd name="connsiteX139" fmla="*/ 8902033 w 11611430"/>
              <a:gd name="connsiteY139" fmla="*/ 5237420 h 5322895"/>
              <a:gd name="connsiteX140" fmla="*/ 8628169 w 11611430"/>
              <a:gd name="connsiteY140" fmla="*/ 5253884 h 5322895"/>
              <a:gd name="connsiteX141" fmla="*/ 8355533 w 11611430"/>
              <a:gd name="connsiteY141" fmla="*/ 5271050 h 5322895"/>
              <a:gd name="connsiteX142" fmla="*/ 8085353 w 11611430"/>
              <a:gd name="connsiteY142" fmla="*/ 5285412 h 5322895"/>
              <a:gd name="connsiteX143" fmla="*/ 7817629 w 11611430"/>
              <a:gd name="connsiteY143" fmla="*/ 5295571 h 5322895"/>
              <a:gd name="connsiteX144" fmla="*/ 7549905 w 11611430"/>
              <a:gd name="connsiteY144" fmla="*/ 5304329 h 5322895"/>
              <a:gd name="connsiteX145" fmla="*/ 7284638 w 11611430"/>
              <a:gd name="connsiteY145" fmla="*/ 5312736 h 5322895"/>
              <a:gd name="connsiteX146" fmla="*/ 7023055 w 11611430"/>
              <a:gd name="connsiteY146" fmla="*/ 5316590 h 5322895"/>
              <a:gd name="connsiteX147" fmla="*/ 6761472 w 11611430"/>
              <a:gd name="connsiteY147" fmla="*/ 5320793 h 5322895"/>
              <a:gd name="connsiteX148" fmla="*/ 6503573 w 11611430"/>
              <a:gd name="connsiteY148" fmla="*/ 5322895 h 5322895"/>
              <a:gd name="connsiteX149" fmla="*/ 6248130 w 11611430"/>
              <a:gd name="connsiteY149" fmla="*/ 5320793 h 5322895"/>
              <a:gd name="connsiteX150" fmla="*/ 5995144 w 11611430"/>
              <a:gd name="connsiteY150" fmla="*/ 5320793 h 5322895"/>
              <a:gd name="connsiteX151" fmla="*/ 5744613 w 11611430"/>
              <a:gd name="connsiteY151" fmla="*/ 5316590 h 5322895"/>
              <a:gd name="connsiteX152" fmla="*/ 5498995 w 11611430"/>
              <a:gd name="connsiteY152" fmla="*/ 5310284 h 5322895"/>
              <a:gd name="connsiteX153" fmla="*/ 5255834 w 11611430"/>
              <a:gd name="connsiteY153" fmla="*/ 5304329 h 5322895"/>
              <a:gd name="connsiteX154" fmla="*/ 5017584 w 11611430"/>
              <a:gd name="connsiteY154" fmla="*/ 5297673 h 5322895"/>
              <a:gd name="connsiteX155" fmla="*/ 4785514 w 11611430"/>
              <a:gd name="connsiteY155" fmla="*/ 5287726 h 5322895"/>
              <a:gd name="connsiteX156" fmla="*/ 4601443 w 11611430"/>
              <a:gd name="connsiteY156" fmla="*/ 4972173 h 5322895"/>
              <a:gd name="connsiteX157" fmla="*/ 4514210 w 11611430"/>
              <a:gd name="connsiteY157" fmla="*/ 4830422 h 5322895"/>
              <a:gd name="connsiteX158" fmla="*/ 4416076 w 11611430"/>
              <a:gd name="connsiteY158" fmla="*/ 4732288 h 5322895"/>
              <a:gd name="connsiteX159" fmla="*/ 4274325 w 11611430"/>
              <a:gd name="connsiteY159" fmla="*/ 4557826 h 5322895"/>
              <a:gd name="connsiteX160" fmla="*/ 4241613 w 11611430"/>
              <a:gd name="connsiteY160" fmla="*/ 4525113 h 5322895"/>
              <a:gd name="connsiteX161" fmla="*/ 4208902 w 11611430"/>
              <a:gd name="connsiteY161" fmla="*/ 4481499 h 5322895"/>
              <a:gd name="connsiteX162" fmla="*/ 4154382 w 11611430"/>
              <a:gd name="connsiteY162" fmla="*/ 4437883 h 5322895"/>
              <a:gd name="connsiteX163" fmla="*/ 4110766 w 11611430"/>
              <a:gd name="connsiteY163" fmla="*/ 4416075 h 5322895"/>
              <a:gd name="connsiteX164" fmla="*/ 4078054 w 11611430"/>
              <a:gd name="connsiteY164" fmla="*/ 4394267 h 5322895"/>
              <a:gd name="connsiteX165" fmla="*/ 4034439 w 11611430"/>
              <a:gd name="connsiteY165" fmla="*/ 4361556 h 5322895"/>
              <a:gd name="connsiteX166" fmla="*/ 3958111 w 11611430"/>
              <a:gd name="connsiteY166" fmla="*/ 4339747 h 5322895"/>
              <a:gd name="connsiteX167" fmla="*/ 3892688 w 11611430"/>
              <a:gd name="connsiteY167" fmla="*/ 4328844 h 5322895"/>
              <a:gd name="connsiteX168" fmla="*/ 3718226 w 11611430"/>
              <a:gd name="connsiteY168" fmla="*/ 4307036 h 5322895"/>
              <a:gd name="connsiteX169" fmla="*/ 3641899 w 11611430"/>
              <a:gd name="connsiteY169" fmla="*/ 4274324 h 5322895"/>
              <a:gd name="connsiteX170" fmla="*/ 3620091 w 11611430"/>
              <a:gd name="connsiteY170" fmla="*/ 4252517 h 5322895"/>
              <a:gd name="connsiteX171" fmla="*/ 3565572 w 11611430"/>
              <a:gd name="connsiteY171" fmla="*/ 4230709 h 5322895"/>
              <a:gd name="connsiteX172" fmla="*/ 3500148 w 11611430"/>
              <a:gd name="connsiteY172" fmla="*/ 4208901 h 5322895"/>
              <a:gd name="connsiteX173" fmla="*/ 3478341 w 11611430"/>
              <a:gd name="connsiteY173" fmla="*/ 4176190 h 5322895"/>
              <a:gd name="connsiteX174" fmla="*/ 3543764 w 11611430"/>
              <a:gd name="connsiteY174" fmla="*/ 4132574 h 5322895"/>
              <a:gd name="connsiteX175" fmla="*/ 3445629 w 11611430"/>
              <a:gd name="connsiteY175" fmla="*/ 4121670 h 5322895"/>
              <a:gd name="connsiteX176" fmla="*/ 3391109 w 11611430"/>
              <a:gd name="connsiteY176" fmla="*/ 4132574 h 5322895"/>
              <a:gd name="connsiteX177" fmla="*/ 3303878 w 11611430"/>
              <a:gd name="connsiteY177" fmla="*/ 4154381 h 5322895"/>
              <a:gd name="connsiteX178" fmla="*/ 3260263 w 11611430"/>
              <a:gd name="connsiteY178" fmla="*/ 4165285 h 5322895"/>
              <a:gd name="connsiteX179" fmla="*/ 3194839 w 11611430"/>
              <a:gd name="connsiteY179" fmla="*/ 4187093 h 5322895"/>
              <a:gd name="connsiteX180" fmla="*/ 3162128 w 11611430"/>
              <a:gd name="connsiteY180" fmla="*/ 4197997 h 5322895"/>
              <a:gd name="connsiteX181" fmla="*/ 3053089 w 11611430"/>
              <a:gd name="connsiteY181" fmla="*/ 4230709 h 5322895"/>
              <a:gd name="connsiteX182" fmla="*/ 2987666 w 11611430"/>
              <a:gd name="connsiteY182" fmla="*/ 4252517 h 5322895"/>
              <a:gd name="connsiteX183" fmla="*/ 2954954 w 11611430"/>
              <a:gd name="connsiteY183" fmla="*/ 4263420 h 5322895"/>
              <a:gd name="connsiteX184" fmla="*/ 2867723 w 11611430"/>
              <a:gd name="connsiteY184" fmla="*/ 4285228 h 5322895"/>
              <a:gd name="connsiteX185" fmla="*/ 2802300 w 11611430"/>
              <a:gd name="connsiteY185" fmla="*/ 4307036 h 5322895"/>
              <a:gd name="connsiteX186" fmla="*/ 2780492 w 11611430"/>
              <a:gd name="connsiteY186" fmla="*/ 4328844 h 5322895"/>
              <a:gd name="connsiteX187" fmla="*/ 2715069 w 11611430"/>
              <a:gd name="connsiteY187" fmla="*/ 4350652 h 5322895"/>
              <a:gd name="connsiteX188" fmla="*/ 2682357 w 11611430"/>
              <a:gd name="connsiteY188" fmla="*/ 4361556 h 5322895"/>
              <a:gd name="connsiteX189" fmla="*/ 2649646 w 11611430"/>
              <a:gd name="connsiteY189" fmla="*/ 4372459 h 5322895"/>
              <a:gd name="connsiteX190" fmla="*/ 2616933 w 11611430"/>
              <a:gd name="connsiteY190" fmla="*/ 4383363 h 5322895"/>
              <a:gd name="connsiteX191" fmla="*/ 2595126 w 11611430"/>
              <a:gd name="connsiteY191" fmla="*/ 4405171 h 5322895"/>
              <a:gd name="connsiteX192" fmla="*/ 2529703 w 11611430"/>
              <a:gd name="connsiteY192" fmla="*/ 4437883 h 5322895"/>
              <a:gd name="connsiteX193" fmla="*/ 2486087 w 11611430"/>
              <a:gd name="connsiteY193" fmla="*/ 4481499 h 5322895"/>
              <a:gd name="connsiteX194" fmla="*/ 2453375 w 11611430"/>
              <a:gd name="connsiteY194" fmla="*/ 4514210 h 5322895"/>
              <a:gd name="connsiteX195" fmla="*/ 2420664 w 11611430"/>
              <a:gd name="connsiteY195" fmla="*/ 4536017 h 5322895"/>
              <a:gd name="connsiteX196" fmla="*/ 2398856 w 11611430"/>
              <a:gd name="connsiteY196" fmla="*/ 4568729 h 5322895"/>
              <a:gd name="connsiteX197" fmla="*/ 2377048 w 11611430"/>
              <a:gd name="connsiteY197" fmla="*/ 4590537 h 5322895"/>
              <a:gd name="connsiteX198" fmla="*/ 2366144 w 11611430"/>
              <a:gd name="connsiteY198" fmla="*/ 4623249 h 5322895"/>
              <a:gd name="connsiteX199" fmla="*/ 2344336 w 11611430"/>
              <a:gd name="connsiteY199" fmla="*/ 4666865 h 5322895"/>
              <a:gd name="connsiteX200" fmla="*/ 2322528 w 11611430"/>
              <a:gd name="connsiteY200" fmla="*/ 4732288 h 5322895"/>
              <a:gd name="connsiteX201" fmla="*/ 2300721 w 11611430"/>
              <a:gd name="connsiteY201" fmla="*/ 4764999 h 5322895"/>
              <a:gd name="connsiteX202" fmla="*/ 2268010 w 11611430"/>
              <a:gd name="connsiteY202" fmla="*/ 4852231 h 5322895"/>
              <a:gd name="connsiteX203" fmla="*/ 2235297 w 11611430"/>
              <a:gd name="connsiteY203" fmla="*/ 4993981 h 5322895"/>
              <a:gd name="connsiteX204" fmla="*/ 2230567 w 11611430"/>
              <a:gd name="connsiteY204" fmla="*/ 5079209 h 5322895"/>
              <a:gd name="connsiteX205" fmla="*/ 2229538 w 11611430"/>
              <a:gd name="connsiteY205" fmla="*/ 5104344 h 5322895"/>
              <a:gd name="connsiteX206" fmla="*/ 1932621 w 11611430"/>
              <a:gd name="connsiteY206" fmla="*/ 5071374 h 5322895"/>
              <a:gd name="connsiteX207" fmla="*/ 1609634 w 11611430"/>
              <a:gd name="connsiteY207" fmla="*/ 5033891 h 5322895"/>
              <a:gd name="connsiteX208" fmla="*/ 1328757 w 11611430"/>
              <a:gd name="connsiteY208" fmla="*/ 4998467 h 5322895"/>
              <a:gd name="connsiteX209" fmla="*/ 852652 w 11611430"/>
              <a:gd name="connsiteY209" fmla="*/ 4694887 h 5322895"/>
              <a:gd name="connsiteX210" fmla="*/ 857930 w 11611430"/>
              <a:gd name="connsiteY210" fmla="*/ 4685713 h 5322895"/>
              <a:gd name="connsiteX211" fmla="*/ 0 w 11611430"/>
              <a:gd name="connsiteY211" fmla="*/ 4192161 h 5322895"/>
              <a:gd name="connsiteX212" fmla="*/ 0 w 11611430"/>
              <a:gd name="connsiteY212" fmla="*/ 3753332 h 5322895"/>
              <a:gd name="connsiteX213" fmla="*/ 0 w 11611430"/>
              <a:gd name="connsiteY213" fmla="*/ 3571886 h 5322895"/>
              <a:gd name="connsiteX214" fmla="*/ 0 w 11611430"/>
              <a:gd name="connsiteY214" fmla="*/ 471948 h 5322895"/>
              <a:gd name="connsiteX215" fmla="*/ 0 w 11611430"/>
              <a:gd name="connsiteY21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611430" h="5322895">
                <a:moveTo>
                  <a:pt x="0" y="4244906"/>
                </a:moveTo>
                <a:lnTo>
                  <a:pt x="789221" y="4698931"/>
                </a:lnTo>
                <a:lnTo>
                  <a:pt x="784809" y="4705851"/>
                </a:lnTo>
                <a:lnTo>
                  <a:pt x="1222108" y="4984686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close/>
                <a:moveTo>
                  <a:pt x="4296623" y="1548702"/>
                </a:moveTo>
                <a:lnTo>
                  <a:pt x="4293181" y="1551087"/>
                </a:lnTo>
                <a:lnTo>
                  <a:pt x="4294099" y="1550404"/>
                </a:lnTo>
                <a:cubicBezTo>
                  <a:pt x="4296167" y="1548940"/>
                  <a:pt x="4297351" y="1548163"/>
                  <a:pt x="4296623" y="1548702"/>
                </a:cubicBezTo>
                <a:close/>
                <a:moveTo>
                  <a:pt x="4453128" y="822960"/>
                </a:moveTo>
                <a:cubicBezTo>
                  <a:pt x="4443984" y="829056"/>
                  <a:pt x="4436122" y="837773"/>
                  <a:pt x="4425696" y="841248"/>
                </a:cubicBezTo>
                <a:cubicBezTo>
                  <a:pt x="4436122" y="837773"/>
                  <a:pt x="4444625" y="830366"/>
                  <a:pt x="4453128" y="822960"/>
                </a:cubicBezTo>
                <a:close/>
                <a:moveTo>
                  <a:pt x="4951493" y="525922"/>
                </a:moveTo>
                <a:lnTo>
                  <a:pt x="4946904" y="548640"/>
                </a:lnTo>
                <a:cubicBezTo>
                  <a:pt x="4942441" y="558683"/>
                  <a:pt x="4934712" y="566928"/>
                  <a:pt x="4928616" y="576072"/>
                </a:cubicBezTo>
                <a:cubicBezTo>
                  <a:pt x="4919472" y="579120"/>
                  <a:pt x="4909806" y="580905"/>
                  <a:pt x="4901184" y="585216"/>
                </a:cubicBezTo>
                <a:cubicBezTo>
                  <a:pt x="4887813" y="591901"/>
                  <a:pt x="4845460" y="624723"/>
                  <a:pt x="4837176" y="630936"/>
                </a:cubicBezTo>
                <a:cubicBezTo>
                  <a:pt x="4819592" y="644124"/>
                  <a:pt x="4800601" y="655320"/>
                  <a:pt x="4782312" y="667512"/>
                </a:cubicBezTo>
                <a:cubicBezTo>
                  <a:pt x="4754782" y="685866"/>
                  <a:pt x="4698165" y="709354"/>
                  <a:pt x="4663440" y="722376"/>
                </a:cubicBezTo>
                <a:cubicBezTo>
                  <a:pt x="4654415" y="725760"/>
                  <a:pt x="4644629" y="727209"/>
                  <a:pt x="4636009" y="731520"/>
                </a:cubicBezTo>
                <a:cubicBezTo>
                  <a:pt x="4626179" y="736435"/>
                  <a:pt x="4618406" y="744893"/>
                  <a:pt x="4608576" y="749808"/>
                </a:cubicBezTo>
                <a:cubicBezTo>
                  <a:pt x="4593895" y="757149"/>
                  <a:pt x="4577537" y="760755"/>
                  <a:pt x="4562856" y="768096"/>
                </a:cubicBezTo>
                <a:cubicBezTo>
                  <a:pt x="4475913" y="811568"/>
                  <a:pt x="4622104" y="757491"/>
                  <a:pt x="4480560" y="804672"/>
                </a:cubicBezTo>
                <a:cubicBezTo>
                  <a:pt x="4470134" y="808148"/>
                  <a:pt x="4461631" y="815554"/>
                  <a:pt x="4453128" y="822960"/>
                </a:cubicBezTo>
                <a:cubicBezTo>
                  <a:pt x="4471416" y="810768"/>
                  <a:pt x="4488333" y="796214"/>
                  <a:pt x="4507992" y="786384"/>
                </a:cubicBezTo>
                <a:lnTo>
                  <a:pt x="4522382" y="780996"/>
                </a:lnTo>
                <a:lnTo>
                  <a:pt x="4535424" y="777240"/>
                </a:lnTo>
                <a:lnTo>
                  <a:pt x="4537453" y="775888"/>
                </a:lnTo>
                <a:lnTo>
                  <a:pt x="4544222" y="777042"/>
                </a:lnTo>
                <a:cubicBezTo>
                  <a:pt x="4545166" y="777651"/>
                  <a:pt x="4545376" y="777515"/>
                  <a:pt x="4547575" y="773891"/>
                </a:cubicBezTo>
                <a:lnTo>
                  <a:pt x="4552471" y="765876"/>
                </a:lnTo>
                <a:lnTo>
                  <a:pt x="4562856" y="758952"/>
                </a:lnTo>
                <a:cubicBezTo>
                  <a:pt x="4571477" y="754641"/>
                  <a:pt x="4581667" y="754119"/>
                  <a:pt x="4590288" y="749808"/>
                </a:cubicBezTo>
                <a:cubicBezTo>
                  <a:pt x="4600118" y="744893"/>
                  <a:pt x="4607890" y="736435"/>
                  <a:pt x="4617720" y="731520"/>
                </a:cubicBezTo>
                <a:cubicBezTo>
                  <a:pt x="4632401" y="724179"/>
                  <a:pt x="4648759" y="720573"/>
                  <a:pt x="4663440" y="713232"/>
                </a:cubicBezTo>
                <a:cubicBezTo>
                  <a:pt x="4673270" y="708317"/>
                  <a:pt x="4681042" y="699859"/>
                  <a:pt x="4690872" y="694944"/>
                </a:cubicBezTo>
                <a:cubicBezTo>
                  <a:pt x="4699493" y="690633"/>
                  <a:pt x="4709683" y="690111"/>
                  <a:pt x="4718305" y="685800"/>
                </a:cubicBezTo>
                <a:cubicBezTo>
                  <a:pt x="4728135" y="680885"/>
                  <a:pt x="4736194" y="672964"/>
                  <a:pt x="4745736" y="667512"/>
                </a:cubicBezTo>
                <a:cubicBezTo>
                  <a:pt x="4757571" y="660749"/>
                  <a:pt x="4771407" y="657403"/>
                  <a:pt x="4782312" y="649224"/>
                </a:cubicBezTo>
                <a:cubicBezTo>
                  <a:pt x="4796106" y="638879"/>
                  <a:pt x="4806696" y="624840"/>
                  <a:pt x="4818888" y="612648"/>
                </a:cubicBezTo>
                <a:cubicBezTo>
                  <a:pt x="4839221" y="592315"/>
                  <a:pt x="4866796" y="580697"/>
                  <a:pt x="4892040" y="566928"/>
                </a:cubicBezTo>
                <a:cubicBezTo>
                  <a:pt x="4900502" y="562313"/>
                  <a:pt x="4911452" y="563131"/>
                  <a:pt x="4919472" y="557784"/>
                </a:cubicBezTo>
                <a:cubicBezTo>
                  <a:pt x="4930232" y="550611"/>
                  <a:pt x="4937760" y="539496"/>
                  <a:pt x="4946904" y="530352"/>
                </a:cubicBezTo>
                <a:close/>
                <a:moveTo>
                  <a:pt x="5129784" y="374904"/>
                </a:moveTo>
                <a:lnTo>
                  <a:pt x="5047488" y="384048"/>
                </a:lnTo>
                <a:lnTo>
                  <a:pt x="5102090" y="427729"/>
                </a:lnTo>
                <a:lnTo>
                  <a:pt x="5084064" y="457200"/>
                </a:lnTo>
                <a:cubicBezTo>
                  <a:pt x="5078043" y="464726"/>
                  <a:pt x="5065253" y="462033"/>
                  <a:pt x="5056632" y="466344"/>
                </a:cubicBezTo>
                <a:cubicBezTo>
                  <a:pt x="5046802" y="471259"/>
                  <a:pt x="5039030" y="479717"/>
                  <a:pt x="5029200" y="484632"/>
                </a:cubicBezTo>
                <a:cubicBezTo>
                  <a:pt x="4988956" y="504754"/>
                  <a:pt x="5000279" y="480520"/>
                  <a:pt x="4965109" y="512775"/>
                </a:cubicBezTo>
                <a:lnTo>
                  <a:pt x="4951493" y="525922"/>
                </a:lnTo>
                <a:lnTo>
                  <a:pt x="4952969" y="518612"/>
                </a:lnTo>
                <a:cubicBezTo>
                  <a:pt x="4954558" y="508435"/>
                  <a:pt x="4957172" y="499123"/>
                  <a:pt x="4965192" y="493776"/>
                </a:cubicBezTo>
                <a:lnTo>
                  <a:pt x="4992624" y="475488"/>
                </a:lnTo>
                <a:cubicBezTo>
                  <a:pt x="4998720" y="466344"/>
                  <a:pt x="5005997" y="457886"/>
                  <a:pt x="5010912" y="448056"/>
                </a:cubicBezTo>
                <a:cubicBezTo>
                  <a:pt x="5015223" y="439435"/>
                  <a:pt x="5029695" y="420624"/>
                  <a:pt x="5020056" y="420624"/>
                </a:cubicBezTo>
                <a:cubicBezTo>
                  <a:pt x="5009066" y="420624"/>
                  <a:pt x="5009539" y="440285"/>
                  <a:pt x="5001768" y="448056"/>
                </a:cubicBezTo>
                <a:cubicBezTo>
                  <a:pt x="4993997" y="455827"/>
                  <a:pt x="4982550" y="459043"/>
                  <a:pt x="4974336" y="466344"/>
                </a:cubicBezTo>
                <a:cubicBezTo>
                  <a:pt x="4955006" y="483527"/>
                  <a:pt x="4940991" y="506862"/>
                  <a:pt x="4919472" y="521208"/>
                </a:cubicBezTo>
                <a:lnTo>
                  <a:pt x="4782312" y="612648"/>
                </a:lnTo>
                <a:lnTo>
                  <a:pt x="4754880" y="630936"/>
                </a:lnTo>
                <a:cubicBezTo>
                  <a:pt x="4745736" y="637032"/>
                  <a:pt x="4737874" y="645749"/>
                  <a:pt x="4727448" y="649224"/>
                </a:cubicBezTo>
                <a:cubicBezTo>
                  <a:pt x="4718305" y="652272"/>
                  <a:pt x="4708637" y="654057"/>
                  <a:pt x="4700016" y="658368"/>
                </a:cubicBezTo>
                <a:cubicBezTo>
                  <a:pt x="4629112" y="693820"/>
                  <a:pt x="4714103" y="662816"/>
                  <a:pt x="4645152" y="685800"/>
                </a:cubicBezTo>
                <a:cubicBezTo>
                  <a:pt x="4583472" y="747480"/>
                  <a:pt x="4614824" y="732485"/>
                  <a:pt x="4562856" y="749808"/>
                </a:cubicBezTo>
                <a:cubicBezTo>
                  <a:pt x="4558408" y="756480"/>
                  <a:pt x="4555137" y="761595"/>
                  <a:pt x="4552704" y="765494"/>
                </a:cubicBezTo>
                <a:lnTo>
                  <a:pt x="4552471" y="765876"/>
                </a:lnTo>
                <a:lnTo>
                  <a:pt x="4537453" y="775888"/>
                </a:lnTo>
                <a:lnTo>
                  <a:pt x="4536471" y="775721"/>
                </a:lnTo>
                <a:lnTo>
                  <a:pt x="4522382" y="780996"/>
                </a:lnTo>
                <a:lnTo>
                  <a:pt x="4507401" y="785310"/>
                </a:lnTo>
                <a:cubicBezTo>
                  <a:pt x="4497892" y="787567"/>
                  <a:pt x="4488580" y="790182"/>
                  <a:pt x="4480560" y="795528"/>
                </a:cubicBezTo>
                <a:cubicBezTo>
                  <a:pt x="4471416" y="801624"/>
                  <a:pt x="4461571" y="806781"/>
                  <a:pt x="4453128" y="813816"/>
                </a:cubicBezTo>
                <a:cubicBezTo>
                  <a:pt x="4443194" y="822095"/>
                  <a:pt x="4413428" y="845337"/>
                  <a:pt x="4425696" y="841248"/>
                </a:cubicBezTo>
                <a:cubicBezTo>
                  <a:pt x="4416552" y="844296"/>
                  <a:pt x="4406726" y="845777"/>
                  <a:pt x="4398264" y="850392"/>
                </a:cubicBezTo>
                <a:cubicBezTo>
                  <a:pt x="4373020" y="864161"/>
                  <a:pt x="4345446" y="875779"/>
                  <a:pt x="4325112" y="896112"/>
                </a:cubicBezTo>
                <a:cubicBezTo>
                  <a:pt x="4290864" y="930360"/>
                  <a:pt x="4309948" y="919455"/>
                  <a:pt x="4270248" y="932688"/>
                </a:cubicBezTo>
                <a:cubicBezTo>
                  <a:pt x="4260231" y="942706"/>
                  <a:pt x="4252997" y="949883"/>
                  <a:pt x="4247885" y="954922"/>
                </a:cubicBezTo>
                <a:lnTo>
                  <a:pt x="4239181" y="963417"/>
                </a:lnTo>
                <a:lnTo>
                  <a:pt x="4237347" y="965126"/>
                </a:lnTo>
                <a:cubicBezTo>
                  <a:pt x="4236632" y="965827"/>
                  <a:pt x="4236711" y="965796"/>
                  <a:pt x="4238245" y="964330"/>
                </a:cubicBezTo>
                <a:lnTo>
                  <a:pt x="4239181" y="963417"/>
                </a:lnTo>
                <a:lnTo>
                  <a:pt x="4241205" y="961530"/>
                </a:lnTo>
                <a:cubicBezTo>
                  <a:pt x="4247749" y="955680"/>
                  <a:pt x="4256355" y="949361"/>
                  <a:pt x="4224528" y="987552"/>
                </a:cubicBezTo>
                <a:cubicBezTo>
                  <a:pt x="4202526" y="1013954"/>
                  <a:pt x="4196637" y="1015290"/>
                  <a:pt x="4169664" y="1033272"/>
                </a:cubicBezTo>
                <a:cubicBezTo>
                  <a:pt x="4163568" y="1042416"/>
                  <a:pt x="4159147" y="1052933"/>
                  <a:pt x="4151376" y="1060704"/>
                </a:cubicBezTo>
                <a:cubicBezTo>
                  <a:pt x="4143605" y="1068475"/>
                  <a:pt x="4131181" y="1070721"/>
                  <a:pt x="4123944" y="1078992"/>
                </a:cubicBezTo>
                <a:cubicBezTo>
                  <a:pt x="4109470" y="1095533"/>
                  <a:pt x="4099560" y="1115568"/>
                  <a:pt x="4087368" y="1133856"/>
                </a:cubicBezTo>
                <a:lnTo>
                  <a:pt x="4069080" y="1161288"/>
                </a:lnTo>
                <a:cubicBezTo>
                  <a:pt x="4062984" y="1170432"/>
                  <a:pt x="4054267" y="1178294"/>
                  <a:pt x="4050792" y="1188720"/>
                </a:cubicBezTo>
                <a:lnTo>
                  <a:pt x="4023360" y="1271016"/>
                </a:lnTo>
                <a:lnTo>
                  <a:pt x="4014216" y="1298448"/>
                </a:lnTo>
                <a:cubicBezTo>
                  <a:pt x="4014289" y="1299545"/>
                  <a:pt x="4019996" y="1452949"/>
                  <a:pt x="4032504" y="1490472"/>
                </a:cubicBezTo>
                <a:cubicBezTo>
                  <a:pt x="4035979" y="1500898"/>
                  <a:pt x="4044696" y="1508760"/>
                  <a:pt x="4050792" y="1517904"/>
                </a:cubicBezTo>
                <a:cubicBezTo>
                  <a:pt x="4054773" y="1537809"/>
                  <a:pt x="4056490" y="1576567"/>
                  <a:pt x="4078224" y="1591056"/>
                </a:cubicBezTo>
                <a:cubicBezTo>
                  <a:pt x="4088681" y="1598027"/>
                  <a:pt x="4102608" y="1597152"/>
                  <a:pt x="4114800" y="1600200"/>
                </a:cubicBezTo>
                <a:cubicBezTo>
                  <a:pt x="4136136" y="1597152"/>
                  <a:pt x="4157549" y="1594599"/>
                  <a:pt x="4178808" y="1591056"/>
                </a:cubicBezTo>
                <a:cubicBezTo>
                  <a:pt x="4213634" y="1585252"/>
                  <a:pt x="4228224" y="1580988"/>
                  <a:pt x="4261104" y="1572768"/>
                </a:cubicBezTo>
                <a:cubicBezTo>
                  <a:pt x="4273586" y="1564447"/>
                  <a:pt x="4282102" y="1558701"/>
                  <a:pt x="4287679" y="1554899"/>
                </a:cubicBezTo>
                <a:lnTo>
                  <a:pt x="4293181" y="1551087"/>
                </a:lnTo>
                <a:lnTo>
                  <a:pt x="4286267" y="1556232"/>
                </a:lnTo>
                <a:cubicBezTo>
                  <a:pt x="4275026" y="1565076"/>
                  <a:pt x="4266065" y="1574860"/>
                  <a:pt x="4325112" y="1545336"/>
                </a:cubicBezTo>
                <a:cubicBezTo>
                  <a:pt x="4344771" y="1535506"/>
                  <a:pt x="4361688" y="1520952"/>
                  <a:pt x="4379976" y="1508760"/>
                </a:cubicBezTo>
                <a:cubicBezTo>
                  <a:pt x="4389120" y="1502664"/>
                  <a:pt x="4396982" y="1493947"/>
                  <a:pt x="4407408" y="1490472"/>
                </a:cubicBezTo>
                <a:cubicBezTo>
                  <a:pt x="4416552" y="1487424"/>
                  <a:pt x="4426414" y="1486009"/>
                  <a:pt x="4434840" y="1481328"/>
                </a:cubicBezTo>
                <a:cubicBezTo>
                  <a:pt x="4436160" y="1480595"/>
                  <a:pt x="4510285" y="1427664"/>
                  <a:pt x="4526280" y="1426464"/>
                </a:cubicBezTo>
                <a:cubicBezTo>
                  <a:pt x="4635743" y="1418254"/>
                  <a:pt x="4745736" y="1420368"/>
                  <a:pt x="4855464" y="1417320"/>
                </a:cubicBezTo>
                <a:cubicBezTo>
                  <a:pt x="4917217" y="1396736"/>
                  <a:pt x="4841203" y="1420489"/>
                  <a:pt x="4937760" y="1399032"/>
                </a:cubicBezTo>
                <a:cubicBezTo>
                  <a:pt x="4947169" y="1396941"/>
                  <a:pt x="4955741" y="1391778"/>
                  <a:pt x="4965192" y="1389888"/>
                </a:cubicBezTo>
                <a:cubicBezTo>
                  <a:pt x="4986326" y="1385661"/>
                  <a:pt x="5008066" y="1384971"/>
                  <a:pt x="5029200" y="1380744"/>
                </a:cubicBezTo>
                <a:cubicBezTo>
                  <a:pt x="5053846" y="1375815"/>
                  <a:pt x="5102352" y="1362456"/>
                  <a:pt x="5102352" y="1362456"/>
                </a:cubicBezTo>
                <a:cubicBezTo>
                  <a:pt x="5111496" y="1356360"/>
                  <a:pt x="5119494" y="1348027"/>
                  <a:pt x="5129784" y="1344168"/>
                </a:cubicBezTo>
                <a:cubicBezTo>
                  <a:pt x="5144336" y="1338711"/>
                  <a:pt x="5160426" y="1338793"/>
                  <a:pt x="5175504" y="1335024"/>
                </a:cubicBezTo>
                <a:cubicBezTo>
                  <a:pt x="5184855" y="1332686"/>
                  <a:pt x="5193637" y="1328416"/>
                  <a:pt x="5202936" y="1325880"/>
                </a:cubicBezTo>
                <a:cubicBezTo>
                  <a:pt x="5227185" y="1319267"/>
                  <a:pt x="5252243" y="1315540"/>
                  <a:pt x="5276088" y="1307592"/>
                </a:cubicBezTo>
                <a:cubicBezTo>
                  <a:pt x="5285232" y="1304544"/>
                  <a:pt x="5294069" y="1300338"/>
                  <a:pt x="5303520" y="1298448"/>
                </a:cubicBezTo>
                <a:cubicBezTo>
                  <a:pt x="5324654" y="1294221"/>
                  <a:pt x="5367528" y="1289304"/>
                  <a:pt x="5367528" y="1289304"/>
                </a:cubicBezTo>
                <a:lnTo>
                  <a:pt x="5687568" y="896112"/>
                </a:lnTo>
                <a:lnTo>
                  <a:pt x="5102090" y="427729"/>
                </a:lnTo>
                <a:lnTo>
                  <a:pt x="5108561" y="417150"/>
                </a:lnTo>
                <a:cubicBezTo>
                  <a:pt x="5115635" y="403068"/>
                  <a:pt x="5122164" y="388620"/>
                  <a:pt x="5129784" y="374904"/>
                </a:cubicBezTo>
                <a:close/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3" y="4972173"/>
                </a:lnTo>
                <a:cubicBezTo>
                  <a:pt x="4573184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6" y="4732288"/>
                </a:cubicBezTo>
                <a:cubicBezTo>
                  <a:pt x="4366574" y="4676037"/>
                  <a:pt x="4327308" y="4610810"/>
                  <a:pt x="4274325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7" y="4511315"/>
                  <a:pt x="4220536" y="4495459"/>
                  <a:pt x="4208902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28757" y="4998467"/>
                </a:lnTo>
                <a:lnTo>
                  <a:pt x="852652" y="4694887"/>
                </a:lnTo>
                <a:lnTo>
                  <a:pt x="857930" y="4685713"/>
                </a:lnTo>
                <a:lnTo>
                  <a:pt x="0" y="4192161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B5CED2-79C6-4AA0-A3F4-B39DFA297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71624"/>
            <a:ext cx="10820225" cy="6086376"/>
          </a:xfrm>
          <a:custGeom>
            <a:avLst/>
            <a:gdLst>
              <a:gd name="connsiteX0" fmla="*/ 492446 w 10820225"/>
              <a:gd name="connsiteY0" fmla="*/ 4251683 h 6086376"/>
              <a:gd name="connsiteX1" fmla="*/ 273416 w 10820225"/>
              <a:gd name="connsiteY1" fmla="*/ 4264460 h 6086376"/>
              <a:gd name="connsiteX2" fmla="*/ 210835 w 10820225"/>
              <a:gd name="connsiteY2" fmla="*/ 4315565 h 6086376"/>
              <a:gd name="connsiteX3" fmla="*/ 179545 w 10820225"/>
              <a:gd name="connsiteY3" fmla="*/ 4341116 h 6086376"/>
              <a:gd name="connsiteX4" fmla="*/ 195191 w 10820225"/>
              <a:gd name="connsiteY4" fmla="*/ 4468877 h 6086376"/>
              <a:gd name="connsiteX5" fmla="*/ 289060 w 10820225"/>
              <a:gd name="connsiteY5" fmla="*/ 4494430 h 6086376"/>
              <a:gd name="connsiteX6" fmla="*/ 445511 w 10820225"/>
              <a:gd name="connsiteY6" fmla="*/ 4481653 h 6086376"/>
              <a:gd name="connsiteX7" fmla="*/ 539381 w 10820225"/>
              <a:gd name="connsiteY7" fmla="*/ 4417773 h 6086376"/>
              <a:gd name="connsiteX8" fmla="*/ 633251 w 10820225"/>
              <a:gd name="connsiteY8" fmla="*/ 4353893 h 6086376"/>
              <a:gd name="connsiteX9" fmla="*/ 523736 w 10820225"/>
              <a:gd name="connsiteY9" fmla="*/ 4277237 h 6086376"/>
              <a:gd name="connsiteX10" fmla="*/ 492446 w 10820225"/>
              <a:gd name="connsiteY10" fmla="*/ 4251683 h 6086376"/>
              <a:gd name="connsiteX11" fmla="*/ 5336325 w 10820225"/>
              <a:gd name="connsiteY11" fmla="*/ 0 h 6086376"/>
              <a:gd name="connsiteX12" fmla="*/ 10820225 w 10820225"/>
              <a:gd name="connsiteY12" fmla="*/ 0 h 6086376"/>
              <a:gd name="connsiteX13" fmla="*/ 10820225 w 10820225"/>
              <a:gd name="connsiteY13" fmla="*/ 6086376 h 6086376"/>
              <a:gd name="connsiteX14" fmla="*/ 0 w 10820225"/>
              <a:gd name="connsiteY14" fmla="*/ 6086376 h 6086376"/>
              <a:gd name="connsiteX15" fmla="*/ 0 w 10820225"/>
              <a:gd name="connsiteY15" fmla="*/ 3659902 h 6086376"/>
              <a:gd name="connsiteX16" fmla="*/ 96311 w 10820225"/>
              <a:gd name="connsiteY16" fmla="*/ 3701435 h 6086376"/>
              <a:gd name="connsiteX17" fmla="*/ 635177 w 10820225"/>
              <a:gd name="connsiteY17" fmla="*/ 3851182 h 6086376"/>
              <a:gd name="connsiteX18" fmla="*/ 737972 w 10820225"/>
              <a:gd name="connsiteY18" fmla="*/ 3865227 h 6086376"/>
              <a:gd name="connsiteX19" fmla="*/ 422167 w 10820225"/>
              <a:gd name="connsiteY19" fmla="*/ 3861178 h 6086376"/>
              <a:gd name="connsiteX20" fmla="*/ 379951 w 10820225"/>
              <a:gd name="connsiteY20" fmla="*/ 3850624 h 6086376"/>
              <a:gd name="connsiteX21" fmla="*/ 327179 w 10820225"/>
              <a:gd name="connsiteY21" fmla="*/ 3840069 h 6086376"/>
              <a:gd name="connsiteX22" fmla="*/ 295517 w 10820225"/>
              <a:gd name="connsiteY22" fmla="*/ 3829515 h 6086376"/>
              <a:gd name="connsiteX23" fmla="*/ 200530 w 10820225"/>
              <a:gd name="connsiteY23" fmla="*/ 3808407 h 6086376"/>
              <a:gd name="connsiteX24" fmla="*/ 84434 w 10820225"/>
              <a:gd name="connsiteY24" fmla="*/ 3818961 h 6086376"/>
              <a:gd name="connsiteX25" fmla="*/ 105542 w 10820225"/>
              <a:gd name="connsiteY25" fmla="*/ 3882286 h 6086376"/>
              <a:gd name="connsiteX26" fmla="*/ 168867 w 10820225"/>
              <a:gd name="connsiteY26" fmla="*/ 3903394 h 6086376"/>
              <a:gd name="connsiteX27" fmla="*/ 189975 w 10820225"/>
              <a:gd name="connsiteY27" fmla="*/ 3924503 h 6086376"/>
              <a:gd name="connsiteX28" fmla="*/ 221638 w 10820225"/>
              <a:gd name="connsiteY28" fmla="*/ 3945611 h 6086376"/>
              <a:gd name="connsiteX29" fmla="*/ 263855 w 10820225"/>
              <a:gd name="connsiteY29" fmla="*/ 3998382 h 6086376"/>
              <a:gd name="connsiteX30" fmla="*/ 295517 w 10820225"/>
              <a:gd name="connsiteY30" fmla="*/ 4008937 h 6086376"/>
              <a:gd name="connsiteX31" fmla="*/ 348288 w 10820225"/>
              <a:gd name="connsiteY31" fmla="*/ 4061707 h 6086376"/>
              <a:gd name="connsiteX32" fmla="*/ 369396 w 10820225"/>
              <a:gd name="connsiteY32" fmla="*/ 4125032 h 6086376"/>
              <a:gd name="connsiteX33" fmla="*/ 496047 w 10820225"/>
              <a:gd name="connsiteY33" fmla="*/ 4135586 h 6086376"/>
              <a:gd name="connsiteX34" fmla="*/ 559371 w 10820225"/>
              <a:gd name="connsiteY34" fmla="*/ 4167249 h 6086376"/>
              <a:gd name="connsiteX35" fmla="*/ 622696 w 10820225"/>
              <a:gd name="connsiteY35" fmla="*/ 4198911 h 6086376"/>
              <a:gd name="connsiteX36" fmla="*/ 643805 w 10820225"/>
              <a:gd name="connsiteY36" fmla="*/ 4220020 h 6086376"/>
              <a:gd name="connsiteX37" fmla="*/ 675467 w 10820225"/>
              <a:gd name="connsiteY37" fmla="*/ 4230574 h 6086376"/>
              <a:gd name="connsiteX38" fmla="*/ 707130 w 10820225"/>
              <a:gd name="connsiteY38" fmla="*/ 4251682 h 6086376"/>
              <a:gd name="connsiteX39" fmla="*/ 770455 w 10820225"/>
              <a:gd name="connsiteY39" fmla="*/ 4283345 h 6086376"/>
              <a:gd name="connsiteX40" fmla="*/ 812671 w 10820225"/>
              <a:gd name="connsiteY40" fmla="*/ 4336116 h 6086376"/>
              <a:gd name="connsiteX41" fmla="*/ 844334 w 10820225"/>
              <a:gd name="connsiteY41" fmla="*/ 4357224 h 6086376"/>
              <a:gd name="connsiteX42" fmla="*/ 886551 w 10820225"/>
              <a:gd name="connsiteY42" fmla="*/ 4409995 h 6086376"/>
              <a:gd name="connsiteX43" fmla="*/ 960430 w 10820225"/>
              <a:gd name="connsiteY43" fmla="*/ 4441658 h 6086376"/>
              <a:gd name="connsiteX44" fmla="*/ 1530356 w 10820225"/>
              <a:gd name="connsiteY44" fmla="*/ 4409995 h 6086376"/>
              <a:gd name="connsiteX45" fmla="*/ 1551463 w 10820225"/>
              <a:gd name="connsiteY45" fmla="*/ 4388886 h 6086376"/>
              <a:gd name="connsiteX46" fmla="*/ 1583126 w 10820225"/>
              <a:gd name="connsiteY46" fmla="*/ 4367778 h 6086376"/>
              <a:gd name="connsiteX47" fmla="*/ 1604235 w 10820225"/>
              <a:gd name="connsiteY47" fmla="*/ 4346669 h 6086376"/>
              <a:gd name="connsiteX48" fmla="*/ 1688668 w 10820225"/>
              <a:gd name="connsiteY48" fmla="*/ 4325561 h 6086376"/>
              <a:gd name="connsiteX49" fmla="*/ 1751993 w 10820225"/>
              <a:gd name="connsiteY49" fmla="*/ 4293899 h 6086376"/>
              <a:gd name="connsiteX50" fmla="*/ 1836426 w 10820225"/>
              <a:gd name="connsiteY50" fmla="*/ 4272790 h 6086376"/>
              <a:gd name="connsiteX51" fmla="*/ 2015847 w 10820225"/>
              <a:gd name="connsiteY51" fmla="*/ 4262237 h 6086376"/>
              <a:gd name="connsiteX52" fmla="*/ 2047510 w 10820225"/>
              <a:gd name="connsiteY52" fmla="*/ 4251682 h 6086376"/>
              <a:gd name="connsiteX53" fmla="*/ 2131943 w 10820225"/>
              <a:gd name="connsiteY53" fmla="*/ 4241128 h 6086376"/>
              <a:gd name="connsiteX54" fmla="*/ 2163605 w 10820225"/>
              <a:gd name="connsiteY54" fmla="*/ 4220020 h 6086376"/>
              <a:gd name="connsiteX55" fmla="*/ 2205822 w 10820225"/>
              <a:gd name="connsiteY55" fmla="*/ 4209465 h 6086376"/>
              <a:gd name="connsiteX56" fmla="*/ 2269148 w 10820225"/>
              <a:gd name="connsiteY56" fmla="*/ 4177803 h 6086376"/>
              <a:gd name="connsiteX57" fmla="*/ 2300810 w 10820225"/>
              <a:gd name="connsiteY57" fmla="*/ 4156695 h 6086376"/>
              <a:gd name="connsiteX58" fmla="*/ 2343027 w 10820225"/>
              <a:gd name="connsiteY58" fmla="*/ 4135586 h 6086376"/>
              <a:gd name="connsiteX59" fmla="*/ 2374689 w 10820225"/>
              <a:gd name="connsiteY59" fmla="*/ 4114478 h 6086376"/>
              <a:gd name="connsiteX60" fmla="*/ 2416906 w 10820225"/>
              <a:gd name="connsiteY60" fmla="*/ 4093369 h 6086376"/>
              <a:gd name="connsiteX61" fmla="*/ 2448569 w 10820225"/>
              <a:gd name="connsiteY61" fmla="*/ 4061707 h 6086376"/>
              <a:gd name="connsiteX62" fmla="*/ 2511893 w 10820225"/>
              <a:gd name="connsiteY62" fmla="*/ 4030045 h 6086376"/>
              <a:gd name="connsiteX63" fmla="*/ 2543556 w 10820225"/>
              <a:gd name="connsiteY63" fmla="*/ 3998382 h 6086376"/>
              <a:gd name="connsiteX64" fmla="*/ 2575218 w 10820225"/>
              <a:gd name="connsiteY64" fmla="*/ 3987828 h 6086376"/>
              <a:gd name="connsiteX65" fmla="*/ 2617435 w 10820225"/>
              <a:gd name="connsiteY65" fmla="*/ 3945611 h 6086376"/>
              <a:gd name="connsiteX66" fmla="*/ 2638544 w 10820225"/>
              <a:gd name="connsiteY66" fmla="*/ 3924503 h 6086376"/>
              <a:gd name="connsiteX67" fmla="*/ 2680760 w 10820225"/>
              <a:gd name="connsiteY67" fmla="*/ 3892841 h 6086376"/>
              <a:gd name="connsiteX68" fmla="*/ 2712423 w 10820225"/>
              <a:gd name="connsiteY68" fmla="*/ 3871732 h 6086376"/>
              <a:gd name="connsiteX69" fmla="*/ 2775748 w 10820225"/>
              <a:gd name="connsiteY69" fmla="*/ 3787299 h 6086376"/>
              <a:gd name="connsiteX70" fmla="*/ 2796856 w 10820225"/>
              <a:gd name="connsiteY70" fmla="*/ 3766190 h 6086376"/>
              <a:gd name="connsiteX71" fmla="*/ 2839072 w 10820225"/>
              <a:gd name="connsiteY71" fmla="*/ 3692311 h 6086376"/>
              <a:gd name="connsiteX72" fmla="*/ 2860181 w 10820225"/>
              <a:gd name="connsiteY72" fmla="*/ 3671203 h 6086376"/>
              <a:gd name="connsiteX73" fmla="*/ 2881289 w 10820225"/>
              <a:gd name="connsiteY73" fmla="*/ 3639541 h 6086376"/>
              <a:gd name="connsiteX74" fmla="*/ 2891844 w 10820225"/>
              <a:gd name="connsiteY74" fmla="*/ 3607877 h 6086376"/>
              <a:gd name="connsiteX75" fmla="*/ 2923506 w 10820225"/>
              <a:gd name="connsiteY75" fmla="*/ 3586769 h 6086376"/>
              <a:gd name="connsiteX76" fmla="*/ 2944614 w 10820225"/>
              <a:gd name="connsiteY76" fmla="*/ 3544553 h 6086376"/>
              <a:gd name="connsiteX77" fmla="*/ 2976276 w 10820225"/>
              <a:gd name="connsiteY77" fmla="*/ 3523445 h 6086376"/>
              <a:gd name="connsiteX78" fmla="*/ 2986831 w 10820225"/>
              <a:gd name="connsiteY78" fmla="*/ 3481228 h 6086376"/>
              <a:gd name="connsiteX79" fmla="*/ 3039602 w 10820225"/>
              <a:gd name="connsiteY79" fmla="*/ 3428457 h 6086376"/>
              <a:gd name="connsiteX80" fmla="*/ 3071265 w 10820225"/>
              <a:gd name="connsiteY80" fmla="*/ 3322915 h 6086376"/>
              <a:gd name="connsiteX81" fmla="*/ 3081819 w 10820225"/>
              <a:gd name="connsiteY81" fmla="*/ 3291253 h 6086376"/>
              <a:gd name="connsiteX82" fmla="*/ 3081315 w 10820225"/>
              <a:gd name="connsiteY82" fmla="*/ 3282755 h 6086376"/>
              <a:gd name="connsiteX83" fmla="*/ 3243646 w 10820225"/>
              <a:gd name="connsiteY83" fmla="*/ 3150677 h 6086376"/>
              <a:gd name="connsiteX84" fmla="*/ 4084464 w 10820225"/>
              <a:gd name="connsiteY84" fmla="*/ 1333454 h 6086376"/>
              <a:gd name="connsiteX85" fmla="*/ 4061401 w 10820225"/>
              <a:gd name="connsiteY85" fmla="*/ 1006138 h 6086376"/>
              <a:gd name="connsiteX86" fmla="*/ 4008579 w 10820225"/>
              <a:gd name="connsiteY86" fmla="*/ 758994 h 6086376"/>
              <a:gd name="connsiteX87" fmla="*/ 4020549 w 10820225"/>
              <a:gd name="connsiteY87" fmla="*/ 758304 h 6086376"/>
              <a:gd name="connsiteX88" fmla="*/ 4078132 w 10820225"/>
              <a:gd name="connsiteY88" fmla="*/ 752763 h 6086376"/>
              <a:gd name="connsiteX89" fmla="*/ 4104729 w 10820225"/>
              <a:gd name="connsiteY89" fmla="*/ 726167 h 6086376"/>
              <a:gd name="connsiteX90" fmla="*/ 4131325 w 10820225"/>
              <a:gd name="connsiteY90" fmla="*/ 717301 h 6086376"/>
              <a:gd name="connsiteX91" fmla="*/ 4133839 w 10820225"/>
              <a:gd name="connsiteY91" fmla="*/ 713530 h 6086376"/>
              <a:gd name="connsiteX92" fmla="*/ 4134559 w 10820225"/>
              <a:gd name="connsiteY92" fmla="*/ 778537 h 6086376"/>
              <a:gd name="connsiteX93" fmla="*/ 4142232 w 10820225"/>
              <a:gd name="connsiteY93" fmla="*/ 910872 h 6086376"/>
              <a:gd name="connsiteX94" fmla="*/ 4169664 w 10820225"/>
              <a:gd name="connsiteY94" fmla="*/ 929160 h 6086376"/>
              <a:gd name="connsiteX95" fmla="*/ 4206240 w 10820225"/>
              <a:gd name="connsiteY95" fmla="*/ 974880 h 6086376"/>
              <a:gd name="connsiteX96" fmla="*/ 4270248 w 10820225"/>
              <a:gd name="connsiteY96" fmla="*/ 1029744 h 6086376"/>
              <a:gd name="connsiteX97" fmla="*/ 4334256 w 10820225"/>
              <a:gd name="connsiteY97" fmla="*/ 1084608 h 6086376"/>
              <a:gd name="connsiteX98" fmla="*/ 4398264 w 10820225"/>
              <a:gd name="connsiteY98" fmla="*/ 1121184 h 6086376"/>
              <a:gd name="connsiteX99" fmla="*/ 4480560 w 10820225"/>
              <a:gd name="connsiteY99" fmla="*/ 1176048 h 6086376"/>
              <a:gd name="connsiteX100" fmla="*/ 4507992 w 10820225"/>
              <a:gd name="connsiteY100" fmla="*/ 1194336 h 6086376"/>
              <a:gd name="connsiteX101" fmla="*/ 4581144 w 10820225"/>
              <a:gd name="connsiteY101" fmla="*/ 1230912 h 6086376"/>
              <a:gd name="connsiteX102" fmla="*/ 4617720 w 10820225"/>
              <a:gd name="connsiteY102" fmla="*/ 1240056 h 6086376"/>
              <a:gd name="connsiteX103" fmla="*/ 4690872 w 10820225"/>
              <a:gd name="connsiteY103" fmla="*/ 1276632 h 6086376"/>
              <a:gd name="connsiteX104" fmla="*/ 4718304 w 10820225"/>
              <a:gd name="connsiteY104" fmla="*/ 1304064 h 6086376"/>
              <a:gd name="connsiteX105" fmla="*/ 4754880 w 10820225"/>
              <a:gd name="connsiteY105" fmla="*/ 1313208 h 6086376"/>
              <a:gd name="connsiteX106" fmla="*/ 4782312 w 10820225"/>
              <a:gd name="connsiteY106" fmla="*/ 1322352 h 6086376"/>
              <a:gd name="connsiteX107" fmla="*/ 4809744 w 10820225"/>
              <a:gd name="connsiteY107" fmla="*/ 1340640 h 6086376"/>
              <a:gd name="connsiteX108" fmla="*/ 4855464 w 10820225"/>
              <a:gd name="connsiteY108" fmla="*/ 1349784 h 6086376"/>
              <a:gd name="connsiteX109" fmla="*/ 4882896 w 10820225"/>
              <a:gd name="connsiteY109" fmla="*/ 1358928 h 6086376"/>
              <a:gd name="connsiteX110" fmla="*/ 4965192 w 10820225"/>
              <a:gd name="connsiteY110" fmla="*/ 1349784 h 6086376"/>
              <a:gd name="connsiteX111" fmla="*/ 4974336 w 10820225"/>
              <a:gd name="connsiteY111" fmla="*/ 1313208 h 6086376"/>
              <a:gd name="connsiteX112" fmla="*/ 5010912 w 10820225"/>
              <a:gd name="connsiteY112" fmla="*/ 1258344 h 6086376"/>
              <a:gd name="connsiteX113" fmla="*/ 5020056 w 10820225"/>
              <a:gd name="connsiteY113" fmla="*/ 1230912 h 6086376"/>
              <a:gd name="connsiteX114" fmla="*/ 5074920 w 10820225"/>
              <a:gd name="connsiteY114" fmla="*/ 1166904 h 6086376"/>
              <a:gd name="connsiteX115" fmla="*/ 5102352 w 10820225"/>
              <a:gd name="connsiteY115" fmla="*/ 1112040 h 6086376"/>
              <a:gd name="connsiteX116" fmla="*/ 5129784 w 10820225"/>
              <a:gd name="connsiteY116" fmla="*/ 1084608 h 6086376"/>
              <a:gd name="connsiteX117" fmla="*/ 5166360 w 10820225"/>
              <a:gd name="connsiteY117" fmla="*/ 929160 h 6086376"/>
              <a:gd name="connsiteX118" fmla="*/ 5184648 w 10820225"/>
              <a:gd name="connsiteY118" fmla="*/ 837720 h 6086376"/>
              <a:gd name="connsiteX119" fmla="*/ 5175504 w 10820225"/>
              <a:gd name="connsiteY119" fmla="*/ 746280 h 6086376"/>
              <a:gd name="connsiteX120" fmla="*/ 5138928 w 10820225"/>
              <a:gd name="connsiteY120" fmla="*/ 682272 h 6086376"/>
              <a:gd name="connsiteX121" fmla="*/ 5120640 w 10820225"/>
              <a:gd name="connsiteY121" fmla="*/ 645696 h 6086376"/>
              <a:gd name="connsiteX122" fmla="*/ 5065776 w 10820225"/>
              <a:gd name="connsiteY122" fmla="*/ 581688 h 6086376"/>
              <a:gd name="connsiteX123" fmla="*/ 5047488 w 10820225"/>
              <a:gd name="connsiteY123" fmla="*/ 554256 h 6086376"/>
              <a:gd name="connsiteX124" fmla="*/ 5020056 w 10820225"/>
              <a:gd name="connsiteY124" fmla="*/ 526824 h 6086376"/>
              <a:gd name="connsiteX125" fmla="*/ 4983480 w 10820225"/>
              <a:gd name="connsiteY125" fmla="*/ 471960 h 6086376"/>
              <a:gd name="connsiteX126" fmla="*/ 4928616 w 10820225"/>
              <a:gd name="connsiteY126" fmla="*/ 398808 h 6086376"/>
              <a:gd name="connsiteX127" fmla="*/ 4892040 w 10820225"/>
              <a:gd name="connsiteY127" fmla="*/ 353088 h 6086376"/>
              <a:gd name="connsiteX128" fmla="*/ 4837176 w 10820225"/>
              <a:gd name="connsiteY128" fmla="*/ 307368 h 6086376"/>
              <a:gd name="connsiteX129" fmla="*/ 4836199 w 10820225"/>
              <a:gd name="connsiteY129" fmla="*/ 306046 h 6086376"/>
              <a:gd name="connsiteX130" fmla="*/ 4844533 w 10820225"/>
              <a:gd name="connsiteY130" fmla="*/ 299670 h 6086376"/>
              <a:gd name="connsiteX131" fmla="*/ 4858297 w 10820225"/>
              <a:gd name="connsiteY131" fmla="*/ 291757 h 6086376"/>
              <a:gd name="connsiteX132" fmla="*/ 4911490 w 10820225"/>
              <a:gd name="connsiteY132" fmla="*/ 274026 h 6086376"/>
              <a:gd name="connsiteX133" fmla="*/ 4964683 w 10820225"/>
              <a:gd name="connsiteY133" fmla="*/ 238564 h 6086376"/>
              <a:gd name="connsiteX134" fmla="*/ 4991279 w 10820225"/>
              <a:gd name="connsiteY134" fmla="*/ 229699 h 6086376"/>
              <a:gd name="connsiteX135" fmla="*/ 5017876 w 10820225"/>
              <a:gd name="connsiteY135" fmla="*/ 211967 h 6086376"/>
              <a:gd name="connsiteX136" fmla="*/ 5044472 w 10820225"/>
              <a:gd name="connsiteY136" fmla="*/ 203102 h 6086376"/>
              <a:gd name="connsiteX137" fmla="*/ 5071069 w 10820225"/>
              <a:gd name="connsiteY137" fmla="*/ 185371 h 6086376"/>
              <a:gd name="connsiteX138" fmla="*/ 5097665 w 10820225"/>
              <a:gd name="connsiteY138" fmla="*/ 176506 h 6086376"/>
              <a:gd name="connsiteX139" fmla="*/ 5150858 w 10820225"/>
              <a:gd name="connsiteY139" fmla="*/ 132178 h 6086376"/>
              <a:gd name="connsiteX140" fmla="*/ 5177455 w 10820225"/>
              <a:gd name="connsiteY140" fmla="*/ 123312 h 6086376"/>
              <a:gd name="connsiteX141" fmla="*/ 5230648 w 10820225"/>
              <a:gd name="connsiteY141" fmla="*/ 87850 h 6086376"/>
              <a:gd name="connsiteX142" fmla="*/ 5292706 w 10820225"/>
              <a:gd name="connsiteY142" fmla="*/ 43523 h 6086376"/>
              <a:gd name="connsiteX143" fmla="*/ 5319303 w 10820225"/>
              <a:gd name="connsiteY143" fmla="*/ 25792 h 6086376"/>
              <a:gd name="connsiteX144" fmla="*/ 5335964 w 10820225"/>
              <a:gd name="connsiteY144" fmla="*/ 1035 h 6086376"/>
              <a:gd name="connsiteX145" fmla="*/ 3664374 w 10820225"/>
              <a:gd name="connsiteY145" fmla="*/ 0 h 6086376"/>
              <a:gd name="connsiteX146" fmla="*/ 4644048 w 10820225"/>
              <a:gd name="connsiteY146" fmla="*/ 0 h 6086376"/>
              <a:gd name="connsiteX147" fmla="*/ 4610601 w 10820225"/>
              <a:gd name="connsiteY147" fmla="*/ 18225 h 6086376"/>
              <a:gd name="connsiteX148" fmla="*/ 4574601 w 10820225"/>
              <a:gd name="connsiteY148" fmla="*/ 34657 h 6086376"/>
              <a:gd name="connsiteX149" fmla="*/ 4548004 w 10820225"/>
              <a:gd name="connsiteY149" fmla="*/ 43523 h 6086376"/>
              <a:gd name="connsiteX150" fmla="*/ 4494811 w 10820225"/>
              <a:gd name="connsiteY150" fmla="*/ 78985 h 6086376"/>
              <a:gd name="connsiteX151" fmla="*/ 4492676 w 10820225"/>
              <a:gd name="connsiteY151" fmla="*/ 79697 h 6086376"/>
              <a:gd name="connsiteX152" fmla="*/ 4489704 w 10820225"/>
              <a:gd name="connsiteY152" fmla="*/ 78768 h 6086376"/>
              <a:gd name="connsiteX153" fmla="*/ 4491194 w 10820225"/>
              <a:gd name="connsiteY153" fmla="*/ 80190 h 6086376"/>
              <a:gd name="connsiteX154" fmla="*/ 4441618 w 10820225"/>
              <a:gd name="connsiteY154" fmla="*/ 96716 h 6086376"/>
              <a:gd name="connsiteX155" fmla="*/ 4388425 w 10820225"/>
              <a:gd name="connsiteY155" fmla="*/ 132178 h 6086376"/>
              <a:gd name="connsiteX156" fmla="*/ 4335232 w 10820225"/>
              <a:gd name="connsiteY156" fmla="*/ 167640 h 6086376"/>
              <a:gd name="connsiteX157" fmla="*/ 4282039 w 10820225"/>
              <a:gd name="connsiteY157" fmla="*/ 194236 h 6086376"/>
              <a:gd name="connsiteX158" fmla="*/ 4255442 w 10820225"/>
              <a:gd name="connsiteY158" fmla="*/ 203102 h 6086376"/>
              <a:gd name="connsiteX159" fmla="*/ 4202249 w 10820225"/>
              <a:gd name="connsiteY159" fmla="*/ 247429 h 6086376"/>
              <a:gd name="connsiteX160" fmla="*/ 4175653 w 10820225"/>
              <a:gd name="connsiteY160" fmla="*/ 265161 h 6086376"/>
              <a:gd name="connsiteX161" fmla="*/ 4113594 w 10820225"/>
              <a:gd name="connsiteY161" fmla="*/ 318354 h 6086376"/>
              <a:gd name="connsiteX162" fmla="*/ 4078132 w 10820225"/>
              <a:gd name="connsiteY162" fmla="*/ 362681 h 6086376"/>
              <a:gd name="connsiteX163" fmla="*/ 4033805 w 10820225"/>
              <a:gd name="connsiteY163" fmla="*/ 407009 h 6086376"/>
              <a:gd name="connsiteX164" fmla="*/ 4016074 w 10820225"/>
              <a:gd name="connsiteY164" fmla="*/ 433605 h 6086376"/>
              <a:gd name="connsiteX165" fmla="*/ 3989477 w 10820225"/>
              <a:gd name="connsiteY165" fmla="*/ 451336 h 6086376"/>
              <a:gd name="connsiteX166" fmla="*/ 3980612 w 10820225"/>
              <a:gd name="connsiteY166" fmla="*/ 477933 h 6086376"/>
              <a:gd name="connsiteX167" fmla="*/ 3954015 w 10820225"/>
              <a:gd name="connsiteY167" fmla="*/ 504529 h 6086376"/>
              <a:gd name="connsiteX168" fmla="*/ 3942639 w 10820225"/>
              <a:gd name="connsiteY168" fmla="*/ 538163 h 6086376"/>
              <a:gd name="connsiteX169" fmla="*/ 3940711 w 10820225"/>
              <a:gd name="connsiteY169" fmla="*/ 543906 h 6086376"/>
              <a:gd name="connsiteX170" fmla="*/ 3885342 w 10820225"/>
              <a:gd name="connsiteY170" fmla="*/ 391122 h 6086376"/>
              <a:gd name="connsiteX171" fmla="*/ 3737983 w 10820225"/>
              <a:gd name="connsiteY171" fmla="*/ 108468 h 608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10820225" h="6086376">
                <a:moveTo>
                  <a:pt x="492446" y="4251683"/>
                </a:moveTo>
                <a:lnTo>
                  <a:pt x="273416" y="4264460"/>
                </a:lnTo>
                <a:lnTo>
                  <a:pt x="210835" y="4315565"/>
                </a:lnTo>
                <a:lnTo>
                  <a:pt x="179545" y="4341116"/>
                </a:lnTo>
                <a:cubicBezTo>
                  <a:pt x="184760" y="4383704"/>
                  <a:pt x="168783" y="4431908"/>
                  <a:pt x="195191" y="4468877"/>
                </a:cubicBezTo>
                <a:cubicBezTo>
                  <a:pt x="211808" y="4492143"/>
                  <a:pt x="289060" y="4494430"/>
                  <a:pt x="289060" y="4494430"/>
                </a:cubicBezTo>
                <a:cubicBezTo>
                  <a:pt x="341211" y="4490171"/>
                  <a:pt x="394443" y="4491278"/>
                  <a:pt x="445511" y="4481653"/>
                </a:cubicBezTo>
                <a:cubicBezTo>
                  <a:pt x="470908" y="4476867"/>
                  <a:pt x="526159" y="4430731"/>
                  <a:pt x="539381" y="4417773"/>
                </a:cubicBezTo>
                <a:cubicBezTo>
                  <a:pt x="573564" y="4384275"/>
                  <a:pt x="617605" y="4364539"/>
                  <a:pt x="633251" y="4353893"/>
                </a:cubicBezTo>
                <a:cubicBezTo>
                  <a:pt x="596745" y="4328341"/>
                  <a:pt x="559672" y="4303322"/>
                  <a:pt x="523736" y="4277237"/>
                </a:cubicBezTo>
                <a:cubicBezTo>
                  <a:pt x="512711" y="4269233"/>
                  <a:pt x="507167" y="4252435"/>
                  <a:pt x="492446" y="4251683"/>
                </a:cubicBezTo>
                <a:close/>
                <a:moveTo>
                  <a:pt x="5336325" y="0"/>
                </a:moveTo>
                <a:lnTo>
                  <a:pt x="10820225" y="0"/>
                </a:lnTo>
                <a:lnTo>
                  <a:pt x="10820225" y="6086376"/>
                </a:lnTo>
                <a:lnTo>
                  <a:pt x="0" y="6086376"/>
                </a:lnTo>
                <a:lnTo>
                  <a:pt x="0" y="3659902"/>
                </a:lnTo>
                <a:lnTo>
                  <a:pt x="96311" y="3701435"/>
                </a:lnTo>
                <a:cubicBezTo>
                  <a:pt x="268036" y="3766459"/>
                  <a:pt x="448300" y="3816949"/>
                  <a:pt x="635177" y="3851182"/>
                </a:cubicBezTo>
                <a:lnTo>
                  <a:pt x="737972" y="3865227"/>
                </a:lnTo>
                <a:lnTo>
                  <a:pt x="422167" y="3861178"/>
                </a:lnTo>
                <a:cubicBezTo>
                  <a:pt x="407666" y="3860824"/>
                  <a:pt x="394111" y="3853771"/>
                  <a:pt x="379951" y="3850624"/>
                </a:cubicBezTo>
                <a:cubicBezTo>
                  <a:pt x="362439" y="3846732"/>
                  <a:pt x="344583" y="3844421"/>
                  <a:pt x="327179" y="3840069"/>
                </a:cubicBezTo>
                <a:cubicBezTo>
                  <a:pt x="316386" y="3837371"/>
                  <a:pt x="306214" y="3832571"/>
                  <a:pt x="295517" y="3829515"/>
                </a:cubicBezTo>
                <a:cubicBezTo>
                  <a:pt x="260750" y="3819582"/>
                  <a:pt x="236788" y="3815659"/>
                  <a:pt x="200530" y="3808407"/>
                </a:cubicBezTo>
                <a:cubicBezTo>
                  <a:pt x="161831" y="3811925"/>
                  <a:pt x="115106" y="3795105"/>
                  <a:pt x="84434" y="3818961"/>
                </a:cubicBezTo>
                <a:cubicBezTo>
                  <a:pt x="66870" y="3832621"/>
                  <a:pt x="89809" y="3866553"/>
                  <a:pt x="105542" y="3882286"/>
                </a:cubicBezTo>
                <a:cubicBezTo>
                  <a:pt x="121275" y="3898019"/>
                  <a:pt x="168867" y="3903394"/>
                  <a:pt x="168867" y="3903394"/>
                </a:cubicBezTo>
                <a:cubicBezTo>
                  <a:pt x="175903" y="3910430"/>
                  <a:pt x="182205" y="3918287"/>
                  <a:pt x="189975" y="3924503"/>
                </a:cubicBezTo>
                <a:cubicBezTo>
                  <a:pt x="199880" y="3932427"/>
                  <a:pt x="212669" y="3936642"/>
                  <a:pt x="221638" y="3945611"/>
                </a:cubicBezTo>
                <a:cubicBezTo>
                  <a:pt x="243211" y="3967184"/>
                  <a:pt x="237741" y="3982714"/>
                  <a:pt x="263855" y="3998382"/>
                </a:cubicBezTo>
                <a:cubicBezTo>
                  <a:pt x="273394" y="4004106"/>
                  <a:pt x="284963" y="4005418"/>
                  <a:pt x="295517" y="4008937"/>
                </a:cubicBezTo>
                <a:cubicBezTo>
                  <a:pt x="313107" y="4026527"/>
                  <a:pt x="340421" y="4038107"/>
                  <a:pt x="348288" y="4061707"/>
                </a:cubicBezTo>
                <a:cubicBezTo>
                  <a:pt x="355324" y="4082815"/>
                  <a:pt x="347223" y="4123184"/>
                  <a:pt x="369396" y="4125032"/>
                </a:cubicBezTo>
                <a:lnTo>
                  <a:pt x="496047" y="4135586"/>
                </a:lnTo>
                <a:cubicBezTo>
                  <a:pt x="600168" y="4161617"/>
                  <a:pt x="492161" y="4126922"/>
                  <a:pt x="559371" y="4167249"/>
                </a:cubicBezTo>
                <a:cubicBezTo>
                  <a:pt x="637397" y="4214063"/>
                  <a:pt x="542635" y="4134863"/>
                  <a:pt x="622696" y="4198911"/>
                </a:cubicBezTo>
                <a:cubicBezTo>
                  <a:pt x="630466" y="4205127"/>
                  <a:pt x="635272" y="4214900"/>
                  <a:pt x="643805" y="4220020"/>
                </a:cubicBezTo>
                <a:cubicBezTo>
                  <a:pt x="653344" y="4225744"/>
                  <a:pt x="665517" y="4225599"/>
                  <a:pt x="675467" y="4230574"/>
                </a:cubicBezTo>
                <a:cubicBezTo>
                  <a:pt x="686813" y="4236247"/>
                  <a:pt x="695784" y="4246009"/>
                  <a:pt x="707130" y="4251682"/>
                </a:cubicBezTo>
                <a:cubicBezTo>
                  <a:pt x="759149" y="4277691"/>
                  <a:pt x="720046" y="4243018"/>
                  <a:pt x="770455" y="4283345"/>
                </a:cubicBezTo>
                <a:cubicBezTo>
                  <a:pt x="822679" y="4325124"/>
                  <a:pt x="757814" y="4281258"/>
                  <a:pt x="812671" y="4336116"/>
                </a:cubicBezTo>
                <a:cubicBezTo>
                  <a:pt x="821641" y="4345085"/>
                  <a:pt x="834429" y="4349300"/>
                  <a:pt x="844334" y="4357224"/>
                </a:cubicBezTo>
                <a:cubicBezTo>
                  <a:pt x="896558" y="4399003"/>
                  <a:pt x="831693" y="4355137"/>
                  <a:pt x="886551" y="4409995"/>
                </a:cubicBezTo>
                <a:cubicBezTo>
                  <a:pt x="910845" y="4434290"/>
                  <a:pt x="928134" y="4433583"/>
                  <a:pt x="960430" y="4441658"/>
                </a:cubicBezTo>
                <a:cubicBezTo>
                  <a:pt x="1033112" y="4439885"/>
                  <a:pt x="1380849" y="4449864"/>
                  <a:pt x="1530356" y="4409995"/>
                </a:cubicBezTo>
                <a:cubicBezTo>
                  <a:pt x="1539971" y="4407432"/>
                  <a:pt x="1543694" y="4395102"/>
                  <a:pt x="1551463" y="4388886"/>
                </a:cubicBezTo>
                <a:cubicBezTo>
                  <a:pt x="1561368" y="4380962"/>
                  <a:pt x="1573221" y="4375702"/>
                  <a:pt x="1583126" y="4367778"/>
                </a:cubicBezTo>
                <a:cubicBezTo>
                  <a:pt x="1590896" y="4361563"/>
                  <a:pt x="1595702" y="4351789"/>
                  <a:pt x="1604235" y="4346669"/>
                </a:cubicBezTo>
                <a:cubicBezTo>
                  <a:pt x="1620459" y="4336935"/>
                  <a:pt x="1677323" y="4327830"/>
                  <a:pt x="1688668" y="4325561"/>
                </a:cubicBezTo>
                <a:cubicBezTo>
                  <a:pt x="1721813" y="4292418"/>
                  <a:pt x="1697529" y="4309460"/>
                  <a:pt x="1751993" y="4293899"/>
                </a:cubicBezTo>
                <a:cubicBezTo>
                  <a:pt x="1790457" y="4282909"/>
                  <a:pt x="1789221" y="4277081"/>
                  <a:pt x="1836426" y="4272790"/>
                </a:cubicBezTo>
                <a:cubicBezTo>
                  <a:pt x="1896091" y="4267367"/>
                  <a:pt x="1956039" y="4265754"/>
                  <a:pt x="2015847" y="4262237"/>
                </a:cubicBezTo>
                <a:cubicBezTo>
                  <a:pt x="2026401" y="4258718"/>
                  <a:pt x="2036564" y="4253673"/>
                  <a:pt x="2047510" y="4251682"/>
                </a:cubicBezTo>
                <a:cubicBezTo>
                  <a:pt x="2075415" y="4246609"/>
                  <a:pt x="2104579" y="4248590"/>
                  <a:pt x="2131943" y="4241128"/>
                </a:cubicBezTo>
                <a:cubicBezTo>
                  <a:pt x="2144180" y="4237791"/>
                  <a:pt x="2151946" y="4225017"/>
                  <a:pt x="2163605" y="4220020"/>
                </a:cubicBezTo>
                <a:cubicBezTo>
                  <a:pt x="2176937" y="4214306"/>
                  <a:pt x="2191750" y="4212984"/>
                  <a:pt x="2205822" y="4209465"/>
                </a:cubicBezTo>
                <a:cubicBezTo>
                  <a:pt x="2296560" y="4148975"/>
                  <a:pt x="2181755" y="4221498"/>
                  <a:pt x="2269148" y="4177803"/>
                </a:cubicBezTo>
                <a:cubicBezTo>
                  <a:pt x="2280493" y="4172130"/>
                  <a:pt x="2289797" y="4162988"/>
                  <a:pt x="2300810" y="4156695"/>
                </a:cubicBezTo>
                <a:cubicBezTo>
                  <a:pt x="2314470" y="4148889"/>
                  <a:pt x="2329367" y="4143392"/>
                  <a:pt x="2343027" y="4135586"/>
                </a:cubicBezTo>
                <a:cubicBezTo>
                  <a:pt x="2354040" y="4129293"/>
                  <a:pt x="2363676" y="4120772"/>
                  <a:pt x="2374689" y="4114478"/>
                </a:cubicBezTo>
                <a:cubicBezTo>
                  <a:pt x="2388349" y="4106672"/>
                  <a:pt x="2404103" y="4102514"/>
                  <a:pt x="2416906" y="4093369"/>
                </a:cubicBezTo>
                <a:cubicBezTo>
                  <a:pt x="2429051" y="4084694"/>
                  <a:pt x="2437102" y="4071262"/>
                  <a:pt x="2448569" y="4061707"/>
                </a:cubicBezTo>
                <a:cubicBezTo>
                  <a:pt x="2475847" y="4038975"/>
                  <a:pt x="2480161" y="4040622"/>
                  <a:pt x="2511893" y="4030045"/>
                </a:cubicBezTo>
                <a:cubicBezTo>
                  <a:pt x="2522448" y="4019490"/>
                  <a:pt x="2531137" y="4006661"/>
                  <a:pt x="2543556" y="3998382"/>
                </a:cubicBezTo>
                <a:cubicBezTo>
                  <a:pt x="2552812" y="3992211"/>
                  <a:pt x="2566165" y="3994294"/>
                  <a:pt x="2575218" y="3987828"/>
                </a:cubicBezTo>
                <a:cubicBezTo>
                  <a:pt x="2591412" y="3976260"/>
                  <a:pt x="2603363" y="3959683"/>
                  <a:pt x="2617435" y="3945611"/>
                </a:cubicBezTo>
                <a:cubicBezTo>
                  <a:pt x="2624471" y="3938575"/>
                  <a:pt x="2630583" y="3930473"/>
                  <a:pt x="2638544" y="3924503"/>
                </a:cubicBezTo>
                <a:cubicBezTo>
                  <a:pt x="2652616" y="3913949"/>
                  <a:pt x="2666446" y="3903064"/>
                  <a:pt x="2680760" y="3892841"/>
                </a:cubicBezTo>
                <a:cubicBezTo>
                  <a:pt x="2691081" y="3885467"/>
                  <a:pt x="2703454" y="3880701"/>
                  <a:pt x="2712423" y="3871732"/>
                </a:cubicBezTo>
                <a:cubicBezTo>
                  <a:pt x="2772086" y="3812069"/>
                  <a:pt x="2736781" y="3836008"/>
                  <a:pt x="2775748" y="3787299"/>
                </a:cubicBezTo>
                <a:cubicBezTo>
                  <a:pt x="2781963" y="3779529"/>
                  <a:pt x="2791336" y="3774470"/>
                  <a:pt x="2796856" y="3766190"/>
                </a:cubicBezTo>
                <a:cubicBezTo>
                  <a:pt x="2840180" y="3701203"/>
                  <a:pt x="2795901" y="3746276"/>
                  <a:pt x="2839072" y="3692311"/>
                </a:cubicBezTo>
                <a:cubicBezTo>
                  <a:pt x="2845288" y="3684541"/>
                  <a:pt x="2853966" y="3678973"/>
                  <a:pt x="2860181" y="3671203"/>
                </a:cubicBezTo>
                <a:cubicBezTo>
                  <a:pt x="2868105" y="3661298"/>
                  <a:pt x="2875617" y="3650886"/>
                  <a:pt x="2881289" y="3639541"/>
                </a:cubicBezTo>
                <a:cubicBezTo>
                  <a:pt x="2886265" y="3629590"/>
                  <a:pt x="2884894" y="3616564"/>
                  <a:pt x="2891844" y="3607877"/>
                </a:cubicBezTo>
                <a:cubicBezTo>
                  <a:pt x="2899768" y="3597972"/>
                  <a:pt x="2912952" y="3593805"/>
                  <a:pt x="2923506" y="3586769"/>
                </a:cubicBezTo>
                <a:cubicBezTo>
                  <a:pt x="2930542" y="3572697"/>
                  <a:pt x="2934541" y="3556639"/>
                  <a:pt x="2944614" y="3544553"/>
                </a:cubicBezTo>
                <a:cubicBezTo>
                  <a:pt x="2952734" y="3534808"/>
                  <a:pt x="2969240" y="3533999"/>
                  <a:pt x="2976276" y="3523445"/>
                </a:cubicBezTo>
                <a:cubicBezTo>
                  <a:pt x="2984323" y="3511376"/>
                  <a:pt x="2978784" y="3493297"/>
                  <a:pt x="2986831" y="3481228"/>
                </a:cubicBezTo>
                <a:cubicBezTo>
                  <a:pt x="3000630" y="3460529"/>
                  <a:pt x="3039602" y="3428457"/>
                  <a:pt x="3039602" y="3428457"/>
                </a:cubicBezTo>
                <a:cubicBezTo>
                  <a:pt x="3055552" y="3364654"/>
                  <a:pt x="3045569" y="3400000"/>
                  <a:pt x="3071265" y="3322915"/>
                </a:cubicBezTo>
                <a:lnTo>
                  <a:pt x="3081819" y="3291253"/>
                </a:lnTo>
                <a:lnTo>
                  <a:pt x="3081315" y="3282755"/>
                </a:lnTo>
                <a:lnTo>
                  <a:pt x="3243646" y="3150677"/>
                </a:lnTo>
                <a:cubicBezTo>
                  <a:pt x="3763147" y="2685608"/>
                  <a:pt x="4084464" y="2043124"/>
                  <a:pt x="4084464" y="1333454"/>
                </a:cubicBezTo>
                <a:cubicBezTo>
                  <a:pt x="4084464" y="1222568"/>
                  <a:pt x="4076620" y="1113323"/>
                  <a:pt x="4061401" y="1006138"/>
                </a:cubicBezTo>
                <a:lnTo>
                  <a:pt x="4008579" y="758994"/>
                </a:lnTo>
                <a:lnTo>
                  <a:pt x="4020549" y="758304"/>
                </a:lnTo>
                <a:cubicBezTo>
                  <a:pt x="4039744" y="756457"/>
                  <a:pt x="4058924" y="754241"/>
                  <a:pt x="4078132" y="752763"/>
                </a:cubicBezTo>
                <a:cubicBezTo>
                  <a:pt x="4086998" y="743898"/>
                  <a:pt x="4094296" y="733121"/>
                  <a:pt x="4104729" y="726167"/>
                </a:cubicBezTo>
                <a:cubicBezTo>
                  <a:pt x="4112504" y="720983"/>
                  <a:pt x="4124717" y="723910"/>
                  <a:pt x="4131325" y="717301"/>
                </a:cubicBezTo>
                <a:lnTo>
                  <a:pt x="4133839" y="713530"/>
                </a:lnTo>
                <a:lnTo>
                  <a:pt x="4134559" y="778537"/>
                </a:lnTo>
                <a:cubicBezTo>
                  <a:pt x="4135049" y="822818"/>
                  <a:pt x="4136573" y="867014"/>
                  <a:pt x="4142232" y="910872"/>
                </a:cubicBezTo>
                <a:cubicBezTo>
                  <a:pt x="4143638" y="921771"/>
                  <a:pt x="4161893" y="921389"/>
                  <a:pt x="4169664" y="929160"/>
                </a:cubicBezTo>
                <a:cubicBezTo>
                  <a:pt x="4183464" y="942960"/>
                  <a:pt x="4193274" y="960293"/>
                  <a:pt x="4206240" y="974880"/>
                </a:cubicBezTo>
                <a:cubicBezTo>
                  <a:pt x="4244690" y="1018136"/>
                  <a:pt x="4232228" y="1002587"/>
                  <a:pt x="4270248" y="1029744"/>
                </a:cubicBezTo>
                <a:cubicBezTo>
                  <a:pt x="4366133" y="1098234"/>
                  <a:pt x="4254500" y="1018145"/>
                  <a:pt x="4334256" y="1084608"/>
                </a:cubicBezTo>
                <a:cubicBezTo>
                  <a:pt x="4361368" y="1107202"/>
                  <a:pt x="4366322" y="1102019"/>
                  <a:pt x="4398264" y="1121184"/>
                </a:cubicBezTo>
                <a:lnTo>
                  <a:pt x="4480560" y="1176048"/>
                </a:lnTo>
                <a:cubicBezTo>
                  <a:pt x="4489704" y="1182144"/>
                  <a:pt x="4498162" y="1189421"/>
                  <a:pt x="4507992" y="1194336"/>
                </a:cubicBezTo>
                <a:cubicBezTo>
                  <a:pt x="4532376" y="1206528"/>
                  <a:pt x="4554696" y="1224300"/>
                  <a:pt x="4581144" y="1230912"/>
                </a:cubicBezTo>
                <a:lnTo>
                  <a:pt x="4617720" y="1240056"/>
                </a:lnTo>
                <a:cubicBezTo>
                  <a:pt x="4685297" y="1307633"/>
                  <a:pt x="4597431" y="1229912"/>
                  <a:pt x="4690872" y="1276632"/>
                </a:cubicBezTo>
                <a:cubicBezTo>
                  <a:pt x="4702438" y="1282415"/>
                  <a:pt x="4707076" y="1297648"/>
                  <a:pt x="4718304" y="1304064"/>
                </a:cubicBezTo>
                <a:cubicBezTo>
                  <a:pt x="4729215" y="1310299"/>
                  <a:pt x="4742796" y="1309756"/>
                  <a:pt x="4754880" y="1313208"/>
                </a:cubicBezTo>
                <a:cubicBezTo>
                  <a:pt x="4764148" y="1315856"/>
                  <a:pt x="4773691" y="1318041"/>
                  <a:pt x="4782312" y="1322352"/>
                </a:cubicBezTo>
                <a:cubicBezTo>
                  <a:pt x="4792142" y="1327267"/>
                  <a:pt x="4799454" y="1336781"/>
                  <a:pt x="4809744" y="1340640"/>
                </a:cubicBezTo>
                <a:cubicBezTo>
                  <a:pt x="4824296" y="1346097"/>
                  <a:pt x="4840386" y="1346015"/>
                  <a:pt x="4855464" y="1349784"/>
                </a:cubicBezTo>
                <a:cubicBezTo>
                  <a:pt x="4864815" y="1352122"/>
                  <a:pt x="4873752" y="1355880"/>
                  <a:pt x="4882896" y="1358928"/>
                </a:cubicBezTo>
                <a:cubicBezTo>
                  <a:pt x="4910328" y="1355880"/>
                  <a:pt x="4940505" y="1362127"/>
                  <a:pt x="4965192" y="1349784"/>
                </a:cubicBezTo>
                <a:cubicBezTo>
                  <a:pt x="4976432" y="1344164"/>
                  <a:pt x="4970884" y="1325292"/>
                  <a:pt x="4974336" y="1313208"/>
                </a:cubicBezTo>
                <a:cubicBezTo>
                  <a:pt x="4984923" y="1276155"/>
                  <a:pt x="4980215" y="1289041"/>
                  <a:pt x="5010912" y="1258344"/>
                </a:cubicBezTo>
                <a:cubicBezTo>
                  <a:pt x="5013960" y="1249200"/>
                  <a:pt x="5015745" y="1239533"/>
                  <a:pt x="5020056" y="1230912"/>
                </a:cubicBezTo>
                <a:cubicBezTo>
                  <a:pt x="5036850" y="1197324"/>
                  <a:pt x="5047923" y="1198401"/>
                  <a:pt x="5074920" y="1166904"/>
                </a:cubicBezTo>
                <a:cubicBezTo>
                  <a:pt x="5139667" y="1091366"/>
                  <a:pt x="5053675" y="1185056"/>
                  <a:pt x="5102352" y="1112040"/>
                </a:cubicBezTo>
                <a:cubicBezTo>
                  <a:pt x="5109525" y="1101280"/>
                  <a:pt x="5120640" y="1093752"/>
                  <a:pt x="5129784" y="1084608"/>
                </a:cubicBezTo>
                <a:cubicBezTo>
                  <a:pt x="5156799" y="1003563"/>
                  <a:pt x="5148246" y="1037842"/>
                  <a:pt x="5166360" y="929160"/>
                </a:cubicBezTo>
                <a:cubicBezTo>
                  <a:pt x="5180369" y="845103"/>
                  <a:pt x="5167122" y="890298"/>
                  <a:pt x="5184648" y="837720"/>
                </a:cubicBezTo>
                <a:cubicBezTo>
                  <a:pt x="5181600" y="807240"/>
                  <a:pt x="5181922" y="776232"/>
                  <a:pt x="5175504" y="746280"/>
                </a:cubicBezTo>
                <a:cubicBezTo>
                  <a:pt x="5170767" y="724174"/>
                  <a:pt x="5149890" y="701455"/>
                  <a:pt x="5138928" y="682272"/>
                </a:cubicBezTo>
                <a:cubicBezTo>
                  <a:pt x="5132165" y="670437"/>
                  <a:pt x="5127864" y="657255"/>
                  <a:pt x="5120640" y="645696"/>
                </a:cubicBezTo>
                <a:cubicBezTo>
                  <a:pt x="5086395" y="590904"/>
                  <a:pt x="5103181" y="626575"/>
                  <a:pt x="5065776" y="581688"/>
                </a:cubicBezTo>
                <a:cubicBezTo>
                  <a:pt x="5058741" y="573245"/>
                  <a:pt x="5054523" y="562699"/>
                  <a:pt x="5047488" y="554256"/>
                </a:cubicBezTo>
                <a:cubicBezTo>
                  <a:pt x="5039209" y="544322"/>
                  <a:pt x="5027995" y="537032"/>
                  <a:pt x="5020056" y="526824"/>
                </a:cubicBezTo>
                <a:cubicBezTo>
                  <a:pt x="5006562" y="509474"/>
                  <a:pt x="4996668" y="489544"/>
                  <a:pt x="4983480" y="471960"/>
                </a:cubicBezTo>
                <a:cubicBezTo>
                  <a:pt x="4965192" y="447576"/>
                  <a:pt x="4947200" y="422967"/>
                  <a:pt x="4928616" y="398808"/>
                </a:cubicBezTo>
                <a:cubicBezTo>
                  <a:pt x="4916716" y="383339"/>
                  <a:pt x="4908279" y="363914"/>
                  <a:pt x="4892040" y="353088"/>
                </a:cubicBezTo>
                <a:cubicBezTo>
                  <a:pt x="4865067" y="335106"/>
                  <a:pt x="4859178" y="333770"/>
                  <a:pt x="4837176" y="307368"/>
                </a:cubicBezTo>
                <a:lnTo>
                  <a:pt x="4836199" y="306046"/>
                </a:lnTo>
                <a:lnTo>
                  <a:pt x="4844533" y="299670"/>
                </a:lnTo>
                <a:cubicBezTo>
                  <a:pt x="4848810" y="296397"/>
                  <a:pt x="4853243" y="293442"/>
                  <a:pt x="4858297" y="291757"/>
                </a:cubicBezTo>
                <a:cubicBezTo>
                  <a:pt x="4876028" y="285847"/>
                  <a:pt x="4895938" y="284393"/>
                  <a:pt x="4911490" y="274026"/>
                </a:cubicBezTo>
                <a:cubicBezTo>
                  <a:pt x="4929221" y="262205"/>
                  <a:pt x="4944466" y="245303"/>
                  <a:pt x="4964683" y="238564"/>
                </a:cubicBezTo>
                <a:cubicBezTo>
                  <a:pt x="4973548" y="235609"/>
                  <a:pt x="4982921" y="233878"/>
                  <a:pt x="4991279" y="229699"/>
                </a:cubicBezTo>
                <a:cubicBezTo>
                  <a:pt x="5000810" y="224933"/>
                  <a:pt x="5008345" y="216733"/>
                  <a:pt x="5017876" y="211967"/>
                </a:cubicBezTo>
                <a:cubicBezTo>
                  <a:pt x="5026234" y="207788"/>
                  <a:pt x="5036114" y="207282"/>
                  <a:pt x="5044472" y="203102"/>
                </a:cubicBezTo>
                <a:cubicBezTo>
                  <a:pt x="5054003" y="198337"/>
                  <a:pt x="5061538" y="190136"/>
                  <a:pt x="5071069" y="185371"/>
                </a:cubicBezTo>
                <a:cubicBezTo>
                  <a:pt x="5079427" y="181191"/>
                  <a:pt x="5089307" y="180685"/>
                  <a:pt x="5097665" y="176506"/>
                </a:cubicBezTo>
                <a:cubicBezTo>
                  <a:pt x="5155676" y="147500"/>
                  <a:pt x="5092037" y="171392"/>
                  <a:pt x="5150858" y="132178"/>
                </a:cubicBezTo>
                <a:cubicBezTo>
                  <a:pt x="5158634" y="126994"/>
                  <a:pt x="5169285" y="127851"/>
                  <a:pt x="5177455" y="123312"/>
                </a:cubicBezTo>
                <a:cubicBezTo>
                  <a:pt x="5196083" y="112964"/>
                  <a:pt x="5212917" y="99671"/>
                  <a:pt x="5230648" y="87850"/>
                </a:cubicBezTo>
                <a:cubicBezTo>
                  <a:pt x="5293328" y="46064"/>
                  <a:pt x="5215730" y="98506"/>
                  <a:pt x="5292706" y="43523"/>
                </a:cubicBezTo>
                <a:cubicBezTo>
                  <a:pt x="5301377" y="37329"/>
                  <a:pt x="5310437" y="31702"/>
                  <a:pt x="5319303" y="25792"/>
                </a:cubicBezTo>
                <a:cubicBezTo>
                  <a:pt x="5323785" y="19068"/>
                  <a:pt x="5330434" y="10358"/>
                  <a:pt x="5335964" y="1035"/>
                </a:cubicBezTo>
                <a:close/>
                <a:moveTo>
                  <a:pt x="3664374" y="0"/>
                </a:moveTo>
                <a:lnTo>
                  <a:pt x="4644048" y="0"/>
                </a:lnTo>
                <a:lnTo>
                  <a:pt x="4610601" y="18225"/>
                </a:lnTo>
                <a:cubicBezTo>
                  <a:pt x="4598959" y="24568"/>
                  <a:pt x="4587139" y="30479"/>
                  <a:pt x="4574601" y="34657"/>
                </a:cubicBezTo>
                <a:cubicBezTo>
                  <a:pt x="4565735" y="37613"/>
                  <a:pt x="4556173" y="38984"/>
                  <a:pt x="4548004" y="43523"/>
                </a:cubicBezTo>
                <a:cubicBezTo>
                  <a:pt x="4529376" y="53872"/>
                  <a:pt x="4515028" y="72246"/>
                  <a:pt x="4494811" y="78985"/>
                </a:cubicBezTo>
                <a:lnTo>
                  <a:pt x="4492676" y="79697"/>
                </a:lnTo>
                <a:lnTo>
                  <a:pt x="4489704" y="78768"/>
                </a:lnTo>
                <a:lnTo>
                  <a:pt x="4491194" y="80190"/>
                </a:lnTo>
                <a:lnTo>
                  <a:pt x="4441618" y="96716"/>
                </a:lnTo>
                <a:cubicBezTo>
                  <a:pt x="4407116" y="148469"/>
                  <a:pt x="4445674" y="103554"/>
                  <a:pt x="4388425" y="132178"/>
                </a:cubicBezTo>
                <a:cubicBezTo>
                  <a:pt x="4369365" y="141709"/>
                  <a:pt x="4355449" y="160901"/>
                  <a:pt x="4335232" y="167640"/>
                </a:cubicBezTo>
                <a:cubicBezTo>
                  <a:pt x="4268381" y="189924"/>
                  <a:pt x="4350783" y="159864"/>
                  <a:pt x="4282039" y="194236"/>
                </a:cubicBezTo>
                <a:cubicBezTo>
                  <a:pt x="4273680" y="198416"/>
                  <a:pt x="4263801" y="198922"/>
                  <a:pt x="4255442" y="203102"/>
                </a:cubicBezTo>
                <a:cubicBezTo>
                  <a:pt x="4222426" y="219610"/>
                  <a:pt x="4231659" y="222920"/>
                  <a:pt x="4202249" y="247429"/>
                </a:cubicBezTo>
                <a:cubicBezTo>
                  <a:pt x="4194064" y="254250"/>
                  <a:pt x="4183743" y="258226"/>
                  <a:pt x="4175653" y="265161"/>
                </a:cubicBezTo>
                <a:cubicBezTo>
                  <a:pt x="4100410" y="329655"/>
                  <a:pt x="4174654" y="277647"/>
                  <a:pt x="4113594" y="318354"/>
                </a:cubicBezTo>
                <a:cubicBezTo>
                  <a:pt x="4096335" y="370131"/>
                  <a:pt x="4118232" y="322581"/>
                  <a:pt x="4078132" y="362681"/>
                </a:cubicBezTo>
                <a:cubicBezTo>
                  <a:pt x="4019029" y="421784"/>
                  <a:pt x="4104729" y="359726"/>
                  <a:pt x="4033805" y="407009"/>
                </a:cubicBezTo>
                <a:cubicBezTo>
                  <a:pt x="4027895" y="415874"/>
                  <a:pt x="4023608" y="426071"/>
                  <a:pt x="4016074" y="433605"/>
                </a:cubicBezTo>
                <a:cubicBezTo>
                  <a:pt x="4008540" y="441139"/>
                  <a:pt x="3996133" y="443016"/>
                  <a:pt x="3989477" y="451336"/>
                </a:cubicBezTo>
                <a:cubicBezTo>
                  <a:pt x="3983640" y="458633"/>
                  <a:pt x="3985796" y="470157"/>
                  <a:pt x="3980612" y="477933"/>
                </a:cubicBezTo>
                <a:cubicBezTo>
                  <a:pt x="3973657" y="488365"/>
                  <a:pt x="3962881" y="495664"/>
                  <a:pt x="3954015" y="504529"/>
                </a:cubicBezTo>
                <a:cubicBezTo>
                  <a:pt x="3948620" y="520718"/>
                  <a:pt x="3945097" y="531003"/>
                  <a:pt x="3942639" y="538163"/>
                </a:cubicBezTo>
                <a:lnTo>
                  <a:pt x="3940711" y="543906"/>
                </a:lnTo>
                <a:lnTo>
                  <a:pt x="3885342" y="391122"/>
                </a:lnTo>
                <a:cubicBezTo>
                  <a:pt x="3842501" y="293862"/>
                  <a:pt x="3793225" y="199504"/>
                  <a:pt x="3737983" y="108468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662E9AD-6AE7-4172-92BA-D8AA403AA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7431" y="0"/>
            <a:ext cx="8414569" cy="6858000"/>
          </a:xfrm>
          <a:custGeom>
            <a:avLst/>
            <a:gdLst>
              <a:gd name="connsiteX0" fmla="*/ 1682914 w 8414569"/>
              <a:gd name="connsiteY0" fmla="*/ 0 h 6858000"/>
              <a:gd name="connsiteX1" fmla="*/ 5640889 w 8414569"/>
              <a:gd name="connsiteY1" fmla="*/ 0 h 6858000"/>
              <a:gd name="connsiteX2" fmla="*/ 8414569 w 8414569"/>
              <a:gd name="connsiteY2" fmla="*/ 0 h 6858000"/>
              <a:gd name="connsiteX3" fmla="*/ 8414569 w 8414569"/>
              <a:gd name="connsiteY3" fmla="*/ 6858000 h 6858000"/>
              <a:gd name="connsiteX4" fmla="*/ 6731655 w 8414569"/>
              <a:gd name="connsiteY4" fmla="*/ 6858000 h 6858000"/>
              <a:gd name="connsiteX5" fmla="*/ 5640889 w 8414569"/>
              <a:gd name="connsiteY5" fmla="*/ 6858000 h 6858000"/>
              <a:gd name="connsiteX6" fmla="*/ 0 w 841456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4569" h="6858000">
                <a:moveTo>
                  <a:pt x="1682914" y="0"/>
                </a:moveTo>
                <a:lnTo>
                  <a:pt x="5640889" y="0"/>
                </a:lnTo>
                <a:lnTo>
                  <a:pt x="8414569" y="0"/>
                </a:lnTo>
                <a:lnTo>
                  <a:pt x="8414569" y="6858000"/>
                </a:lnTo>
                <a:lnTo>
                  <a:pt x="6731655" y="6858000"/>
                </a:lnTo>
                <a:lnTo>
                  <a:pt x="56408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DD25E6-7887-4BC4-A02E-311A11EF4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6" b="65616"/>
          <a:stretch>
            <a:fillRect/>
          </a:stretch>
        </p:blipFill>
        <p:spPr>
          <a:xfrm>
            <a:off x="2752344" y="3391089"/>
            <a:ext cx="6802044" cy="1989283"/>
          </a:xfrm>
          <a:custGeom>
            <a:avLst/>
            <a:gdLst>
              <a:gd name="connsiteX0" fmla="*/ 1646274 w 7155851"/>
              <a:gd name="connsiteY0" fmla="*/ 31562 h 2092755"/>
              <a:gd name="connsiteX1" fmla="*/ 1631915 w 7155851"/>
              <a:gd name="connsiteY1" fmla="*/ 53100 h 2092755"/>
              <a:gd name="connsiteX2" fmla="*/ 1586195 w 7155851"/>
              <a:gd name="connsiteY2" fmla="*/ 135396 h 2092755"/>
              <a:gd name="connsiteX3" fmla="*/ 1558763 w 7155851"/>
              <a:gd name="connsiteY3" fmla="*/ 217692 h 2092755"/>
              <a:gd name="connsiteX4" fmla="*/ 1549619 w 7155851"/>
              <a:gd name="connsiteY4" fmla="*/ 245124 h 2092755"/>
              <a:gd name="connsiteX5" fmla="*/ 1540475 w 7155851"/>
              <a:gd name="connsiteY5" fmla="*/ 290844 h 2092755"/>
              <a:gd name="connsiteX6" fmla="*/ 1522187 w 7155851"/>
              <a:gd name="connsiteY6" fmla="*/ 428004 h 2092755"/>
              <a:gd name="connsiteX7" fmla="*/ 1513043 w 7155851"/>
              <a:gd name="connsiteY7" fmla="*/ 482868 h 2092755"/>
              <a:gd name="connsiteX8" fmla="*/ 1522187 w 7155851"/>
              <a:gd name="connsiteY8" fmla="*/ 1543572 h 2092755"/>
              <a:gd name="connsiteX9" fmla="*/ 1531331 w 7155851"/>
              <a:gd name="connsiteY9" fmla="*/ 1616724 h 2092755"/>
              <a:gd name="connsiteX10" fmla="*/ 1549619 w 7155851"/>
              <a:gd name="connsiteY10" fmla="*/ 1699020 h 2092755"/>
              <a:gd name="connsiteX11" fmla="*/ 1567907 w 7155851"/>
              <a:gd name="connsiteY11" fmla="*/ 1744740 h 2092755"/>
              <a:gd name="connsiteX12" fmla="*/ 1577051 w 7155851"/>
              <a:gd name="connsiteY12" fmla="*/ 1772172 h 2092755"/>
              <a:gd name="connsiteX13" fmla="*/ 1586195 w 7155851"/>
              <a:gd name="connsiteY13" fmla="*/ 1808748 h 2092755"/>
              <a:gd name="connsiteX14" fmla="*/ 1613627 w 7155851"/>
              <a:gd name="connsiteY14" fmla="*/ 1836180 h 2092755"/>
              <a:gd name="connsiteX15" fmla="*/ 1631915 w 7155851"/>
              <a:gd name="connsiteY15" fmla="*/ 1863612 h 2092755"/>
              <a:gd name="connsiteX16" fmla="*/ 1659347 w 7155851"/>
              <a:gd name="connsiteY16" fmla="*/ 1891044 h 2092755"/>
              <a:gd name="connsiteX17" fmla="*/ 1686779 w 7155851"/>
              <a:gd name="connsiteY17" fmla="*/ 1927620 h 2092755"/>
              <a:gd name="connsiteX18" fmla="*/ 1723355 w 7155851"/>
              <a:gd name="connsiteY18" fmla="*/ 1955052 h 2092755"/>
              <a:gd name="connsiteX19" fmla="*/ 1842227 w 7155851"/>
              <a:gd name="connsiteY19" fmla="*/ 2055636 h 2092755"/>
              <a:gd name="connsiteX20" fmla="*/ 1878803 w 7155851"/>
              <a:gd name="connsiteY20" fmla="*/ 2064780 h 2092755"/>
              <a:gd name="connsiteX21" fmla="*/ 1915830 w 7155851"/>
              <a:gd name="connsiteY21" fmla="*/ 2088461 h 2092755"/>
              <a:gd name="connsiteX22" fmla="*/ 1925933 w 7155851"/>
              <a:gd name="connsiteY22" fmla="*/ 2092755 h 2092755"/>
              <a:gd name="connsiteX23" fmla="*/ 291713 w 7155851"/>
              <a:gd name="connsiteY23" fmla="*/ 2092755 h 2092755"/>
              <a:gd name="connsiteX24" fmla="*/ 329712 w 7155851"/>
              <a:gd name="connsiteY24" fmla="*/ 1975723 h 2092755"/>
              <a:gd name="connsiteX25" fmla="*/ 420090 w 7155851"/>
              <a:gd name="connsiteY25" fmla="*/ 1333454 h 2092755"/>
              <a:gd name="connsiteX26" fmla="*/ 397027 w 7155851"/>
              <a:gd name="connsiteY26" fmla="*/ 1006138 h 2092755"/>
              <a:gd name="connsiteX27" fmla="*/ 344205 w 7155851"/>
              <a:gd name="connsiteY27" fmla="*/ 758995 h 2092755"/>
              <a:gd name="connsiteX28" fmla="*/ 356175 w 7155851"/>
              <a:gd name="connsiteY28" fmla="*/ 758304 h 2092755"/>
              <a:gd name="connsiteX29" fmla="*/ 413758 w 7155851"/>
              <a:gd name="connsiteY29" fmla="*/ 752763 h 2092755"/>
              <a:gd name="connsiteX30" fmla="*/ 440355 w 7155851"/>
              <a:gd name="connsiteY30" fmla="*/ 726167 h 2092755"/>
              <a:gd name="connsiteX31" fmla="*/ 466951 w 7155851"/>
              <a:gd name="connsiteY31" fmla="*/ 717301 h 2092755"/>
              <a:gd name="connsiteX32" fmla="*/ 502413 w 7155851"/>
              <a:gd name="connsiteY32" fmla="*/ 664108 h 2092755"/>
              <a:gd name="connsiteX33" fmla="*/ 511279 w 7155851"/>
              <a:gd name="connsiteY33" fmla="*/ 637512 h 2092755"/>
              <a:gd name="connsiteX34" fmla="*/ 537875 w 7155851"/>
              <a:gd name="connsiteY34" fmla="*/ 610915 h 2092755"/>
              <a:gd name="connsiteX35" fmla="*/ 564472 w 7155851"/>
              <a:gd name="connsiteY35" fmla="*/ 593184 h 2092755"/>
              <a:gd name="connsiteX36" fmla="*/ 653127 w 7155851"/>
              <a:gd name="connsiteY36" fmla="*/ 566588 h 2092755"/>
              <a:gd name="connsiteX37" fmla="*/ 679724 w 7155851"/>
              <a:gd name="connsiteY37" fmla="*/ 548857 h 2092755"/>
              <a:gd name="connsiteX38" fmla="*/ 732916 w 7155851"/>
              <a:gd name="connsiteY38" fmla="*/ 531126 h 2092755"/>
              <a:gd name="connsiteX39" fmla="*/ 759513 w 7155851"/>
              <a:gd name="connsiteY39" fmla="*/ 513395 h 2092755"/>
              <a:gd name="connsiteX40" fmla="*/ 803840 w 7155851"/>
              <a:gd name="connsiteY40" fmla="*/ 504529 h 2092755"/>
              <a:gd name="connsiteX41" fmla="*/ 857033 w 7155851"/>
              <a:gd name="connsiteY41" fmla="*/ 486798 h 2092755"/>
              <a:gd name="connsiteX42" fmla="*/ 936823 w 7155851"/>
              <a:gd name="connsiteY42" fmla="*/ 460202 h 2092755"/>
              <a:gd name="connsiteX43" fmla="*/ 963420 w 7155851"/>
              <a:gd name="connsiteY43" fmla="*/ 451336 h 2092755"/>
              <a:gd name="connsiteX44" fmla="*/ 981151 w 7155851"/>
              <a:gd name="connsiteY44" fmla="*/ 424740 h 2092755"/>
              <a:gd name="connsiteX45" fmla="*/ 1060940 w 7155851"/>
              <a:gd name="connsiteY45" fmla="*/ 380412 h 2092755"/>
              <a:gd name="connsiteX46" fmla="*/ 1114133 w 7155851"/>
              <a:gd name="connsiteY46" fmla="*/ 344950 h 2092755"/>
              <a:gd name="connsiteX47" fmla="*/ 1167326 w 7155851"/>
              <a:gd name="connsiteY47" fmla="*/ 309488 h 2092755"/>
              <a:gd name="connsiteX48" fmla="*/ 1193923 w 7155851"/>
              <a:gd name="connsiteY48" fmla="*/ 291757 h 2092755"/>
              <a:gd name="connsiteX49" fmla="*/ 1247115 w 7155851"/>
              <a:gd name="connsiteY49" fmla="*/ 274026 h 2092755"/>
              <a:gd name="connsiteX50" fmla="*/ 1300309 w 7155851"/>
              <a:gd name="connsiteY50" fmla="*/ 238564 h 2092755"/>
              <a:gd name="connsiteX51" fmla="*/ 1326905 w 7155851"/>
              <a:gd name="connsiteY51" fmla="*/ 229698 h 2092755"/>
              <a:gd name="connsiteX52" fmla="*/ 1353501 w 7155851"/>
              <a:gd name="connsiteY52" fmla="*/ 211967 h 2092755"/>
              <a:gd name="connsiteX53" fmla="*/ 1380098 w 7155851"/>
              <a:gd name="connsiteY53" fmla="*/ 203102 h 2092755"/>
              <a:gd name="connsiteX54" fmla="*/ 1406695 w 7155851"/>
              <a:gd name="connsiteY54" fmla="*/ 185371 h 2092755"/>
              <a:gd name="connsiteX55" fmla="*/ 1433291 w 7155851"/>
              <a:gd name="connsiteY55" fmla="*/ 176506 h 2092755"/>
              <a:gd name="connsiteX56" fmla="*/ 1486484 w 7155851"/>
              <a:gd name="connsiteY56" fmla="*/ 132178 h 2092755"/>
              <a:gd name="connsiteX57" fmla="*/ 1513081 w 7155851"/>
              <a:gd name="connsiteY57" fmla="*/ 123313 h 2092755"/>
              <a:gd name="connsiteX58" fmla="*/ 1566273 w 7155851"/>
              <a:gd name="connsiteY58" fmla="*/ 87850 h 2092755"/>
              <a:gd name="connsiteX59" fmla="*/ 1628332 w 7155851"/>
              <a:gd name="connsiteY59" fmla="*/ 43523 h 2092755"/>
              <a:gd name="connsiteX60" fmla="*/ 4497525 w 7155851"/>
              <a:gd name="connsiteY60" fmla="*/ 0 h 2092755"/>
              <a:gd name="connsiteX61" fmla="*/ 7155851 w 7155851"/>
              <a:gd name="connsiteY61" fmla="*/ 0 h 2092755"/>
              <a:gd name="connsiteX62" fmla="*/ 7155851 w 7155851"/>
              <a:gd name="connsiteY62" fmla="*/ 2092755 h 2092755"/>
              <a:gd name="connsiteX63" fmla="*/ 4033353 w 7155851"/>
              <a:gd name="connsiteY63" fmla="*/ 2092755 h 2092755"/>
              <a:gd name="connsiteX64" fmla="*/ 4046172 w 7155851"/>
              <a:gd name="connsiteY64" fmla="*/ 2088161 h 2092755"/>
              <a:gd name="connsiteX65" fmla="*/ 4082507 w 7155851"/>
              <a:gd name="connsiteY65" fmla="*/ 2073924 h 2092755"/>
              <a:gd name="connsiteX66" fmla="*/ 4192235 w 7155851"/>
              <a:gd name="connsiteY66" fmla="*/ 1973340 h 2092755"/>
              <a:gd name="connsiteX67" fmla="*/ 4237955 w 7155851"/>
              <a:gd name="connsiteY67" fmla="*/ 1945908 h 2092755"/>
              <a:gd name="connsiteX68" fmla="*/ 4274531 w 7155851"/>
              <a:gd name="connsiteY68" fmla="*/ 1909332 h 2092755"/>
              <a:gd name="connsiteX69" fmla="*/ 4338539 w 7155851"/>
              <a:gd name="connsiteY69" fmla="*/ 1854468 h 2092755"/>
              <a:gd name="connsiteX70" fmla="*/ 4439123 w 7155851"/>
              <a:gd name="connsiteY70" fmla="*/ 1744740 h 2092755"/>
              <a:gd name="connsiteX71" fmla="*/ 4475699 w 7155851"/>
              <a:gd name="connsiteY71" fmla="*/ 1680732 h 2092755"/>
              <a:gd name="connsiteX72" fmla="*/ 4557995 w 7155851"/>
              <a:gd name="connsiteY72" fmla="*/ 1561860 h 2092755"/>
              <a:gd name="connsiteX73" fmla="*/ 4603715 w 7155851"/>
              <a:gd name="connsiteY73" fmla="*/ 1479564 h 2092755"/>
              <a:gd name="connsiteX74" fmla="*/ 4640291 w 7155851"/>
              <a:gd name="connsiteY74" fmla="*/ 1406412 h 2092755"/>
              <a:gd name="connsiteX75" fmla="*/ 4704299 w 7155851"/>
              <a:gd name="connsiteY75" fmla="*/ 1333260 h 2092755"/>
              <a:gd name="connsiteX76" fmla="*/ 4759163 w 7155851"/>
              <a:gd name="connsiteY76" fmla="*/ 1196100 h 2092755"/>
              <a:gd name="connsiteX77" fmla="*/ 4768307 w 7155851"/>
              <a:gd name="connsiteY77" fmla="*/ 1141236 h 2092755"/>
              <a:gd name="connsiteX78" fmla="*/ 4786595 w 7155851"/>
              <a:gd name="connsiteY78" fmla="*/ 1077228 h 2092755"/>
              <a:gd name="connsiteX79" fmla="*/ 4795739 w 7155851"/>
              <a:gd name="connsiteY79" fmla="*/ 1004076 h 2092755"/>
              <a:gd name="connsiteX80" fmla="*/ 4804883 w 7155851"/>
              <a:gd name="connsiteY80" fmla="*/ 940068 h 2092755"/>
              <a:gd name="connsiteX81" fmla="*/ 4795739 w 7155851"/>
              <a:gd name="connsiteY81" fmla="*/ 464580 h 2092755"/>
              <a:gd name="connsiteX82" fmla="*/ 4750019 w 7155851"/>
              <a:gd name="connsiteY82" fmla="*/ 382284 h 2092755"/>
              <a:gd name="connsiteX83" fmla="*/ 4658579 w 7155851"/>
              <a:gd name="connsiteY83" fmla="*/ 226836 h 2092755"/>
              <a:gd name="connsiteX84" fmla="*/ 4603715 w 7155851"/>
              <a:gd name="connsiteY84" fmla="*/ 162828 h 2092755"/>
              <a:gd name="connsiteX85" fmla="*/ 4567139 w 7155851"/>
              <a:gd name="connsiteY85" fmla="*/ 80532 h 2092755"/>
              <a:gd name="connsiteX86" fmla="*/ 4497767 w 7155851"/>
              <a:gd name="connsiteY86" fmla="*/ 372 h 2092755"/>
              <a:gd name="connsiteX87" fmla="*/ 0 w 7155851"/>
              <a:gd name="connsiteY87" fmla="*/ 0 h 2092755"/>
              <a:gd name="connsiteX88" fmla="*/ 979674 w 7155851"/>
              <a:gd name="connsiteY88" fmla="*/ 0 h 2092755"/>
              <a:gd name="connsiteX89" fmla="*/ 946227 w 7155851"/>
              <a:gd name="connsiteY89" fmla="*/ 18225 h 2092755"/>
              <a:gd name="connsiteX90" fmla="*/ 910227 w 7155851"/>
              <a:gd name="connsiteY90" fmla="*/ 34657 h 2092755"/>
              <a:gd name="connsiteX91" fmla="*/ 883630 w 7155851"/>
              <a:gd name="connsiteY91" fmla="*/ 43523 h 2092755"/>
              <a:gd name="connsiteX92" fmla="*/ 830437 w 7155851"/>
              <a:gd name="connsiteY92" fmla="*/ 78985 h 2092755"/>
              <a:gd name="connsiteX93" fmla="*/ 777244 w 7155851"/>
              <a:gd name="connsiteY93" fmla="*/ 96716 h 2092755"/>
              <a:gd name="connsiteX94" fmla="*/ 724051 w 7155851"/>
              <a:gd name="connsiteY94" fmla="*/ 132178 h 2092755"/>
              <a:gd name="connsiteX95" fmla="*/ 670858 w 7155851"/>
              <a:gd name="connsiteY95" fmla="*/ 167640 h 2092755"/>
              <a:gd name="connsiteX96" fmla="*/ 617665 w 7155851"/>
              <a:gd name="connsiteY96" fmla="*/ 194237 h 2092755"/>
              <a:gd name="connsiteX97" fmla="*/ 591068 w 7155851"/>
              <a:gd name="connsiteY97" fmla="*/ 203102 h 2092755"/>
              <a:gd name="connsiteX98" fmla="*/ 537875 w 7155851"/>
              <a:gd name="connsiteY98" fmla="*/ 247430 h 2092755"/>
              <a:gd name="connsiteX99" fmla="*/ 511279 w 7155851"/>
              <a:gd name="connsiteY99" fmla="*/ 265161 h 2092755"/>
              <a:gd name="connsiteX100" fmla="*/ 449220 w 7155851"/>
              <a:gd name="connsiteY100" fmla="*/ 318354 h 2092755"/>
              <a:gd name="connsiteX101" fmla="*/ 413758 w 7155851"/>
              <a:gd name="connsiteY101" fmla="*/ 362681 h 2092755"/>
              <a:gd name="connsiteX102" fmla="*/ 369431 w 7155851"/>
              <a:gd name="connsiteY102" fmla="*/ 407009 h 2092755"/>
              <a:gd name="connsiteX103" fmla="*/ 351700 w 7155851"/>
              <a:gd name="connsiteY103" fmla="*/ 433605 h 2092755"/>
              <a:gd name="connsiteX104" fmla="*/ 325104 w 7155851"/>
              <a:gd name="connsiteY104" fmla="*/ 451336 h 2092755"/>
              <a:gd name="connsiteX105" fmla="*/ 316238 w 7155851"/>
              <a:gd name="connsiteY105" fmla="*/ 477933 h 2092755"/>
              <a:gd name="connsiteX106" fmla="*/ 289641 w 7155851"/>
              <a:gd name="connsiteY106" fmla="*/ 504529 h 2092755"/>
              <a:gd name="connsiteX107" fmla="*/ 278264 w 7155851"/>
              <a:gd name="connsiteY107" fmla="*/ 538163 h 2092755"/>
              <a:gd name="connsiteX108" fmla="*/ 276337 w 7155851"/>
              <a:gd name="connsiteY108" fmla="*/ 543906 h 2092755"/>
              <a:gd name="connsiteX109" fmla="*/ 220967 w 7155851"/>
              <a:gd name="connsiteY109" fmla="*/ 391122 h 2092755"/>
              <a:gd name="connsiteX110" fmla="*/ 73608 w 7155851"/>
              <a:gd name="connsiteY110" fmla="*/ 108468 h 209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155851" h="2092755">
                <a:moveTo>
                  <a:pt x="1646274" y="31562"/>
                </a:moveTo>
                <a:lnTo>
                  <a:pt x="1631915" y="53100"/>
                </a:lnTo>
                <a:cubicBezTo>
                  <a:pt x="1620614" y="70859"/>
                  <a:pt x="1594681" y="113333"/>
                  <a:pt x="1586195" y="135396"/>
                </a:cubicBezTo>
                <a:cubicBezTo>
                  <a:pt x="1575815" y="162384"/>
                  <a:pt x="1567907" y="190260"/>
                  <a:pt x="1558763" y="217692"/>
                </a:cubicBezTo>
                <a:cubicBezTo>
                  <a:pt x="1555715" y="226836"/>
                  <a:pt x="1551509" y="235673"/>
                  <a:pt x="1549619" y="245124"/>
                </a:cubicBezTo>
                <a:cubicBezTo>
                  <a:pt x="1546571" y="260364"/>
                  <a:pt x="1543030" y="275514"/>
                  <a:pt x="1540475" y="290844"/>
                </a:cubicBezTo>
                <a:cubicBezTo>
                  <a:pt x="1530111" y="353031"/>
                  <a:pt x="1531433" y="363279"/>
                  <a:pt x="1522187" y="428004"/>
                </a:cubicBezTo>
                <a:cubicBezTo>
                  <a:pt x="1519565" y="446358"/>
                  <a:pt x="1516091" y="464580"/>
                  <a:pt x="1513043" y="482868"/>
                </a:cubicBezTo>
                <a:cubicBezTo>
                  <a:pt x="1516091" y="836436"/>
                  <a:pt x="1516485" y="1190037"/>
                  <a:pt x="1522187" y="1543572"/>
                </a:cubicBezTo>
                <a:cubicBezTo>
                  <a:pt x="1522583" y="1568143"/>
                  <a:pt x="1527594" y="1592436"/>
                  <a:pt x="1531331" y="1616724"/>
                </a:cubicBezTo>
                <a:cubicBezTo>
                  <a:pt x="1533402" y="1630183"/>
                  <a:pt x="1544418" y="1683417"/>
                  <a:pt x="1549619" y="1699020"/>
                </a:cubicBezTo>
                <a:cubicBezTo>
                  <a:pt x="1554810" y="1714592"/>
                  <a:pt x="1562144" y="1729371"/>
                  <a:pt x="1567907" y="1744740"/>
                </a:cubicBezTo>
                <a:cubicBezTo>
                  <a:pt x="1571291" y="1753765"/>
                  <a:pt x="1574403" y="1762904"/>
                  <a:pt x="1577051" y="1772172"/>
                </a:cubicBezTo>
                <a:cubicBezTo>
                  <a:pt x="1580503" y="1784256"/>
                  <a:pt x="1579960" y="1797837"/>
                  <a:pt x="1586195" y="1808748"/>
                </a:cubicBezTo>
                <a:cubicBezTo>
                  <a:pt x="1592611" y="1819976"/>
                  <a:pt x="1605348" y="1826246"/>
                  <a:pt x="1613627" y="1836180"/>
                </a:cubicBezTo>
                <a:cubicBezTo>
                  <a:pt x="1620662" y="1844623"/>
                  <a:pt x="1624880" y="1855169"/>
                  <a:pt x="1631915" y="1863612"/>
                </a:cubicBezTo>
                <a:cubicBezTo>
                  <a:pt x="1640194" y="1873546"/>
                  <a:pt x="1650931" y="1881226"/>
                  <a:pt x="1659347" y="1891044"/>
                </a:cubicBezTo>
                <a:cubicBezTo>
                  <a:pt x="1669265" y="1902615"/>
                  <a:pt x="1676003" y="1916844"/>
                  <a:pt x="1686779" y="1927620"/>
                </a:cubicBezTo>
                <a:cubicBezTo>
                  <a:pt x="1697555" y="1938396"/>
                  <a:pt x="1712078" y="1944800"/>
                  <a:pt x="1723355" y="1955052"/>
                </a:cubicBezTo>
                <a:cubicBezTo>
                  <a:pt x="1775856" y="2002780"/>
                  <a:pt x="1781960" y="2025503"/>
                  <a:pt x="1842227" y="2055636"/>
                </a:cubicBezTo>
                <a:cubicBezTo>
                  <a:pt x="1853467" y="2061256"/>
                  <a:pt x="1866611" y="2061732"/>
                  <a:pt x="1878803" y="2064780"/>
                </a:cubicBezTo>
                <a:cubicBezTo>
                  <a:pt x="1900297" y="2079109"/>
                  <a:pt x="1906615" y="2083922"/>
                  <a:pt x="1915830" y="2088461"/>
                </a:cubicBezTo>
                <a:lnTo>
                  <a:pt x="1925933" y="2092755"/>
                </a:lnTo>
                <a:lnTo>
                  <a:pt x="291713" y="2092755"/>
                </a:lnTo>
                <a:lnTo>
                  <a:pt x="329712" y="1975723"/>
                </a:lnTo>
                <a:cubicBezTo>
                  <a:pt x="388712" y="1770437"/>
                  <a:pt x="420090" y="1555226"/>
                  <a:pt x="420090" y="1333454"/>
                </a:cubicBezTo>
                <a:cubicBezTo>
                  <a:pt x="420090" y="1222568"/>
                  <a:pt x="412246" y="1113323"/>
                  <a:pt x="397027" y="1006138"/>
                </a:cubicBezTo>
                <a:lnTo>
                  <a:pt x="344205" y="758995"/>
                </a:lnTo>
                <a:lnTo>
                  <a:pt x="356175" y="758304"/>
                </a:lnTo>
                <a:cubicBezTo>
                  <a:pt x="375370" y="756457"/>
                  <a:pt x="394550" y="754241"/>
                  <a:pt x="413758" y="752763"/>
                </a:cubicBezTo>
                <a:cubicBezTo>
                  <a:pt x="422624" y="743898"/>
                  <a:pt x="429922" y="733121"/>
                  <a:pt x="440355" y="726167"/>
                </a:cubicBezTo>
                <a:cubicBezTo>
                  <a:pt x="448130" y="720983"/>
                  <a:pt x="460344" y="723910"/>
                  <a:pt x="466951" y="717301"/>
                </a:cubicBezTo>
                <a:cubicBezTo>
                  <a:pt x="482020" y="702233"/>
                  <a:pt x="495674" y="684325"/>
                  <a:pt x="502413" y="664108"/>
                </a:cubicBezTo>
                <a:cubicBezTo>
                  <a:pt x="505368" y="655243"/>
                  <a:pt x="506095" y="645287"/>
                  <a:pt x="511279" y="637512"/>
                </a:cubicBezTo>
                <a:cubicBezTo>
                  <a:pt x="518233" y="627079"/>
                  <a:pt x="528245" y="618942"/>
                  <a:pt x="537875" y="610915"/>
                </a:cubicBezTo>
                <a:cubicBezTo>
                  <a:pt x="546061" y="604094"/>
                  <a:pt x="554735" y="597511"/>
                  <a:pt x="564472" y="593184"/>
                </a:cubicBezTo>
                <a:cubicBezTo>
                  <a:pt x="592223" y="580851"/>
                  <a:pt x="623655" y="573956"/>
                  <a:pt x="653127" y="566588"/>
                </a:cubicBezTo>
                <a:cubicBezTo>
                  <a:pt x="661993" y="560677"/>
                  <a:pt x="669986" y="553184"/>
                  <a:pt x="679724" y="548857"/>
                </a:cubicBezTo>
                <a:cubicBezTo>
                  <a:pt x="696803" y="541266"/>
                  <a:pt x="717365" y="541493"/>
                  <a:pt x="732916" y="531126"/>
                </a:cubicBezTo>
                <a:cubicBezTo>
                  <a:pt x="741782" y="525215"/>
                  <a:pt x="749536" y="517136"/>
                  <a:pt x="759513" y="513395"/>
                </a:cubicBezTo>
                <a:cubicBezTo>
                  <a:pt x="773622" y="508104"/>
                  <a:pt x="789303" y="508494"/>
                  <a:pt x="803840" y="504529"/>
                </a:cubicBezTo>
                <a:cubicBezTo>
                  <a:pt x="821872" y="499612"/>
                  <a:pt x="839302" y="492709"/>
                  <a:pt x="857033" y="486798"/>
                </a:cubicBezTo>
                <a:lnTo>
                  <a:pt x="936823" y="460202"/>
                </a:lnTo>
                <a:lnTo>
                  <a:pt x="963420" y="451336"/>
                </a:lnTo>
                <a:cubicBezTo>
                  <a:pt x="969330" y="442471"/>
                  <a:pt x="973131" y="431756"/>
                  <a:pt x="981151" y="424740"/>
                </a:cubicBezTo>
                <a:cubicBezTo>
                  <a:pt x="1018670" y="391910"/>
                  <a:pt x="1024411" y="392589"/>
                  <a:pt x="1060940" y="380412"/>
                </a:cubicBezTo>
                <a:cubicBezTo>
                  <a:pt x="1119965" y="321387"/>
                  <a:pt x="1056397" y="377025"/>
                  <a:pt x="1114133" y="344950"/>
                </a:cubicBezTo>
                <a:cubicBezTo>
                  <a:pt x="1132761" y="334601"/>
                  <a:pt x="1149595" y="321309"/>
                  <a:pt x="1167326" y="309488"/>
                </a:cubicBezTo>
                <a:cubicBezTo>
                  <a:pt x="1176192" y="303578"/>
                  <a:pt x="1183814" y="295126"/>
                  <a:pt x="1193923" y="291757"/>
                </a:cubicBezTo>
                <a:cubicBezTo>
                  <a:pt x="1211653" y="285847"/>
                  <a:pt x="1231564" y="284393"/>
                  <a:pt x="1247115" y="274026"/>
                </a:cubicBezTo>
                <a:cubicBezTo>
                  <a:pt x="1264847" y="262205"/>
                  <a:pt x="1280091" y="245303"/>
                  <a:pt x="1300309" y="238564"/>
                </a:cubicBezTo>
                <a:cubicBezTo>
                  <a:pt x="1309174" y="235609"/>
                  <a:pt x="1318547" y="233878"/>
                  <a:pt x="1326905" y="229698"/>
                </a:cubicBezTo>
                <a:cubicBezTo>
                  <a:pt x="1336435" y="224933"/>
                  <a:pt x="1343971" y="216733"/>
                  <a:pt x="1353501" y="211967"/>
                </a:cubicBezTo>
                <a:cubicBezTo>
                  <a:pt x="1361860" y="207788"/>
                  <a:pt x="1371739" y="207282"/>
                  <a:pt x="1380098" y="203102"/>
                </a:cubicBezTo>
                <a:cubicBezTo>
                  <a:pt x="1389629" y="198337"/>
                  <a:pt x="1397164" y="190136"/>
                  <a:pt x="1406695" y="185371"/>
                </a:cubicBezTo>
                <a:cubicBezTo>
                  <a:pt x="1415053" y="181191"/>
                  <a:pt x="1424933" y="180685"/>
                  <a:pt x="1433291" y="176506"/>
                </a:cubicBezTo>
                <a:cubicBezTo>
                  <a:pt x="1491301" y="147500"/>
                  <a:pt x="1427663" y="171392"/>
                  <a:pt x="1486484" y="132178"/>
                </a:cubicBezTo>
                <a:cubicBezTo>
                  <a:pt x="1494260" y="126994"/>
                  <a:pt x="1504911" y="127851"/>
                  <a:pt x="1513081" y="123313"/>
                </a:cubicBezTo>
                <a:cubicBezTo>
                  <a:pt x="1531709" y="112964"/>
                  <a:pt x="1548543" y="99671"/>
                  <a:pt x="1566273" y="87850"/>
                </a:cubicBezTo>
                <a:cubicBezTo>
                  <a:pt x="1628953" y="46064"/>
                  <a:pt x="1551356" y="98506"/>
                  <a:pt x="1628332" y="43523"/>
                </a:cubicBezTo>
                <a:close/>
                <a:moveTo>
                  <a:pt x="4497525" y="0"/>
                </a:moveTo>
                <a:lnTo>
                  <a:pt x="7155851" y="0"/>
                </a:lnTo>
                <a:lnTo>
                  <a:pt x="7155851" y="2092755"/>
                </a:lnTo>
                <a:lnTo>
                  <a:pt x="4033353" y="2092755"/>
                </a:lnTo>
                <a:lnTo>
                  <a:pt x="4046172" y="2088161"/>
                </a:lnTo>
                <a:cubicBezTo>
                  <a:pt x="4058557" y="2084041"/>
                  <a:pt x="4070861" y="2079747"/>
                  <a:pt x="4082507" y="2073924"/>
                </a:cubicBezTo>
                <a:cubicBezTo>
                  <a:pt x="4162938" y="2033709"/>
                  <a:pt x="4120273" y="2038760"/>
                  <a:pt x="4192235" y="1973340"/>
                </a:cubicBezTo>
                <a:cubicBezTo>
                  <a:pt x="4205386" y="1961385"/>
                  <a:pt x="4223926" y="1956819"/>
                  <a:pt x="4237955" y="1945908"/>
                </a:cubicBezTo>
                <a:cubicBezTo>
                  <a:pt x="4251565" y="1935322"/>
                  <a:pt x="4261773" y="1920930"/>
                  <a:pt x="4274531" y="1909332"/>
                </a:cubicBezTo>
                <a:cubicBezTo>
                  <a:pt x="4295324" y="1890429"/>
                  <a:pt x="4317890" y="1873528"/>
                  <a:pt x="4338539" y="1854468"/>
                </a:cubicBezTo>
                <a:cubicBezTo>
                  <a:pt x="4367935" y="1827333"/>
                  <a:pt x="4415781" y="1778456"/>
                  <a:pt x="4439123" y="1744740"/>
                </a:cubicBezTo>
                <a:cubicBezTo>
                  <a:pt x="4453111" y="1724536"/>
                  <a:pt x="4462307" y="1701336"/>
                  <a:pt x="4475699" y="1680732"/>
                </a:cubicBezTo>
                <a:cubicBezTo>
                  <a:pt x="4501964" y="1640325"/>
                  <a:pt x="4534590" y="1603988"/>
                  <a:pt x="4557995" y="1561860"/>
                </a:cubicBezTo>
                <a:cubicBezTo>
                  <a:pt x="4573235" y="1534428"/>
                  <a:pt x="4589032" y="1507298"/>
                  <a:pt x="4603715" y="1479564"/>
                </a:cubicBezTo>
                <a:cubicBezTo>
                  <a:pt x="4616471" y="1455470"/>
                  <a:pt x="4624846" y="1428877"/>
                  <a:pt x="4640291" y="1406412"/>
                </a:cubicBezTo>
                <a:cubicBezTo>
                  <a:pt x="4658647" y="1379712"/>
                  <a:pt x="4682963" y="1357644"/>
                  <a:pt x="4704299" y="1333260"/>
                </a:cubicBezTo>
                <a:cubicBezTo>
                  <a:pt x="4724240" y="1193673"/>
                  <a:pt x="4693041" y="1350386"/>
                  <a:pt x="4759163" y="1196100"/>
                </a:cubicBezTo>
                <a:cubicBezTo>
                  <a:pt x="4766466" y="1179059"/>
                  <a:pt x="4764138" y="1159301"/>
                  <a:pt x="4768307" y="1141236"/>
                </a:cubicBezTo>
                <a:cubicBezTo>
                  <a:pt x="4773297" y="1119614"/>
                  <a:pt x="4780499" y="1098564"/>
                  <a:pt x="4786595" y="1077228"/>
                </a:cubicBezTo>
                <a:cubicBezTo>
                  <a:pt x="4789643" y="1052844"/>
                  <a:pt x="4792491" y="1028434"/>
                  <a:pt x="4795739" y="1004076"/>
                </a:cubicBezTo>
                <a:cubicBezTo>
                  <a:pt x="4798587" y="982712"/>
                  <a:pt x="4804883" y="961621"/>
                  <a:pt x="4804883" y="940068"/>
                </a:cubicBezTo>
                <a:cubicBezTo>
                  <a:pt x="4804883" y="781543"/>
                  <a:pt x="4811257" y="622344"/>
                  <a:pt x="4795739" y="464580"/>
                </a:cubicBezTo>
                <a:cubicBezTo>
                  <a:pt x="4792667" y="433350"/>
                  <a:pt x="4764702" y="410018"/>
                  <a:pt x="4750019" y="382284"/>
                </a:cubicBezTo>
                <a:cubicBezTo>
                  <a:pt x="4705796" y="298752"/>
                  <a:pt x="4719982" y="308707"/>
                  <a:pt x="4658579" y="226836"/>
                </a:cubicBezTo>
                <a:cubicBezTo>
                  <a:pt x="4641718" y="204355"/>
                  <a:pt x="4618609" y="186658"/>
                  <a:pt x="4603715" y="162828"/>
                </a:cubicBezTo>
                <a:cubicBezTo>
                  <a:pt x="4587805" y="137372"/>
                  <a:pt x="4583049" y="105988"/>
                  <a:pt x="4567139" y="80532"/>
                </a:cubicBezTo>
                <a:cubicBezTo>
                  <a:pt x="4533087" y="26048"/>
                  <a:pt x="4517564" y="26896"/>
                  <a:pt x="4497767" y="372"/>
                </a:cubicBezTo>
                <a:close/>
                <a:moveTo>
                  <a:pt x="0" y="0"/>
                </a:moveTo>
                <a:lnTo>
                  <a:pt x="979674" y="0"/>
                </a:lnTo>
                <a:lnTo>
                  <a:pt x="946227" y="18225"/>
                </a:lnTo>
                <a:cubicBezTo>
                  <a:pt x="934585" y="24568"/>
                  <a:pt x="922765" y="30479"/>
                  <a:pt x="910227" y="34657"/>
                </a:cubicBezTo>
                <a:cubicBezTo>
                  <a:pt x="901361" y="37613"/>
                  <a:pt x="891799" y="38984"/>
                  <a:pt x="883630" y="43523"/>
                </a:cubicBezTo>
                <a:cubicBezTo>
                  <a:pt x="865003" y="53872"/>
                  <a:pt x="850654" y="72246"/>
                  <a:pt x="830437" y="78985"/>
                </a:cubicBezTo>
                <a:lnTo>
                  <a:pt x="777244" y="96716"/>
                </a:lnTo>
                <a:cubicBezTo>
                  <a:pt x="742742" y="148469"/>
                  <a:pt x="781300" y="103554"/>
                  <a:pt x="724051" y="132178"/>
                </a:cubicBezTo>
                <a:cubicBezTo>
                  <a:pt x="704991" y="141709"/>
                  <a:pt x="691075" y="160901"/>
                  <a:pt x="670858" y="167640"/>
                </a:cubicBezTo>
                <a:cubicBezTo>
                  <a:pt x="604007" y="189924"/>
                  <a:pt x="686409" y="159864"/>
                  <a:pt x="617665" y="194237"/>
                </a:cubicBezTo>
                <a:cubicBezTo>
                  <a:pt x="609306" y="198416"/>
                  <a:pt x="599427" y="198922"/>
                  <a:pt x="591068" y="203102"/>
                </a:cubicBezTo>
                <a:cubicBezTo>
                  <a:pt x="558052" y="219610"/>
                  <a:pt x="567285" y="222920"/>
                  <a:pt x="537875" y="247430"/>
                </a:cubicBezTo>
                <a:cubicBezTo>
                  <a:pt x="529689" y="254250"/>
                  <a:pt x="519369" y="258226"/>
                  <a:pt x="511279" y="265161"/>
                </a:cubicBezTo>
                <a:cubicBezTo>
                  <a:pt x="436035" y="329655"/>
                  <a:pt x="510280" y="277647"/>
                  <a:pt x="449220" y="318354"/>
                </a:cubicBezTo>
                <a:cubicBezTo>
                  <a:pt x="431961" y="370131"/>
                  <a:pt x="453858" y="322581"/>
                  <a:pt x="413758" y="362681"/>
                </a:cubicBezTo>
                <a:cubicBezTo>
                  <a:pt x="354655" y="421784"/>
                  <a:pt x="440355" y="359726"/>
                  <a:pt x="369431" y="407009"/>
                </a:cubicBezTo>
                <a:cubicBezTo>
                  <a:pt x="363520" y="415874"/>
                  <a:pt x="359234" y="426071"/>
                  <a:pt x="351700" y="433605"/>
                </a:cubicBezTo>
                <a:cubicBezTo>
                  <a:pt x="344165" y="441139"/>
                  <a:pt x="331759" y="443016"/>
                  <a:pt x="325104" y="451336"/>
                </a:cubicBezTo>
                <a:cubicBezTo>
                  <a:pt x="319265" y="458633"/>
                  <a:pt x="321422" y="470157"/>
                  <a:pt x="316238" y="477933"/>
                </a:cubicBezTo>
                <a:cubicBezTo>
                  <a:pt x="309283" y="488365"/>
                  <a:pt x="298507" y="495664"/>
                  <a:pt x="289641" y="504529"/>
                </a:cubicBezTo>
                <a:cubicBezTo>
                  <a:pt x="284246" y="520718"/>
                  <a:pt x="280723" y="531003"/>
                  <a:pt x="278264" y="538163"/>
                </a:cubicBezTo>
                <a:lnTo>
                  <a:pt x="276337" y="543906"/>
                </a:lnTo>
                <a:lnTo>
                  <a:pt x="220967" y="391122"/>
                </a:lnTo>
                <a:cubicBezTo>
                  <a:pt x="178127" y="293862"/>
                  <a:pt x="128851" y="199504"/>
                  <a:pt x="73608" y="1084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F0A847-53BF-0247-ACD5-B0E371D8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71" y="1964266"/>
            <a:ext cx="6012054" cy="29116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0D0-7F66-BF44-AB23-E359F2CD3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71" y="4875934"/>
            <a:ext cx="6012054" cy="915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2400" cap="all"/>
              <a:t>https://</a:t>
            </a:r>
            <a:r>
              <a:rPr lang="en-US" sz="2400" cap="all" err="1"/>
              <a:t>synercys.github.io</a:t>
            </a:r>
            <a:endParaRPr lang="en-US" sz="2400" cap="al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206C7-A810-F745-A235-2FDA02B0C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372" y="5647557"/>
            <a:ext cx="2046433" cy="933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C2A73-824E-4966-B73F-1E26A276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51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4024-850F-4F38-9947-B233C36F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Krungthep"/>
              </a:rPr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4216D-B7AF-4110-B749-62F921A30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Debloat Ubuntu kernel for NGINX web server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Steps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Setup the environment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Trace the workloads to generate </a:t>
            </a:r>
            <a:r>
              <a:rPr lang="en-US" err="1">
                <a:cs typeface="Calibri"/>
              </a:rPr>
              <a:t>configlets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Compose the </a:t>
            </a:r>
            <a:r>
              <a:rPr lang="en-US" err="1">
                <a:cs typeface="Calibri"/>
              </a:rPr>
              <a:t>configlets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Test the debloated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22E2E-59FD-492F-93A0-EBE9EC6F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24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AFCBB-60DE-42D8-9125-CF1CA488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BFDC9FF-30B3-4289-B842-52CDB33EAE68}"/>
              </a:ext>
            </a:extLst>
          </p:cNvPr>
          <p:cNvSpPr/>
          <p:nvPr/>
        </p:nvSpPr>
        <p:spPr>
          <a:xfrm>
            <a:off x="2169267" y="475034"/>
            <a:ext cx="1329446" cy="535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Setup</a:t>
            </a:r>
            <a:endParaRPr lang="en-US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44626F4D-6DA9-411B-8A35-957E13862984}"/>
              </a:ext>
            </a:extLst>
          </p:cNvPr>
          <p:cNvSpPr/>
          <p:nvPr/>
        </p:nvSpPr>
        <p:spPr>
          <a:xfrm>
            <a:off x="4171543" y="442607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Trace</a:t>
            </a:r>
            <a:endParaRPr lang="en-US"/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8C8F2460-951C-4AAC-BB77-23909F9B836A}"/>
              </a:ext>
            </a:extLst>
          </p:cNvPr>
          <p:cNvSpPr/>
          <p:nvPr/>
        </p:nvSpPr>
        <p:spPr>
          <a:xfrm>
            <a:off x="6173819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Compose</a:t>
            </a:r>
            <a:endParaRPr lang="en-US"/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76F8610B-5DAE-4FB5-AD7F-792A1B664E21}"/>
              </a:ext>
            </a:extLst>
          </p:cNvPr>
          <p:cNvSpPr/>
          <p:nvPr/>
        </p:nvSpPr>
        <p:spPr>
          <a:xfrm>
            <a:off x="8151776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Test</a:t>
            </a:r>
            <a:endParaRPr lang="en-US"/>
          </a:p>
        </p:txBody>
      </p:sp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6B8A3E90-870E-420A-9D9B-2C63648D9C4F}"/>
              </a:ext>
            </a:extLst>
          </p:cNvPr>
          <p:cNvSpPr/>
          <p:nvPr/>
        </p:nvSpPr>
        <p:spPr>
          <a:xfrm>
            <a:off x="3625799" y="638240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row: Right 202">
            <a:extLst>
              <a:ext uri="{FF2B5EF4-FFF2-40B4-BE49-F238E27FC236}">
                <a16:creationId xmlns:a16="http://schemas.microsoft.com/office/drawing/2014/main" id="{95CE66F4-0DBC-4777-BBB7-1E4C31F446EF}"/>
              </a:ext>
            </a:extLst>
          </p:cNvPr>
          <p:cNvSpPr/>
          <p:nvPr/>
        </p:nvSpPr>
        <p:spPr>
          <a:xfrm>
            <a:off x="5644287" y="662558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Arrow: Right 203">
            <a:extLst>
              <a:ext uri="{FF2B5EF4-FFF2-40B4-BE49-F238E27FC236}">
                <a16:creationId xmlns:a16="http://schemas.microsoft.com/office/drawing/2014/main" id="{5CD33416-EA11-42BB-80C1-76E59961DF4F}"/>
              </a:ext>
            </a:extLst>
          </p:cNvPr>
          <p:cNvSpPr/>
          <p:nvPr/>
        </p:nvSpPr>
        <p:spPr>
          <a:xfrm>
            <a:off x="7614137" y="662557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D43AE8-D62E-4040-8D6A-27263A56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0998200" cy="3649133"/>
          </a:xfrm>
        </p:spPr>
        <p:txBody>
          <a:bodyPr>
            <a:normAutofit lnSpcReduction="10000"/>
          </a:bodyPr>
          <a:lstStyle/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Packed in a container image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We have set it up for you (partially)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Enter the container</a:t>
            </a: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$ </a:t>
            </a:r>
            <a:r>
              <a:rPr lang="en-US" err="1">
                <a:ea typeface="+mn-lt"/>
                <a:cs typeface="+mn-lt"/>
              </a:rPr>
              <a:t>sudo</a:t>
            </a:r>
            <a:r>
              <a:rPr lang="en-US">
                <a:ea typeface="+mn-lt"/>
                <a:cs typeface="+mn-lt"/>
              </a:rPr>
              <a:t> docker start </a:t>
            </a:r>
            <a:r>
              <a:rPr lang="en-US" err="1">
                <a:ea typeface="+mn-lt"/>
                <a:cs typeface="+mn-lt"/>
              </a:rPr>
              <a:t>cozart</a:t>
            </a:r>
            <a:endParaRPr lang="en-US">
              <a:ea typeface="+mn-lt"/>
              <a:cs typeface="+mn-lt"/>
            </a:endParaRPr>
          </a:p>
          <a:p>
            <a:pPr lvl="1">
              <a:buClr>
                <a:srgbClr val="FFFFFF"/>
              </a:buClr>
            </a:pPr>
            <a:r>
              <a:rPr lang="en-US">
                <a:ea typeface="+mn-lt"/>
                <a:cs typeface="+mn-lt"/>
              </a:rPr>
              <a:t>$ </a:t>
            </a:r>
            <a:r>
              <a:rPr lang="en-US" err="1">
                <a:ea typeface="+mn-lt"/>
                <a:cs typeface="+mn-lt"/>
              </a:rPr>
              <a:t>sudo</a:t>
            </a:r>
            <a:r>
              <a:rPr lang="en-US">
                <a:ea typeface="+mn-lt"/>
                <a:cs typeface="+mn-lt"/>
              </a:rPr>
              <a:t> docker exec -it </a:t>
            </a:r>
            <a:r>
              <a:rPr lang="en-US" err="1">
                <a:ea typeface="+mn-lt"/>
                <a:cs typeface="+mn-lt"/>
              </a:rPr>
              <a:t>cozart</a:t>
            </a:r>
            <a:r>
              <a:rPr lang="en-US">
                <a:ea typeface="+mn-lt"/>
                <a:cs typeface="+mn-lt"/>
              </a:rPr>
              <a:t> /bin/bash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In the container bash prompt: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$ cd /Cozart &amp;&amp; source constant.sh</a:t>
            </a:r>
          </a:p>
        </p:txBody>
      </p:sp>
    </p:spTree>
    <p:extLst>
      <p:ext uri="{BB962C8B-B14F-4D97-AF65-F5344CB8AC3E}">
        <p14:creationId xmlns:p14="http://schemas.microsoft.com/office/powerpoint/2010/main" val="339998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AFCBB-60DE-42D8-9125-CF1CA488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BFDC9FF-30B3-4289-B842-52CDB33EAE68}"/>
              </a:ext>
            </a:extLst>
          </p:cNvPr>
          <p:cNvSpPr/>
          <p:nvPr/>
        </p:nvSpPr>
        <p:spPr>
          <a:xfrm>
            <a:off x="2169267" y="475034"/>
            <a:ext cx="1329446" cy="535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Setup</a:t>
            </a:r>
            <a:endParaRPr lang="en-US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44626F4D-6DA9-411B-8A35-957E13862984}"/>
              </a:ext>
            </a:extLst>
          </p:cNvPr>
          <p:cNvSpPr/>
          <p:nvPr/>
        </p:nvSpPr>
        <p:spPr>
          <a:xfrm>
            <a:off x="4171543" y="442607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Trace</a:t>
            </a:r>
            <a:endParaRPr lang="en-US"/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8C8F2460-951C-4AAC-BB77-23909F9B836A}"/>
              </a:ext>
            </a:extLst>
          </p:cNvPr>
          <p:cNvSpPr/>
          <p:nvPr/>
        </p:nvSpPr>
        <p:spPr>
          <a:xfrm>
            <a:off x="6173819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Compose</a:t>
            </a:r>
            <a:endParaRPr lang="en-US"/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76F8610B-5DAE-4FB5-AD7F-792A1B664E21}"/>
              </a:ext>
            </a:extLst>
          </p:cNvPr>
          <p:cNvSpPr/>
          <p:nvPr/>
        </p:nvSpPr>
        <p:spPr>
          <a:xfrm>
            <a:off x="8151776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Test</a:t>
            </a:r>
            <a:endParaRPr lang="en-US"/>
          </a:p>
        </p:txBody>
      </p:sp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6B8A3E90-870E-420A-9D9B-2C63648D9C4F}"/>
              </a:ext>
            </a:extLst>
          </p:cNvPr>
          <p:cNvSpPr/>
          <p:nvPr/>
        </p:nvSpPr>
        <p:spPr>
          <a:xfrm>
            <a:off x="3625799" y="638240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row: Right 202">
            <a:extLst>
              <a:ext uri="{FF2B5EF4-FFF2-40B4-BE49-F238E27FC236}">
                <a16:creationId xmlns:a16="http://schemas.microsoft.com/office/drawing/2014/main" id="{95CE66F4-0DBC-4777-BBB7-1E4C31F446EF}"/>
              </a:ext>
            </a:extLst>
          </p:cNvPr>
          <p:cNvSpPr/>
          <p:nvPr/>
        </p:nvSpPr>
        <p:spPr>
          <a:xfrm>
            <a:off x="5644287" y="662558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Arrow: Right 203">
            <a:extLst>
              <a:ext uri="{FF2B5EF4-FFF2-40B4-BE49-F238E27FC236}">
                <a16:creationId xmlns:a16="http://schemas.microsoft.com/office/drawing/2014/main" id="{5CD33416-EA11-42BB-80C1-76E59961DF4F}"/>
              </a:ext>
            </a:extLst>
          </p:cNvPr>
          <p:cNvSpPr/>
          <p:nvPr/>
        </p:nvSpPr>
        <p:spPr>
          <a:xfrm>
            <a:off x="7614137" y="662557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D43AE8-D62E-4040-8D6A-27263A563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0998200" cy="364913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$ make build-</a:t>
            </a:r>
            <a:r>
              <a:rPr lang="en-US" err="1">
                <a:cs typeface="Calibri"/>
              </a:rPr>
              <a:t>db</a:t>
            </a:r>
            <a:endParaRPr lang="en-US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Parse kernel source code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C directives</a:t>
            </a:r>
          </a:p>
          <a:p>
            <a:pPr lvl="1">
              <a:buClr>
                <a:srgbClr val="FFFFFF"/>
              </a:buClr>
            </a:pPr>
            <a:r>
              <a:rPr lang="en-US" err="1">
                <a:cs typeface="Calibri"/>
              </a:rPr>
              <a:t>Makefiles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35703-479D-4CC5-B770-9EF9B3137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681" y="3139256"/>
            <a:ext cx="4247406" cy="2525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59D02-FDA2-4DEA-8DB0-5F2710B8D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996" y="1371012"/>
            <a:ext cx="4442872" cy="148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AFCBB-60DE-42D8-9125-CF1CA488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BFDC9FF-30B3-4289-B842-52CDB33EAE68}"/>
              </a:ext>
            </a:extLst>
          </p:cNvPr>
          <p:cNvSpPr/>
          <p:nvPr/>
        </p:nvSpPr>
        <p:spPr>
          <a:xfrm>
            <a:off x="2169267" y="475034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Setup</a:t>
            </a:r>
            <a:endParaRPr lang="en-US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44626F4D-6DA9-411B-8A35-957E13862984}"/>
              </a:ext>
            </a:extLst>
          </p:cNvPr>
          <p:cNvSpPr/>
          <p:nvPr/>
        </p:nvSpPr>
        <p:spPr>
          <a:xfrm>
            <a:off x="4171543" y="442607"/>
            <a:ext cx="1329446" cy="5350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Trace</a:t>
            </a:r>
            <a:endParaRPr lang="en-US"/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8C8F2460-951C-4AAC-BB77-23909F9B836A}"/>
              </a:ext>
            </a:extLst>
          </p:cNvPr>
          <p:cNvSpPr/>
          <p:nvPr/>
        </p:nvSpPr>
        <p:spPr>
          <a:xfrm>
            <a:off x="6173819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Compose</a:t>
            </a:r>
            <a:endParaRPr lang="en-US"/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76F8610B-5DAE-4FB5-AD7F-792A1B664E21}"/>
              </a:ext>
            </a:extLst>
          </p:cNvPr>
          <p:cNvSpPr/>
          <p:nvPr/>
        </p:nvSpPr>
        <p:spPr>
          <a:xfrm>
            <a:off x="8151776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Test</a:t>
            </a:r>
            <a:endParaRPr lang="en-US"/>
          </a:p>
        </p:txBody>
      </p:sp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6B8A3E90-870E-420A-9D9B-2C63648D9C4F}"/>
              </a:ext>
            </a:extLst>
          </p:cNvPr>
          <p:cNvSpPr/>
          <p:nvPr/>
        </p:nvSpPr>
        <p:spPr>
          <a:xfrm>
            <a:off x="3625799" y="638240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row: Right 202">
            <a:extLst>
              <a:ext uri="{FF2B5EF4-FFF2-40B4-BE49-F238E27FC236}">
                <a16:creationId xmlns:a16="http://schemas.microsoft.com/office/drawing/2014/main" id="{95CE66F4-0DBC-4777-BBB7-1E4C31F446EF}"/>
              </a:ext>
            </a:extLst>
          </p:cNvPr>
          <p:cNvSpPr/>
          <p:nvPr/>
        </p:nvSpPr>
        <p:spPr>
          <a:xfrm>
            <a:off x="5644287" y="662558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Arrow: Right 203">
            <a:extLst>
              <a:ext uri="{FF2B5EF4-FFF2-40B4-BE49-F238E27FC236}">
                <a16:creationId xmlns:a16="http://schemas.microsoft.com/office/drawing/2014/main" id="{5CD33416-EA11-42BB-80C1-76E59961DF4F}"/>
              </a:ext>
            </a:extLst>
          </p:cNvPr>
          <p:cNvSpPr/>
          <p:nvPr/>
        </p:nvSpPr>
        <p:spPr>
          <a:xfrm>
            <a:off x="7614137" y="662557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557865-CC06-4826-A259-D25CBCC2F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0998200" cy="364913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To generate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!</a:t>
            </a:r>
          </a:p>
          <a:p>
            <a:pPr lvl="1">
              <a:buClr>
                <a:srgbClr val="FFFFFF"/>
              </a:buClr>
            </a:pPr>
            <a:r>
              <a:rPr lang="en-US" err="1">
                <a:cs typeface="Calibri"/>
              </a:rPr>
              <a:t>Baselet</a:t>
            </a:r>
            <a:r>
              <a:rPr lang="en-US">
                <a:cs typeface="Calibri"/>
              </a:rPr>
              <a:t> for boot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Applet for NGINX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QEMU traces the program counter during VM execution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Map the program counter to source code lines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Map source code lines to kernel configs</a:t>
            </a:r>
          </a:p>
        </p:txBody>
      </p:sp>
    </p:spTree>
    <p:extLst>
      <p:ext uri="{BB962C8B-B14F-4D97-AF65-F5344CB8AC3E}">
        <p14:creationId xmlns:p14="http://schemas.microsoft.com/office/powerpoint/2010/main" val="21980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AFCBB-60DE-42D8-9125-CF1CA488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BFDC9FF-30B3-4289-B842-52CDB33EAE68}"/>
              </a:ext>
            </a:extLst>
          </p:cNvPr>
          <p:cNvSpPr/>
          <p:nvPr/>
        </p:nvSpPr>
        <p:spPr>
          <a:xfrm>
            <a:off x="2169267" y="475034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Setup</a:t>
            </a:r>
            <a:endParaRPr lang="en-US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44626F4D-6DA9-411B-8A35-957E13862984}"/>
              </a:ext>
            </a:extLst>
          </p:cNvPr>
          <p:cNvSpPr/>
          <p:nvPr/>
        </p:nvSpPr>
        <p:spPr>
          <a:xfrm>
            <a:off x="4171543" y="442607"/>
            <a:ext cx="1329446" cy="5350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Trace</a:t>
            </a:r>
            <a:endParaRPr lang="en-US"/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8C8F2460-951C-4AAC-BB77-23909F9B836A}"/>
              </a:ext>
            </a:extLst>
          </p:cNvPr>
          <p:cNvSpPr/>
          <p:nvPr/>
        </p:nvSpPr>
        <p:spPr>
          <a:xfrm>
            <a:off x="6173819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Compose</a:t>
            </a:r>
            <a:endParaRPr lang="en-US"/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76F8610B-5DAE-4FB5-AD7F-792A1B664E21}"/>
              </a:ext>
            </a:extLst>
          </p:cNvPr>
          <p:cNvSpPr/>
          <p:nvPr/>
        </p:nvSpPr>
        <p:spPr>
          <a:xfrm>
            <a:off x="8151776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Test</a:t>
            </a:r>
            <a:endParaRPr lang="en-US"/>
          </a:p>
        </p:txBody>
      </p:sp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6B8A3E90-870E-420A-9D9B-2C63648D9C4F}"/>
              </a:ext>
            </a:extLst>
          </p:cNvPr>
          <p:cNvSpPr/>
          <p:nvPr/>
        </p:nvSpPr>
        <p:spPr>
          <a:xfrm>
            <a:off x="3625799" y="638240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row: Right 202">
            <a:extLst>
              <a:ext uri="{FF2B5EF4-FFF2-40B4-BE49-F238E27FC236}">
                <a16:creationId xmlns:a16="http://schemas.microsoft.com/office/drawing/2014/main" id="{95CE66F4-0DBC-4777-BBB7-1E4C31F446EF}"/>
              </a:ext>
            </a:extLst>
          </p:cNvPr>
          <p:cNvSpPr/>
          <p:nvPr/>
        </p:nvSpPr>
        <p:spPr>
          <a:xfrm>
            <a:off x="5644287" y="662558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Arrow: Right 203">
            <a:extLst>
              <a:ext uri="{FF2B5EF4-FFF2-40B4-BE49-F238E27FC236}">
                <a16:creationId xmlns:a16="http://schemas.microsoft.com/office/drawing/2014/main" id="{5CD33416-EA11-42BB-80C1-76E59961DF4F}"/>
              </a:ext>
            </a:extLst>
          </p:cNvPr>
          <p:cNvSpPr/>
          <p:nvPr/>
        </p:nvSpPr>
        <p:spPr>
          <a:xfrm>
            <a:off x="7614137" y="662557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557865-CC06-4826-A259-D25CBCC2F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94" y="471994"/>
            <a:ext cx="10998200" cy="364913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To only capture the trace during NGINX execution</a:t>
            </a:r>
          </a:p>
          <a:p>
            <a:pPr lvl="1">
              <a:buClr>
                <a:srgbClr val="FFFFFF"/>
              </a:buClr>
            </a:pPr>
            <a:r>
              <a:rPr lang="en-US">
                <a:cs typeface="Calibri"/>
              </a:rPr>
              <a:t>A landmark program</a:t>
            </a: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pic>
        <p:nvPicPr>
          <p:cNvPr id="5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427AF56-7277-45AF-9C0C-71BE92330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43" y="2631839"/>
            <a:ext cx="7704306" cy="41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AFCBB-60DE-42D8-9125-CF1CA488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BFDC9FF-30B3-4289-B842-52CDB33EAE68}"/>
              </a:ext>
            </a:extLst>
          </p:cNvPr>
          <p:cNvSpPr/>
          <p:nvPr/>
        </p:nvSpPr>
        <p:spPr>
          <a:xfrm>
            <a:off x="2169267" y="475034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Setup</a:t>
            </a:r>
            <a:endParaRPr lang="en-US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44626F4D-6DA9-411B-8A35-957E13862984}"/>
              </a:ext>
            </a:extLst>
          </p:cNvPr>
          <p:cNvSpPr/>
          <p:nvPr/>
        </p:nvSpPr>
        <p:spPr>
          <a:xfrm>
            <a:off x="4171543" y="442607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Trace</a:t>
            </a:r>
            <a:endParaRPr lang="en-US"/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8C8F2460-951C-4AAC-BB77-23909F9B836A}"/>
              </a:ext>
            </a:extLst>
          </p:cNvPr>
          <p:cNvSpPr/>
          <p:nvPr/>
        </p:nvSpPr>
        <p:spPr>
          <a:xfrm>
            <a:off x="6173819" y="450713"/>
            <a:ext cx="1329446" cy="5350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Compose</a:t>
            </a:r>
            <a:endParaRPr lang="en-US"/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76F8610B-5DAE-4FB5-AD7F-792A1B664E21}"/>
              </a:ext>
            </a:extLst>
          </p:cNvPr>
          <p:cNvSpPr/>
          <p:nvPr/>
        </p:nvSpPr>
        <p:spPr>
          <a:xfrm>
            <a:off x="8151776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Test</a:t>
            </a:r>
            <a:endParaRPr lang="en-US"/>
          </a:p>
        </p:txBody>
      </p:sp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6B8A3E90-870E-420A-9D9B-2C63648D9C4F}"/>
              </a:ext>
            </a:extLst>
          </p:cNvPr>
          <p:cNvSpPr/>
          <p:nvPr/>
        </p:nvSpPr>
        <p:spPr>
          <a:xfrm>
            <a:off x="3625799" y="638240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row: Right 202">
            <a:extLst>
              <a:ext uri="{FF2B5EF4-FFF2-40B4-BE49-F238E27FC236}">
                <a16:creationId xmlns:a16="http://schemas.microsoft.com/office/drawing/2014/main" id="{95CE66F4-0DBC-4777-BBB7-1E4C31F446EF}"/>
              </a:ext>
            </a:extLst>
          </p:cNvPr>
          <p:cNvSpPr/>
          <p:nvPr/>
        </p:nvSpPr>
        <p:spPr>
          <a:xfrm>
            <a:off x="5644287" y="662558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Arrow: Right 203">
            <a:extLst>
              <a:ext uri="{FF2B5EF4-FFF2-40B4-BE49-F238E27FC236}">
                <a16:creationId xmlns:a16="http://schemas.microsoft.com/office/drawing/2014/main" id="{5CD33416-EA11-42BB-80C1-76E59961DF4F}"/>
              </a:ext>
            </a:extLst>
          </p:cNvPr>
          <p:cNvSpPr/>
          <p:nvPr/>
        </p:nvSpPr>
        <p:spPr>
          <a:xfrm>
            <a:off x="7614137" y="662557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1C1A83-EEBD-4065-ABCC-344FB41D0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0998200" cy="364913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 are ready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Combing </a:t>
            </a:r>
            <a:r>
              <a:rPr lang="en-US" err="1">
                <a:cs typeface="Calibri"/>
              </a:rPr>
              <a:t>configlets</a:t>
            </a:r>
            <a:r>
              <a:rPr lang="en-US">
                <a:cs typeface="Calibri"/>
              </a:rPr>
              <a:t> to get final kernel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570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43132E-D4DF-4A83-9344-A782D0F5D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1E9BB-E5FB-0A42-9C87-7C64F695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75" y="1212935"/>
            <a:ext cx="6020177" cy="44321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79686-8D91-3647-A8CC-6FDF77B6F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61" y="2087881"/>
            <a:ext cx="3142864" cy="26822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b="1" cap="all">
                <a:solidFill>
                  <a:schemeClr val="tx1"/>
                </a:solidFill>
              </a:rPr>
              <a:t>Six </a:t>
            </a:r>
            <a:r>
              <a:rPr lang="en-US" sz="3200" cap="all">
                <a:solidFill>
                  <a:schemeClr val="tx1"/>
                </a:solidFill>
              </a:rPr>
              <a:t>insights obtained from config-based debloating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A24BC1-1577-4586-AD7A-417660E37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53A74-1575-40B1-A954-366540F7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16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9580-721D-E64D-A688-139BA9A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OS Bloat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CB3B4-A3A2-7A4A-AEB3-3D56C5547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74438"/>
            <a:ext cx="10131425" cy="3649133"/>
          </a:xfrm>
        </p:spPr>
        <p:txBody>
          <a:bodyPr/>
          <a:lstStyle/>
          <a:p>
            <a:r>
              <a:rPr lang="en-US"/>
              <a:t>Increased </a:t>
            </a:r>
            <a:r>
              <a:rPr lang="en-US" b="1"/>
              <a:t>attack surfaces</a:t>
            </a:r>
          </a:p>
          <a:p>
            <a:r>
              <a:rPr lang="en-US">
                <a:sym typeface="Wingdings" pitchFamily="2" charset="2"/>
              </a:rPr>
              <a:t>Performance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9B766-4928-448E-8D42-29026848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06B4F2-7039-6C4A-BD57-78DDDAA2615F}"/>
              </a:ext>
            </a:extLst>
          </p:cNvPr>
          <p:cNvSpPr/>
          <p:nvPr/>
        </p:nvSpPr>
        <p:spPr>
          <a:xfrm>
            <a:off x="4140155" y="3429000"/>
            <a:ext cx="1529443" cy="457200"/>
          </a:xfrm>
          <a:prstGeom prst="roundRect">
            <a:avLst>
              <a:gd name="adj" fmla="val 63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A87F-8B5B-194D-8E3A-29C72FEC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366132"/>
            <a:ext cx="5431971" cy="5718982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1. Existing kernel debloating techniques initiate in-kernel tracing methods too 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CE61-9604-3449-884A-0E50ADAAC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58" y="1379300"/>
            <a:ext cx="6248400" cy="3628129"/>
          </a:xfrm>
        </p:spPr>
        <p:txBody>
          <a:bodyPr/>
          <a:lstStyle/>
          <a:p>
            <a:r>
              <a:rPr lang="en-US" b="1"/>
              <a:t>Boot</a:t>
            </a:r>
            <a:r>
              <a:rPr lang="en-US"/>
              <a:t> phrase is not observed</a:t>
            </a:r>
          </a:p>
          <a:p>
            <a:pPr lvl="1"/>
            <a:r>
              <a:rPr lang="en-US"/>
              <a:t>critical to produce working/stable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EAD8-716B-4822-A22F-CED0C142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1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E8FB74-D030-EB4A-ADEB-B881C446108E}"/>
              </a:ext>
            </a:extLst>
          </p:cNvPr>
          <p:cNvSpPr/>
          <p:nvPr/>
        </p:nvSpPr>
        <p:spPr>
          <a:xfrm>
            <a:off x="3274078" y="3216330"/>
            <a:ext cx="2850994" cy="457200"/>
          </a:xfrm>
          <a:prstGeom prst="roundRect">
            <a:avLst>
              <a:gd name="adj" fmla="val 63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A87F-8B5B-194D-8E3A-29C72FEC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366132"/>
            <a:ext cx="5453743" cy="5718982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2. Kernel debloating can be done within tens of seconds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CE61-9604-3449-884A-0E50ADAAC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456" y="1379300"/>
            <a:ext cx="5905501" cy="3628129"/>
          </a:xfrm>
        </p:spPr>
        <p:txBody>
          <a:bodyPr/>
          <a:lstStyle/>
          <a:p>
            <a:r>
              <a:rPr lang="en-US"/>
              <a:t>Cozart’s composability allows users to prepare </a:t>
            </a:r>
            <a:r>
              <a:rPr lang="en-US" err="1"/>
              <a:t>configlets</a:t>
            </a:r>
            <a:r>
              <a:rPr lang="en-US"/>
              <a:t> </a:t>
            </a:r>
            <a:r>
              <a:rPr lang="en-US" b="1"/>
              <a:t>offline</a:t>
            </a:r>
          </a:p>
          <a:p>
            <a:r>
              <a:rPr lang="en-US" b="1"/>
              <a:t>Composing</a:t>
            </a:r>
            <a:r>
              <a:rPr lang="en-US"/>
              <a:t> </a:t>
            </a:r>
            <a:r>
              <a:rPr lang="en-US" err="1"/>
              <a:t>configlets</a:t>
            </a:r>
            <a:r>
              <a:rPr lang="en-US"/>
              <a:t> removes the tracing out of the critical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A6E1A-41E1-4B40-8463-8CA26E4B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74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E8FB74-D030-EB4A-ADEB-B881C446108E}"/>
              </a:ext>
            </a:extLst>
          </p:cNvPr>
          <p:cNvSpPr/>
          <p:nvPr/>
        </p:nvSpPr>
        <p:spPr>
          <a:xfrm>
            <a:off x="1438905" y="754566"/>
            <a:ext cx="4533900" cy="457200"/>
          </a:xfrm>
          <a:prstGeom prst="roundRect">
            <a:avLst>
              <a:gd name="adj" fmla="val 63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A87F-8B5B-194D-8E3A-29C72FEC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-1234068"/>
            <a:ext cx="5453743" cy="5718982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3. Instruction-level tracing can address options that control intra-function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CE61-9604-3449-884A-0E50ADAAC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456" y="-220899"/>
            <a:ext cx="5356579" cy="3187256"/>
          </a:xfrm>
        </p:spPr>
        <p:txBody>
          <a:bodyPr/>
          <a:lstStyle/>
          <a:p>
            <a:r>
              <a:rPr lang="en-US"/>
              <a:t>Function-level tracing [</a:t>
            </a:r>
            <a:r>
              <a:rPr lang="en-US" err="1"/>
              <a:t>ftrace</a:t>
            </a:r>
            <a:r>
              <a:rPr lang="en-US"/>
              <a:t>] </a:t>
            </a:r>
            <a:r>
              <a:rPr lang="en-US" b="1"/>
              <a:t>does</a:t>
            </a:r>
            <a:r>
              <a:rPr lang="en-US"/>
              <a:t> </a:t>
            </a:r>
            <a:r>
              <a:rPr lang="en-US" b="1"/>
              <a:t>not</a:t>
            </a:r>
            <a:r>
              <a:rPr lang="en-US"/>
              <a:t> address options at statement granularity.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57418F-08CB-5243-B8A5-390DD788A5DC}"/>
              </a:ext>
            </a:extLst>
          </p:cNvPr>
          <p:cNvGrpSpPr/>
          <p:nvPr/>
        </p:nvGrpSpPr>
        <p:grpSpPr>
          <a:xfrm>
            <a:off x="6156267" y="3129642"/>
            <a:ext cx="5017924" cy="2544458"/>
            <a:chOff x="1017809" y="3184072"/>
            <a:chExt cx="4247406" cy="254445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E468D47C-10C4-AC42-A7DC-2B1719795854}"/>
                </a:ext>
              </a:extLst>
            </p:cNvPr>
            <p:cNvSpPr/>
            <p:nvPr/>
          </p:nvSpPr>
          <p:spPr>
            <a:xfrm>
              <a:off x="1017809" y="5359485"/>
              <a:ext cx="4247406" cy="369045"/>
            </a:xfrm>
            <a:prstGeom prst="roundRect">
              <a:avLst>
                <a:gd name="adj" fmla="val 17494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7B3254BD-BDDF-7F47-8421-0F2469F37274}"/>
                </a:ext>
              </a:extLst>
            </p:cNvPr>
            <p:cNvSpPr/>
            <p:nvPr/>
          </p:nvSpPr>
          <p:spPr>
            <a:xfrm>
              <a:off x="1017809" y="3184072"/>
              <a:ext cx="4247406" cy="369045"/>
            </a:xfrm>
            <a:prstGeom prst="roundRect">
              <a:avLst>
                <a:gd name="adj" fmla="val 17494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FBD0DE-1BCB-194C-87D4-E46943E673A2}"/>
              </a:ext>
            </a:extLst>
          </p:cNvPr>
          <p:cNvGrpSpPr/>
          <p:nvPr/>
        </p:nvGrpSpPr>
        <p:grpSpPr>
          <a:xfrm>
            <a:off x="1017805" y="3761016"/>
            <a:ext cx="4247410" cy="978647"/>
            <a:chOff x="1017805" y="3184072"/>
            <a:chExt cx="4247410" cy="978647"/>
          </a:xfrm>
          <a:solidFill>
            <a:schemeClr val="tx1">
              <a:lumMod val="95000"/>
            </a:schemeClr>
          </a:solidFill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AD264027-3664-0C47-A3FE-78A553CF1D79}"/>
                </a:ext>
              </a:extLst>
            </p:cNvPr>
            <p:cNvSpPr/>
            <p:nvPr/>
          </p:nvSpPr>
          <p:spPr>
            <a:xfrm>
              <a:off x="1017805" y="3793674"/>
              <a:ext cx="4247406" cy="369045"/>
            </a:xfrm>
            <a:prstGeom prst="roundRect">
              <a:avLst>
                <a:gd name="adj" fmla="val 17494"/>
              </a:avLst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3354A7B-ACDD-854F-921A-EA5F68805BCA}"/>
                </a:ext>
              </a:extLst>
            </p:cNvPr>
            <p:cNvSpPr/>
            <p:nvPr/>
          </p:nvSpPr>
          <p:spPr>
            <a:xfrm>
              <a:off x="1017809" y="3184072"/>
              <a:ext cx="4247406" cy="369045"/>
            </a:xfrm>
            <a:prstGeom prst="roundRect">
              <a:avLst>
                <a:gd name="adj" fmla="val 17494"/>
              </a:avLst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B4C8C6F3-F359-624A-82AB-6C2FBDABD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09" y="3156859"/>
            <a:ext cx="4247406" cy="25254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8149C9-481F-004E-A9C4-720581575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263" y="3156859"/>
            <a:ext cx="5633772" cy="252548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ECA45E2-486A-5245-91AB-4D0581090E5F}"/>
              </a:ext>
            </a:extLst>
          </p:cNvPr>
          <p:cNvGrpSpPr/>
          <p:nvPr/>
        </p:nvGrpSpPr>
        <p:grpSpPr>
          <a:xfrm>
            <a:off x="266705" y="3961329"/>
            <a:ext cx="2841480" cy="2482112"/>
            <a:chOff x="266705" y="3384385"/>
            <a:chExt cx="2841480" cy="248211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831BF8B-A037-6846-981C-65D5FFD37819}"/>
                </a:ext>
              </a:extLst>
            </p:cNvPr>
            <p:cNvSpPr txBox="1"/>
            <p:nvPr/>
          </p:nvSpPr>
          <p:spPr>
            <a:xfrm>
              <a:off x="609600" y="5317976"/>
              <a:ext cx="2498585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Statement-level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BBFE5A-383C-7842-91E4-43692A4B7722}"/>
                </a:ext>
              </a:extLst>
            </p:cNvPr>
            <p:cNvCxnSpPr/>
            <p:nvPr/>
          </p:nvCxnSpPr>
          <p:spPr>
            <a:xfrm>
              <a:off x="277592" y="3384385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832FE53-B678-CF4F-9B24-8674AFD7615C}"/>
                </a:ext>
              </a:extLst>
            </p:cNvPr>
            <p:cNvCxnSpPr/>
            <p:nvPr/>
          </p:nvCxnSpPr>
          <p:spPr>
            <a:xfrm>
              <a:off x="277591" y="3978196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BE2C09A-A9B5-394F-B9C3-BBE0048C4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705" y="3384385"/>
              <a:ext cx="4806" cy="221873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ACB532-E15E-EE46-B26C-BB232906D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705" y="5592017"/>
              <a:ext cx="331056" cy="1110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4AFB197-5197-9843-9835-9C8BA24ADEF8}"/>
              </a:ext>
            </a:extLst>
          </p:cNvPr>
          <p:cNvGrpSpPr/>
          <p:nvPr/>
        </p:nvGrpSpPr>
        <p:grpSpPr>
          <a:xfrm>
            <a:off x="9318192" y="3314164"/>
            <a:ext cx="2584702" cy="3129277"/>
            <a:chOff x="9318192" y="2737220"/>
            <a:chExt cx="2584702" cy="312927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D9F591-7F53-3B48-BB65-677F67938EDF}"/>
                </a:ext>
              </a:extLst>
            </p:cNvPr>
            <p:cNvSpPr txBox="1"/>
            <p:nvPr/>
          </p:nvSpPr>
          <p:spPr>
            <a:xfrm>
              <a:off x="9318192" y="5317976"/>
              <a:ext cx="2269016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Function-level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225BCD-034B-DA40-B1EF-84C91A5DF9FC}"/>
                </a:ext>
              </a:extLst>
            </p:cNvPr>
            <p:cNvCxnSpPr/>
            <p:nvPr/>
          </p:nvCxnSpPr>
          <p:spPr>
            <a:xfrm>
              <a:off x="11174191" y="2737220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A0CE14-772E-E646-A620-345A59477A23}"/>
                </a:ext>
              </a:extLst>
            </p:cNvPr>
            <p:cNvCxnSpPr/>
            <p:nvPr/>
          </p:nvCxnSpPr>
          <p:spPr>
            <a:xfrm>
              <a:off x="11174191" y="4906652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7DA75EF-BBBE-2B44-A6E9-2272144D0A1E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891" y="2737220"/>
              <a:ext cx="0" cy="285479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8AE6FFD-ECD5-9F41-B512-B3AECE51B0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98094" y="5592236"/>
              <a:ext cx="304800" cy="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7491A-3B4B-4121-BD93-AE9A7341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E8FB74-D030-EB4A-ADEB-B881C446108E}"/>
              </a:ext>
            </a:extLst>
          </p:cNvPr>
          <p:cNvSpPr/>
          <p:nvPr/>
        </p:nvSpPr>
        <p:spPr>
          <a:xfrm>
            <a:off x="1485887" y="2779309"/>
            <a:ext cx="1750078" cy="452554"/>
          </a:xfrm>
          <a:prstGeom prst="roundRect">
            <a:avLst>
              <a:gd name="adj" fmla="val 63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A87F-8B5B-194D-8E3A-29C72FEC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185" y="366132"/>
            <a:ext cx="4431317" cy="5718982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4. Imperfect test suites and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CE61-9604-3449-884A-0E50ADAAC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571" y="192358"/>
            <a:ext cx="6912429" cy="3628129"/>
          </a:xfrm>
        </p:spPr>
        <p:txBody>
          <a:bodyPr/>
          <a:lstStyle/>
          <a:p>
            <a:r>
              <a:rPr lang="en-US"/>
              <a:t>Low test coverage of open-source projects</a:t>
            </a:r>
          </a:p>
          <a:p>
            <a:r>
              <a:rPr lang="en-US"/>
              <a:t>Combining benchmarks and test suites alleviates this limitation to some extent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936DE1A8-D80B-C043-A349-8EF723AC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502" y="3225623"/>
            <a:ext cx="6330093" cy="26339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E0B6D-B09A-4BBE-82F2-12EA4DBD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02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E8FB74-D030-EB4A-ADEB-B881C446108E}"/>
              </a:ext>
            </a:extLst>
          </p:cNvPr>
          <p:cNvSpPr/>
          <p:nvPr/>
        </p:nvSpPr>
        <p:spPr>
          <a:xfrm>
            <a:off x="971084" y="2783158"/>
            <a:ext cx="5090133" cy="452554"/>
          </a:xfrm>
          <a:prstGeom prst="roundRect">
            <a:avLst>
              <a:gd name="adj" fmla="val 63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A87F-8B5B-194D-8E3A-29C72FEC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58" y="366132"/>
            <a:ext cx="5905500" cy="5718982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5. Domain-specific information can further debloat the kernel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CE61-9604-3449-884A-0E50ADAAC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11558"/>
            <a:ext cx="6079675" cy="3628129"/>
          </a:xfrm>
        </p:spPr>
        <p:txBody>
          <a:bodyPr/>
          <a:lstStyle/>
          <a:p>
            <a:r>
              <a:rPr lang="en-US"/>
              <a:t>Used but not necessary modules</a:t>
            </a:r>
          </a:p>
          <a:p>
            <a:pPr lvl="1"/>
            <a:r>
              <a:rPr lang="en-US"/>
              <a:t>E.g. CPU </a:t>
            </a:r>
            <a:r>
              <a:rPr lang="en-US" err="1"/>
              <a:t>freq</a:t>
            </a:r>
            <a:r>
              <a:rPr lang="en-US"/>
              <a:t>/temp management</a:t>
            </a:r>
          </a:p>
          <a:p>
            <a:r>
              <a:rPr lang="en-US" err="1"/>
              <a:t>Xenconfig</a:t>
            </a:r>
            <a:r>
              <a:rPr lang="en-US"/>
              <a:t> and </a:t>
            </a:r>
            <a:r>
              <a:rPr lang="en-US" err="1"/>
              <a:t>kvmconfig</a:t>
            </a:r>
            <a:r>
              <a:rPr lang="en-US"/>
              <a:t> as </a:t>
            </a:r>
            <a:r>
              <a:rPr lang="en-US" err="1"/>
              <a:t>baselets</a:t>
            </a:r>
            <a:r>
              <a:rPr lang="en-US"/>
              <a:t> further </a:t>
            </a:r>
            <a:r>
              <a:rPr lang="en-US" b="1"/>
              <a:t>reduce the kernel size by 40%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73884-3FC3-4873-94A4-0FC2B948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60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E8FB74-D030-EB4A-ADEB-B881C446108E}"/>
              </a:ext>
            </a:extLst>
          </p:cNvPr>
          <p:cNvSpPr/>
          <p:nvPr/>
        </p:nvSpPr>
        <p:spPr>
          <a:xfrm>
            <a:off x="2979896" y="3211683"/>
            <a:ext cx="2511946" cy="443261"/>
          </a:xfrm>
          <a:prstGeom prst="roundRect">
            <a:avLst>
              <a:gd name="adj" fmla="val 63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0A87F-8B5B-194D-8E3A-29C72FEC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58" y="366132"/>
            <a:ext cx="5568042" cy="5718982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6. Kernel debloating is effective for other kernels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CE61-9604-3449-884A-0E50ADAAC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87758"/>
            <a:ext cx="6079675" cy="3628129"/>
          </a:xfrm>
        </p:spPr>
        <p:txBody>
          <a:bodyPr/>
          <a:lstStyle/>
          <a:p>
            <a:r>
              <a:rPr lang="en-US"/>
              <a:t>L4 microkernel : </a:t>
            </a:r>
            <a:r>
              <a:rPr lang="en-US" b="1"/>
              <a:t>47%</a:t>
            </a:r>
            <a:r>
              <a:rPr lang="en-US"/>
              <a:t> reduction</a:t>
            </a:r>
          </a:p>
          <a:p>
            <a:r>
              <a:rPr lang="en-US"/>
              <a:t>Firecracker </a:t>
            </a:r>
            <a:r>
              <a:rPr lang="en-US" err="1"/>
              <a:t>MicroVM</a:t>
            </a:r>
            <a:r>
              <a:rPr lang="en-US"/>
              <a:t> kernel: </a:t>
            </a:r>
            <a:r>
              <a:rPr lang="en-US" b="1"/>
              <a:t>19.76%</a:t>
            </a:r>
          </a:p>
          <a:p>
            <a:pPr lvl="1"/>
            <a:r>
              <a:rPr lang="en-US"/>
              <a:t>still Linux but highly specialized</a:t>
            </a: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DC348-4365-49C6-940A-FF22A435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5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AFCBB-60DE-42D8-9125-CF1CA488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BFDC9FF-30B3-4289-B842-52CDB33EAE68}"/>
              </a:ext>
            </a:extLst>
          </p:cNvPr>
          <p:cNvSpPr/>
          <p:nvPr/>
        </p:nvSpPr>
        <p:spPr>
          <a:xfrm>
            <a:off x="2169267" y="475034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Setup</a:t>
            </a:r>
            <a:endParaRPr lang="en-US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44626F4D-6DA9-411B-8A35-957E13862984}"/>
              </a:ext>
            </a:extLst>
          </p:cNvPr>
          <p:cNvSpPr/>
          <p:nvPr/>
        </p:nvSpPr>
        <p:spPr>
          <a:xfrm>
            <a:off x="4171543" y="442607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Trace</a:t>
            </a:r>
            <a:endParaRPr lang="en-US"/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8C8F2460-951C-4AAC-BB77-23909F9B836A}"/>
              </a:ext>
            </a:extLst>
          </p:cNvPr>
          <p:cNvSpPr/>
          <p:nvPr/>
        </p:nvSpPr>
        <p:spPr>
          <a:xfrm>
            <a:off x="6173819" y="450713"/>
            <a:ext cx="1329446" cy="535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Compose</a:t>
            </a:r>
            <a:endParaRPr lang="en-US"/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76F8610B-5DAE-4FB5-AD7F-792A1B664E21}"/>
              </a:ext>
            </a:extLst>
          </p:cNvPr>
          <p:cNvSpPr/>
          <p:nvPr/>
        </p:nvSpPr>
        <p:spPr>
          <a:xfrm>
            <a:off x="8151776" y="450713"/>
            <a:ext cx="1329446" cy="5350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Test</a:t>
            </a:r>
            <a:endParaRPr lang="en-US"/>
          </a:p>
        </p:txBody>
      </p:sp>
      <p:sp>
        <p:nvSpPr>
          <p:cNvPr id="202" name="Arrow: Right 201">
            <a:extLst>
              <a:ext uri="{FF2B5EF4-FFF2-40B4-BE49-F238E27FC236}">
                <a16:creationId xmlns:a16="http://schemas.microsoft.com/office/drawing/2014/main" id="{6B8A3E90-870E-420A-9D9B-2C63648D9C4F}"/>
              </a:ext>
            </a:extLst>
          </p:cNvPr>
          <p:cNvSpPr/>
          <p:nvPr/>
        </p:nvSpPr>
        <p:spPr>
          <a:xfrm>
            <a:off x="3625799" y="638240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Arrow: Right 202">
            <a:extLst>
              <a:ext uri="{FF2B5EF4-FFF2-40B4-BE49-F238E27FC236}">
                <a16:creationId xmlns:a16="http://schemas.microsoft.com/office/drawing/2014/main" id="{95CE66F4-0DBC-4777-BBB7-1E4C31F446EF}"/>
              </a:ext>
            </a:extLst>
          </p:cNvPr>
          <p:cNvSpPr/>
          <p:nvPr/>
        </p:nvSpPr>
        <p:spPr>
          <a:xfrm>
            <a:off x="5644287" y="662558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Arrow: Right 203">
            <a:extLst>
              <a:ext uri="{FF2B5EF4-FFF2-40B4-BE49-F238E27FC236}">
                <a16:creationId xmlns:a16="http://schemas.microsoft.com/office/drawing/2014/main" id="{5CD33416-EA11-42BB-80C1-76E59961DF4F}"/>
              </a:ext>
            </a:extLst>
          </p:cNvPr>
          <p:cNvSpPr/>
          <p:nvPr/>
        </p:nvSpPr>
        <p:spPr>
          <a:xfrm>
            <a:off x="7614137" y="662557"/>
            <a:ext cx="389107" cy="162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D150D28-899C-4204-BD87-47180EC2F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8"/>
            <a:ext cx="10998200" cy="364913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Check the debloating result</a:t>
            </a:r>
          </a:p>
          <a:p>
            <a:pPr>
              <a:buClr>
                <a:srgbClr val="FFFFFF"/>
              </a:buClr>
            </a:pPr>
            <a:r>
              <a:rPr lang="en-US">
                <a:cs typeface="Calibri"/>
              </a:rPr>
              <a:t>Verify NGINX still works</a:t>
            </a:r>
          </a:p>
        </p:txBody>
      </p:sp>
    </p:spTree>
    <p:extLst>
      <p:ext uri="{BB962C8B-B14F-4D97-AF65-F5344CB8AC3E}">
        <p14:creationId xmlns:p14="http://schemas.microsoft.com/office/powerpoint/2010/main" val="24805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9C952D-AA4A-424C-87A2-8F19C8BD1D34}"/>
              </a:ext>
            </a:extLst>
          </p:cNvPr>
          <p:cNvSpPr/>
          <p:nvPr/>
        </p:nvSpPr>
        <p:spPr>
          <a:xfrm>
            <a:off x="1066800" y="3844872"/>
            <a:ext cx="10435684" cy="850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86984-26BB-BB40-BC0A-2382673D4B57}"/>
              </a:ext>
            </a:extLst>
          </p:cNvPr>
          <p:cNvSpPr/>
          <p:nvPr/>
        </p:nvSpPr>
        <p:spPr>
          <a:xfrm>
            <a:off x="1066800" y="3327400"/>
            <a:ext cx="10435684" cy="546100"/>
          </a:xfrm>
          <a:prstGeom prst="rect">
            <a:avLst/>
          </a:prstGeom>
          <a:solidFill>
            <a:srgbClr val="EED8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80E22-26F7-5E46-9607-129CA045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Domain/platform-specific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D4F3B-6770-D841-B725-5EF3366E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99" y="2387600"/>
            <a:ext cx="10511885" cy="24194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E3A9F-037A-44EE-B9E3-BC5B83626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60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81523E-83B5-A343-A711-610D867B8EE3}"/>
              </a:ext>
            </a:extLst>
          </p:cNvPr>
          <p:cNvSpPr/>
          <p:nvPr/>
        </p:nvSpPr>
        <p:spPr>
          <a:xfrm>
            <a:off x="446314" y="624342"/>
            <a:ext cx="4659086" cy="5624058"/>
          </a:xfrm>
          <a:prstGeom prst="roundRect">
            <a:avLst>
              <a:gd name="adj" fmla="val 1480"/>
            </a:avLst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F3471-4AF3-4240-AFF2-A88D76F4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457" y="1019278"/>
            <a:ext cx="6250667" cy="1456267"/>
          </a:xfrm>
        </p:spPr>
        <p:txBody>
          <a:bodyPr/>
          <a:lstStyle/>
          <a:p>
            <a:r>
              <a:rPr lang="en-US"/>
              <a:t>Virtual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C93B-AB1E-EA46-B679-BF4CE0906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317" y="2220659"/>
            <a:ext cx="5268686" cy="3298397"/>
          </a:xfrm>
        </p:spPr>
        <p:txBody>
          <a:bodyPr>
            <a:normAutofit/>
          </a:bodyPr>
          <a:lstStyle/>
          <a:p>
            <a:r>
              <a:rPr lang="en-US" sz="3200"/>
              <a:t>Function-As-A-Service [FAAS]</a:t>
            </a:r>
          </a:p>
          <a:p>
            <a:r>
              <a:rPr lang="en-US" sz="3200"/>
              <a:t>Microservices</a:t>
            </a:r>
          </a:p>
          <a:p>
            <a:r>
              <a:rPr lang="en-US" sz="3200"/>
              <a:t>Large parts of kernel are unnecessary</a:t>
            </a:r>
          </a:p>
        </p:txBody>
      </p:sp>
      <p:pic>
        <p:nvPicPr>
          <p:cNvPr id="8" name="Graphic 7" descr="Cloud Computing">
            <a:extLst>
              <a:ext uri="{FF2B5EF4-FFF2-40B4-BE49-F238E27FC236}">
                <a16:creationId xmlns:a16="http://schemas.microsoft.com/office/drawing/2014/main" id="{898FB4A3-E464-1442-9660-EEAF6A370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4397" y="987426"/>
            <a:ext cx="2780891" cy="2780891"/>
          </a:xfrm>
          <a:prstGeom prst="rect">
            <a:avLst/>
          </a:prstGeom>
        </p:spPr>
      </p:pic>
      <p:pic>
        <p:nvPicPr>
          <p:cNvPr id="10" name="Graphic 9" descr="Syncing cloud">
            <a:extLst>
              <a:ext uri="{FF2B5EF4-FFF2-40B4-BE49-F238E27FC236}">
                <a16:creationId xmlns:a16="http://schemas.microsoft.com/office/drawing/2014/main" id="{1D504424-E720-4646-9403-42CD036FA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6426" y="3369538"/>
            <a:ext cx="2878862" cy="28788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CF385-013F-41F8-BC89-61F1B326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6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43B2D-3BEE-FF4B-AF15-7B9BDDCB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  <a:cs typeface="Krungthep"/>
              </a:rPr>
              <a:t>Config-driven</a:t>
            </a:r>
            <a:br>
              <a:rPr lang="en-US">
                <a:solidFill>
                  <a:schemeClr val="tx1"/>
                </a:solidFill>
                <a:cs typeface="Krungthep"/>
              </a:rPr>
            </a:br>
            <a:r>
              <a:rPr lang="en-US">
                <a:solidFill>
                  <a:schemeClr val="tx1"/>
                </a:solidFill>
                <a:cs typeface="Krungthep"/>
              </a:rPr>
              <a:t>Debloating </a:t>
            </a:r>
            <a:br>
              <a:rPr lang="en-US"/>
            </a:br>
            <a:r>
              <a:rPr lang="en-US" b="0">
                <a:solidFill>
                  <a:schemeClr val="tx1"/>
                </a:solidFill>
                <a:cs typeface="Krungthep"/>
              </a:rPr>
              <a:t>Kernel code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D83EE-9708-FD43-BFA0-5E0ADBE20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</a:rPr>
              <a:t>given an application, and its expected/known workloads, can we select only necessary kernel config options?</a:t>
            </a:r>
            <a:endParaRPr lang="en-US" i="1">
              <a:solidFill>
                <a:schemeClr val="tx1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70542-EE13-43BA-AE19-7D933410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66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BCCD2-595F-AD40-A2B1-73F4D5F5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Configuration-driven debloating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7953D-550A-954D-9289-9B15A2F12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3254" y="2142067"/>
            <a:ext cx="4657881" cy="3649134"/>
          </a:xfrm>
        </p:spPr>
        <p:txBody>
          <a:bodyPr/>
          <a:lstStyle/>
          <a:p>
            <a:r>
              <a:rPr lang="en-US"/>
              <a:t>de-facto technique</a:t>
            </a:r>
          </a:p>
          <a:p>
            <a:r>
              <a:rPr lang="en-US"/>
              <a:t>generates stable kernels</a:t>
            </a:r>
            <a:endParaRPr lang="en-US">
              <a:cs typeface="Calibri"/>
            </a:endParaRPr>
          </a:p>
          <a:p>
            <a:r>
              <a:rPr lang="en-US"/>
              <a:t>wide community support</a:t>
            </a:r>
            <a:endParaRPr lang="en-US">
              <a:cs typeface="Calibri"/>
            </a:endParaRPr>
          </a:p>
          <a:p>
            <a:r>
              <a:rPr lang="en-US"/>
              <a:t>reduce</a:t>
            </a:r>
            <a:r>
              <a:rPr lang="en-US">
                <a:cs typeface="Calibri"/>
              </a:rPr>
              <a:t> 50%-85% attack surface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6618-C0CE-9340-BA8C-D08071DA7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1" y="2142067"/>
            <a:ext cx="5660574" cy="3649133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hand-picking features -&gt;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 impractical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pPr lvl="1"/>
            <a:r>
              <a:rPr lang="en-US" err="1">
                <a:solidFill>
                  <a:srgbClr val="FF0000"/>
                </a:solidFill>
                <a:sym typeface="Wingdings" pitchFamily="2" charset="2"/>
              </a:rPr>
              <a:t>linux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 4.14 </a:t>
            </a:r>
            <a:r>
              <a:rPr lang="en-US">
                <a:solidFill>
                  <a:srgbClr val="FF0000"/>
                </a:solidFill>
              </a:rPr>
              <a:t>-&gt;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 14,000+ options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r>
              <a:rPr lang="en-US">
                <a:solidFill>
                  <a:srgbClr val="FF0000"/>
                </a:solidFill>
                <a:sym typeface="Wingdings" pitchFamily="2" charset="2"/>
              </a:rPr>
              <a:t>incomplete/poor documentation</a:t>
            </a:r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C5ACF-AAF7-40D3-9965-1BE2555F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6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C18562E-CA7F-714F-BAB1-93036C156E7D}"/>
              </a:ext>
            </a:extLst>
          </p:cNvPr>
          <p:cNvGrpSpPr/>
          <p:nvPr/>
        </p:nvGrpSpPr>
        <p:grpSpPr>
          <a:xfrm>
            <a:off x="6156267" y="2552698"/>
            <a:ext cx="5017924" cy="2544458"/>
            <a:chOff x="1017809" y="3184072"/>
            <a:chExt cx="4247406" cy="254445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519BF66-E0FA-9948-A304-F2216E2DDCCE}"/>
                </a:ext>
              </a:extLst>
            </p:cNvPr>
            <p:cNvSpPr/>
            <p:nvPr/>
          </p:nvSpPr>
          <p:spPr>
            <a:xfrm>
              <a:off x="1017809" y="5359485"/>
              <a:ext cx="4247406" cy="369045"/>
            </a:xfrm>
            <a:prstGeom prst="roundRect">
              <a:avLst>
                <a:gd name="adj" fmla="val 17494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F5102AF-D904-324D-8FDC-905F6658ECF4}"/>
                </a:ext>
              </a:extLst>
            </p:cNvPr>
            <p:cNvSpPr/>
            <p:nvPr/>
          </p:nvSpPr>
          <p:spPr>
            <a:xfrm>
              <a:off x="1017809" y="3184072"/>
              <a:ext cx="4247406" cy="369045"/>
            </a:xfrm>
            <a:prstGeom prst="roundRect">
              <a:avLst>
                <a:gd name="adj" fmla="val 17494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7C619-204D-604E-9B98-BF1595D0336D}"/>
              </a:ext>
            </a:extLst>
          </p:cNvPr>
          <p:cNvGrpSpPr/>
          <p:nvPr/>
        </p:nvGrpSpPr>
        <p:grpSpPr>
          <a:xfrm>
            <a:off x="1017805" y="3184072"/>
            <a:ext cx="4247410" cy="978647"/>
            <a:chOff x="1017805" y="3184072"/>
            <a:chExt cx="4247410" cy="9786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4D73A23-0E7E-6B41-88B7-17A6D42E6C80}"/>
                </a:ext>
              </a:extLst>
            </p:cNvPr>
            <p:cNvSpPr/>
            <p:nvPr/>
          </p:nvSpPr>
          <p:spPr>
            <a:xfrm>
              <a:off x="1017805" y="3793674"/>
              <a:ext cx="4247406" cy="369045"/>
            </a:xfrm>
            <a:prstGeom prst="roundRect">
              <a:avLst>
                <a:gd name="adj" fmla="val 17494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4889079-218E-1846-9B70-B092E0A7FC9E}"/>
                </a:ext>
              </a:extLst>
            </p:cNvPr>
            <p:cNvSpPr/>
            <p:nvPr/>
          </p:nvSpPr>
          <p:spPr>
            <a:xfrm>
              <a:off x="1017809" y="3184072"/>
              <a:ext cx="4247406" cy="369045"/>
            </a:xfrm>
            <a:prstGeom prst="roundRect">
              <a:avLst>
                <a:gd name="adj" fmla="val 17494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027317-C60E-1E47-8720-92968525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Kernel Configurations?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423A-35D7-9941-8B16-D08263D8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9"/>
            <a:ext cx="10131425" cy="794686"/>
          </a:xfrm>
        </p:spPr>
        <p:txBody>
          <a:bodyPr/>
          <a:lstStyle/>
          <a:p>
            <a:r>
              <a:rPr lang="en-US"/>
              <a:t>Kernels have configuration options: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A71C82-FEA7-234C-9560-2BD60AFD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09" y="2579915"/>
            <a:ext cx="4247406" cy="2525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2C7C3-749B-D141-B59D-7E395A62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263" y="2579915"/>
            <a:ext cx="5633772" cy="252548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475985D-1483-814B-BF6E-19B33276CE19}"/>
              </a:ext>
            </a:extLst>
          </p:cNvPr>
          <p:cNvGrpSpPr/>
          <p:nvPr/>
        </p:nvGrpSpPr>
        <p:grpSpPr>
          <a:xfrm>
            <a:off x="266705" y="3384385"/>
            <a:ext cx="2841480" cy="2482112"/>
            <a:chOff x="266705" y="3384385"/>
            <a:chExt cx="2841480" cy="248211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42731A-C9A4-2140-A6FE-12339B2B0C83}"/>
                </a:ext>
              </a:extLst>
            </p:cNvPr>
            <p:cNvSpPr txBox="1"/>
            <p:nvPr/>
          </p:nvSpPr>
          <p:spPr>
            <a:xfrm>
              <a:off x="609600" y="5317976"/>
              <a:ext cx="2498585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Statement-level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2146A-09C3-F249-89B4-49FBB316CEC4}"/>
                </a:ext>
              </a:extLst>
            </p:cNvPr>
            <p:cNvCxnSpPr/>
            <p:nvPr/>
          </p:nvCxnSpPr>
          <p:spPr>
            <a:xfrm>
              <a:off x="277592" y="3384385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19AE21-0C2B-6844-93FE-9E6BC6E68B84}"/>
                </a:ext>
              </a:extLst>
            </p:cNvPr>
            <p:cNvCxnSpPr/>
            <p:nvPr/>
          </p:nvCxnSpPr>
          <p:spPr>
            <a:xfrm>
              <a:off x="277591" y="3978196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E78670D-B407-8D49-B611-F00E9BCAD4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705" y="3384385"/>
              <a:ext cx="4806" cy="221873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4581F1-F857-CD43-8FEB-DE6BFE8CA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705" y="5592017"/>
              <a:ext cx="331056" cy="1110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202485-DE48-8042-95CD-CA54FFCF984D}"/>
              </a:ext>
            </a:extLst>
          </p:cNvPr>
          <p:cNvGrpSpPr/>
          <p:nvPr/>
        </p:nvGrpSpPr>
        <p:grpSpPr>
          <a:xfrm>
            <a:off x="9318192" y="2737220"/>
            <a:ext cx="2584702" cy="3129277"/>
            <a:chOff x="9318192" y="2737220"/>
            <a:chExt cx="2584702" cy="31292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467234-3627-394D-A572-63BDCC093C36}"/>
                </a:ext>
              </a:extLst>
            </p:cNvPr>
            <p:cNvSpPr txBox="1"/>
            <p:nvPr/>
          </p:nvSpPr>
          <p:spPr>
            <a:xfrm>
              <a:off x="9318192" y="5317976"/>
              <a:ext cx="2269016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Function-level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B379FB-F8C8-2548-8192-8C3C2540D71E}"/>
                </a:ext>
              </a:extLst>
            </p:cNvPr>
            <p:cNvCxnSpPr/>
            <p:nvPr/>
          </p:nvCxnSpPr>
          <p:spPr>
            <a:xfrm>
              <a:off x="11174191" y="2737220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BC155B2-98E3-1F45-8237-0150D9CC44FF}"/>
                </a:ext>
              </a:extLst>
            </p:cNvPr>
            <p:cNvCxnSpPr/>
            <p:nvPr/>
          </p:nvCxnSpPr>
          <p:spPr>
            <a:xfrm>
              <a:off x="11174191" y="4906652"/>
              <a:ext cx="71781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0403EF2-F705-2346-AB3C-FC144217B1FD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891" y="2737220"/>
              <a:ext cx="0" cy="285479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6E8301-D1B0-D14B-90F1-79E4E9114B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98094" y="5592236"/>
              <a:ext cx="304800" cy="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E09E6B6-847E-874E-A141-A317FBFE0206}"/>
              </a:ext>
            </a:extLst>
          </p:cNvPr>
          <p:cNvGrpSpPr/>
          <p:nvPr/>
        </p:nvGrpSpPr>
        <p:grpSpPr>
          <a:xfrm>
            <a:off x="1858892" y="5866497"/>
            <a:ext cx="8594741" cy="711741"/>
            <a:chOff x="1858892" y="5866497"/>
            <a:chExt cx="8594741" cy="7117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9AEE68-6FE9-2F41-8D25-8F7D952AA58B}"/>
                </a:ext>
              </a:extLst>
            </p:cNvPr>
            <p:cNvSpPr txBox="1"/>
            <p:nvPr/>
          </p:nvSpPr>
          <p:spPr>
            <a:xfrm>
              <a:off x="3804282" y="6029717"/>
              <a:ext cx="4668522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Code</a:t>
              </a:r>
              <a:r>
                <a:rPr lang="en-US" sz="2800">
                  <a:solidFill>
                    <a:schemeClr val="bg1"/>
                  </a:solidFill>
                </a:rPr>
                <a:t> Preprocessor Statements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3868BE-F09D-8342-95E6-5563E90E1DEC}"/>
                </a:ext>
              </a:extLst>
            </p:cNvPr>
            <p:cNvCxnSpPr>
              <a:cxnSpLocks/>
            </p:cNvCxnSpPr>
            <p:nvPr/>
          </p:nvCxnSpPr>
          <p:spPr>
            <a:xfrm>
              <a:off x="1858892" y="6319158"/>
              <a:ext cx="193450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FC83D31-3328-F549-A01C-C032146766FC}"/>
                </a:ext>
              </a:extLst>
            </p:cNvPr>
            <p:cNvCxnSpPr>
              <a:stCxn id="16" idx="2"/>
            </p:cNvCxnSpPr>
            <p:nvPr/>
          </p:nvCxnSpPr>
          <p:spPr>
            <a:xfrm flipH="1">
              <a:off x="1858892" y="5866497"/>
              <a:ext cx="1" cy="45266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45349F1-0931-4241-A320-A890BA537A33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8472804" y="6303978"/>
              <a:ext cx="1969942" cy="1518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C328096-66B0-8B47-953C-B20E10B31721}"/>
                </a:ext>
              </a:extLst>
            </p:cNvPr>
            <p:cNvCxnSpPr/>
            <p:nvPr/>
          </p:nvCxnSpPr>
          <p:spPr>
            <a:xfrm flipH="1">
              <a:off x="10453632" y="5866497"/>
              <a:ext cx="1" cy="45266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8E50A-09CA-4910-84F3-6DF723C0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EB2FF33-B895-234F-9243-281D5E71A780}"/>
              </a:ext>
            </a:extLst>
          </p:cNvPr>
          <p:cNvGrpSpPr/>
          <p:nvPr/>
        </p:nvGrpSpPr>
        <p:grpSpPr>
          <a:xfrm>
            <a:off x="2062976" y="3418005"/>
            <a:ext cx="5815026" cy="1512478"/>
            <a:chOff x="2062976" y="3418005"/>
            <a:chExt cx="5815026" cy="151247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1690A8B-2248-BE44-ABBC-82E2F5BB84AB}"/>
                </a:ext>
              </a:extLst>
            </p:cNvPr>
            <p:cNvSpPr/>
            <p:nvPr/>
          </p:nvSpPr>
          <p:spPr>
            <a:xfrm>
              <a:off x="2062976" y="4561438"/>
              <a:ext cx="2940203" cy="369045"/>
            </a:xfrm>
            <a:prstGeom prst="roundRect">
              <a:avLst>
                <a:gd name="adj" fmla="val 17494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4E2B9A7-B46B-C743-8A14-F878AFEFA10C}"/>
                </a:ext>
              </a:extLst>
            </p:cNvPr>
            <p:cNvSpPr/>
            <p:nvPr/>
          </p:nvSpPr>
          <p:spPr>
            <a:xfrm>
              <a:off x="3233854" y="3418005"/>
              <a:ext cx="4644148" cy="369045"/>
            </a:xfrm>
            <a:prstGeom prst="roundRect">
              <a:avLst>
                <a:gd name="adj" fmla="val 17494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005D02-04B6-EC41-891B-80A850F9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Kernel Configurations?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8AD782-7828-464F-8EEC-763E94D6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5229"/>
            <a:ext cx="10131425" cy="794686"/>
          </a:xfrm>
        </p:spPr>
        <p:txBody>
          <a:bodyPr/>
          <a:lstStyle/>
          <a:p>
            <a:r>
              <a:rPr lang="en-US"/>
              <a:t>Kernels have configuration options: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E490C4-3675-DA4E-8243-CD56C74B3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8" y="2724778"/>
            <a:ext cx="6980169" cy="23267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C2E795-04D7-274A-8F6F-F2C45099FB15}"/>
              </a:ext>
            </a:extLst>
          </p:cNvPr>
          <p:cNvGrpSpPr/>
          <p:nvPr/>
        </p:nvGrpSpPr>
        <p:grpSpPr>
          <a:xfrm>
            <a:off x="3369194" y="3629318"/>
            <a:ext cx="8005592" cy="2585768"/>
            <a:chOff x="3369194" y="3629318"/>
            <a:chExt cx="8005592" cy="25857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66DABE-64D8-014E-B14C-637A387537BD}"/>
                </a:ext>
              </a:extLst>
            </p:cNvPr>
            <p:cNvSpPr txBox="1"/>
            <p:nvPr/>
          </p:nvSpPr>
          <p:spPr>
            <a:xfrm>
              <a:off x="5849299" y="5666565"/>
              <a:ext cx="5525487" cy="548521"/>
            </a:xfrm>
            <a:prstGeom prst="roundRect">
              <a:avLst>
                <a:gd name="adj" fmla="val 9145"/>
              </a:avLst>
            </a:pr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Object</a:t>
              </a:r>
              <a:r>
                <a:rPr lang="en-US" sz="2800">
                  <a:solidFill>
                    <a:schemeClr val="bg1"/>
                  </a:solidFill>
                </a:rPr>
                <a:t>-file Configuration Statements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84A985-D160-0A42-BCAD-14B52312FD1B}"/>
                </a:ext>
              </a:extLst>
            </p:cNvPr>
            <p:cNvCxnSpPr>
              <a:cxnSpLocks/>
            </p:cNvCxnSpPr>
            <p:nvPr/>
          </p:nvCxnSpPr>
          <p:spPr>
            <a:xfrm>
              <a:off x="7878002" y="3629318"/>
              <a:ext cx="9983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7A1F1F-2A90-C34C-9405-7F2A77668695}"/>
                </a:ext>
              </a:extLst>
            </p:cNvPr>
            <p:cNvCxnSpPr>
              <a:cxnSpLocks/>
            </p:cNvCxnSpPr>
            <p:nvPr/>
          </p:nvCxnSpPr>
          <p:spPr>
            <a:xfrm>
              <a:off x="3369194" y="5940825"/>
              <a:ext cx="24801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077D96-171A-0448-81AD-5F610E8EEC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9194" y="4936580"/>
              <a:ext cx="1" cy="100424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BB7345-A640-5B42-921D-36185C5967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9647" y="3632408"/>
              <a:ext cx="10945" cy="202286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86752-CF63-452E-B21C-DD7EF38E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47</Slides>
  <Notes>46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Celestial</vt:lpstr>
      <vt:lpstr>PowerPoint Presentation</vt:lpstr>
      <vt:lpstr>PowerPoint Presentation</vt:lpstr>
      <vt:lpstr>OS Bloat</vt:lpstr>
      <vt:lpstr>Problems with OS Bloat</vt:lpstr>
      <vt:lpstr>Virtual Machines</vt:lpstr>
      <vt:lpstr>Config-driven Debloating  Kernel code</vt:lpstr>
      <vt:lpstr>Configuration-driven debloating</vt:lpstr>
      <vt:lpstr>What ARE Kernel Configurations?</vt:lpstr>
      <vt:lpstr>What ARE Kernel Configurations?</vt:lpstr>
      <vt:lpstr>Automatic kernel debloating</vt:lpstr>
      <vt:lpstr>This Project</vt:lpstr>
      <vt:lpstr>Limitations of existing approaches</vt:lpstr>
      <vt:lpstr>Cozart [Configuration Mozart]</vt:lpstr>
      <vt:lpstr>Cozart</vt:lpstr>
      <vt:lpstr>Cozart-configlets</vt:lpstr>
      <vt:lpstr>Tracking configuration options</vt:lpstr>
      <vt:lpstr>Configlets, again!</vt:lpstr>
      <vt:lpstr>Building the kernel</vt:lpstr>
      <vt:lpstr>Cozart framework</vt:lpstr>
      <vt:lpstr>Cozart evaluation</vt:lpstr>
      <vt:lpstr>Evaluation setup</vt:lpstr>
      <vt:lpstr>Implementation details</vt:lpstr>
      <vt:lpstr>The obvious kernel debloating results</vt:lpstr>
      <vt:lpstr>The obvious kernel debloating results</vt:lpstr>
      <vt:lpstr>IMPROVED PERFORMANCE</vt:lpstr>
      <vt:lpstr>The more interesting, Validation results!</vt:lpstr>
      <vt:lpstr>The more interesting, Validation results!</vt:lpstr>
      <vt:lpstr>The more interesting, Validation results!</vt:lpstr>
      <vt:lpstr>The more interesting, Validation results!</vt:lpstr>
      <vt:lpstr>The more interesting, Validation results!</vt:lpstr>
      <vt:lpstr>The more interesting, Validation results!</vt:lpstr>
      <vt:lpstr>Thanks!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insights</vt:lpstr>
      <vt:lpstr>1. Existing kernel debloating techniques initiate in-kernel tracing methods too late</vt:lpstr>
      <vt:lpstr>2. Kernel debloating can be done within tens of seconds</vt:lpstr>
      <vt:lpstr>3. Instruction-level tracing can address options that control intra-function features</vt:lpstr>
      <vt:lpstr>4. Imperfect test suites and benchmarks</vt:lpstr>
      <vt:lpstr>5. Domain-specific information can further debloat the kernel </vt:lpstr>
      <vt:lpstr>6. Kernel debloating is effective for other kernels</vt:lpstr>
      <vt:lpstr>PowerPoint Presentation</vt:lpstr>
      <vt:lpstr>Benefits of Domain/platform-specific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Sibin Mohan</dc:creator>
  <cp:revision>3</cp:revision>
  <dcterms:created xsi:type="dcterms:W3CDTF">2020-05-13T09:38:33Z</dcterms:created>
  <dcterms:modified xsi:type="dcterms:W3CDTF">2021-10-28T20:17:10Z</dcterms:modified>
</cp:coreProperties>
</file>