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460" r:id="rId2"/>
    <p:sldId id="807" r:id="rId3"/>
    <p:sldId id="484" r:id="rId4"/>
    <p:sldId id="258" r:id="rId5"/>
    <p:sldId id="259" r:id="rId6"/>
    <p:sldId id="486" r:id="rId7"/>
    <p:sldId id="488" r:id="rId8"/>
    <p:sldId id="489" r:id="rId9"/>
    <p:sldId id="490" r:id="rId10"/>
    <p:sldId id="491" r:id="rId11"/>
    <p:sldId id="805" r:id="rId12"/>
    <p:sldId id="492" r:id="rId13"/>
    <p:sldId id="493" r:id="rId14"/>
    <p:sldId id="495" r:id="rId15"/>
    <p:sldId id="277" r:id="rId16"/>
    <p:sldId id="278" r:id="rId17"/>
    <p:sldId id="280" r:id="rId18"/>
    <p:sldId id="281" r:id="rId19"/>
    <p:sldId id="283" r:id="rId20"/>
    <p:sldId id="284" r:id="rId21"/>
    <p:sldId id="285" r:id="rId22"/>
    <p:sldId id="499" r:id="rId23"/>
    <p:sldId id="369" r:id="rId24"/>
    <p:sldId id="500" r:id="rId25"/>
    <p:sldId id="297" r:id="rId26"/>
    <p:sldId id="298" r:id="rId27"/>
    <p:sldId id="300" r:id="rId28"/>
    <p:sldId id="764" r:id="rId29"/>
    <p:sldId id="302" r:id="rId30"/>
    <p:sldId id="806" r:id="rId31"/>
    <p:sldId id="400" r:id="rId32"/>
    <p:sldId id="741" r:id="rId33"/>
    <p:sldId id="645" r:id="rId34"/>
    <p:sldId id="646" r:id="rId35"/>
    <p:sldId id="647" r:id="rId36"/>
    <p:sldId id="648" r:id="rId37"/>
    <p:sldId id="651" r:id="rId38"/>
    <p:sldId id="652" r:id="rId39"/>
    <p:sldId id="653" r:id="rId40"/>
    <p:sldId id="654" r:id="rId41"/>
    <p:sldId id="655" r:id="rId42"/>
    <p:sldId id="656" r:id="rId43"/>
    <p:sldId id="657" r:id="rId44"/>
    <p:sldId id="661" r:id="rId45"/>
    <p:sldId id="662" r:id="rId46"/>
    <p:sldId id="663" r:id="rId47"/>
    <p:sldId id="664" r:id="rId48"/>
    <p:sldId id="665" r:id="rId49"/>
    <p:sldId id="666" r:id="rId50"/>
    <p:sldId id="667" r:id="rId51"/>
    <p:sldId id="668" r:id="rId52"/>
    <p:sldId id="669" r:id="rId53"/>
    <p:sldId id="670" r:id="rId54"/>
    <p:sldId id="671" r:id="rId55"/>
    <p:sldId id="673" r:id="rId56"/>
    <p:sldId id="674" r:id="rId57"/>
    <p:sldId id="762" r:id="rId58"/>
    <p:sldId id="768" r:id="rId59"/>
    <p:sldId id="377" r:id="rId60"/>
    <p:sldId id="769" r:id="rId61"/>
    <p:sldId id="758" r:id="rId62"/>
    <p:sldId id="761" r:id="rId63"/>
    <p:sldId id="766" r:id="rId64"/>
    <p:sldId id="774" r:id="rId65"/>
    <p:sldId id="775" r:id="rId66"/>
    <p:sldId id="776" r:id="rId67"/>
    <p:sldId id="778" r:id="rId68"/>
    <p:sldId id="315" r:id="rId69"/>
    <p:sldId id="317" r:id="rId70"/>
    <p:sldId id="320" r:id="rId71"/>
    <p:sldId id="321" r:id="rId72"/>
    <p:sldId id="322" r:id="rId73"/>
    <p:sldId id="780" r:id="rId74"/>
    <p:sldId id="292" r:id="rId75"/>
    <p:sldId id="293" r:id="rId76"/>
    <p:sldId id="351" r:id="rId77"/>
    <p:sldId id="782" r:id="rId78"/>
    <p:sldId id="784" r:id="rId79"/>
    <p:sldId id="809" r:id="rId80"/>
    <p:sldId id="801" r:id="rId81"/>
    <p:sldId id="813" r:id="rId82"/>
    <p:sldId id="814" r:id="rId83"/>
    <p:sldId id="816" r:id="rId84"/>
    <p:sldId id="817" r:id="rId85"/>
    <p:sldId id="818" r:id="rId86"/>
    <p:sldId id="794" r:id="rId87"/>
    <p:sldId id="811" r:id="rId88"/>
    <p:sldId id="599" r:id="rId89"/>
    <p:sldId id="600" r:id="rId90"/>
    <p:sldId id="561" r:id="rId91"/>
    <p:sldId id="562" r:id="rId92"/>
    <p:sldId id="563" r:id="rId93"/>
    <p:sldId id="601" r:id="rId94"/>
    <p:sldId id="602" r:id="rId95"/>
    <p:sldId id="812" r:id="rId96"/>
    <p:sldId id="353" r:id="rId97"/>
    <p:sldId id="352"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F006176-ADBF-4A4A-ACB8-143F46125D9C}">
          <p14:sldIdLst>
            <p14:sldId id="460"/>
            <p14:sldId id="807"/>
            <p14:sldId id="484"/>
            <p14:sldId id="258"/>
            <p14:sldId id="259"/>
            <p14:sldId id="486"/>
            <p14:sldId id="488"/>
            <p14:sldId id="489"/>
            <p14:sldId id="490"/>
            <p14:sldId id="491"/>
            <p14:sldId id="805"/>
            <p14:sldId id="492"/>
            <p14:sldId id="493"/>
            <p14:sldId id="495"/>
            <p14:sldId id="277"/>
            <p14:sldId id="278"/>
            <p14:sldId id="280"/>
            <p14:sldId id="281"/>
            <p14:sldId id="283"/>
            <p14:sldId id="284"/>
            <p14:sldId id="285"/>
            <p14:sldId id="499"/>
            <p14:sldId id="369"/>
            <p14:sldId id="500"/>
            <p14:sldId id="297"/>
            <p14:sldId id="298"/>
            <p14:sldId id="300"/>
            <p14:sldId id="764"/>
            <p14:sldId id="302"/>
            <p14:sldId id="806"/>
            <p14:sldId id="400"/>
            <p14:sldId id="741"/>
            <p14:sldId id="645"/>
            <p14:sldId id="646"/>
            <p14:sldId id="647"/>
            <p14:sldId id="648"/>
            <p14:sldId id="651"/>
            <p14:sldId id="652"/>
            <p14:sldId id="653"/>
            <p14:sldId id="654"/>
            <p14:sldId id="655"/>
            <p14:sldId id="656"/>
            <p14:sldId id="657"/>
            <p14:sldId id="661"/>
            <p14:sldId id="662"/>
            <p14:sldId id="663"/>
            <p14:sldId id="664"/>
            <p14:sldId id="665"/>
            <p14:sldId id="666"/>
            <p14:sldId id="667"/>
            <p14:sldId id="668"/>
            <p14:sldId id="669"/>
            <p14:sldId id="670"/>
            <p14:sldId id="671"/>
            <p14:sldId id="673"/>
            <p14:sldId id="674"/>
            <p14:sldId id="762"/>
            <p14:sldId id="768"/>
            <p14:sldId id="377"/>
            <p14:sldId id="769"/>
            <p14:sldId id="758"/>
            <p14:sldId id="761"/>
            <p14:sldId id="766"/>
            <p14:sldId id="774"/>
            <p14:sldId id="775"/>
            <p14:sldId id="776"/>
            <p14:sldId id="778"/>
            <p14:sldId id="315"/>
            <p14:sldId id="317"/>
            <p14:sldId id="320"/>
            <p14:sldId id="321"/>
            <p14:sldId id="322"/>
            <p14:sldId id="780"/>
            <p14:sldId id="292"/>
            <p14:sldId id="293"/>
            <p14:sldId id="351"/>
            <p14:sldId id="782"/>
            <p14:sldId id="784"/>
            <p14:sldId id="809"/>
            <p14:sldId id="801"/>
            <p14:sldId id="813"/>
            <p14:sldId id="814"/>
            <p14:sldId id="816"/>
            <p14:sldId id="817"/>
            <p14:sldId id="818"/>
            <p14:sldId id="794"/>
            <p14:sldId id="811"/>
            <p14:sldId id="599"/>
            <p14:sldId id="600"/>
            <p14:sldId id="561"/>
            <p14:sldId id="562"/>
            <p14:sldId id="563"/>
            <p14:sldId id="601"/>
            <p14:sldId id="602"/>
            <p14:sldId id="812"/>
            <p14:sldId id="353"/>
            <p14:sldId id="352"/>
          </p14:sldIdLst>
        </p14:section>
        <p14:section name="Introduction" id="{6ED7BBBB-50B1-B34E-AC5B-9C2BFC29A1EE}">
          <p14:sldIdLst/>
        </p14:section>
        <p14:section name="Existing Works" id="{01DF3534-E1E2-DE40-9055-61AFDF102863}">
          <p14:sldIdLst/>
        </p14:section>
        <p14:section name="Observation" id="{08425F00-2FC3-7E43-BF95-903EAE36641E}">
          <p14:sldIdLst/>
        </p14:section>
        <p14:section name="Naive Sampling" id="{F8CEFC63-C98E-FF4D-BADE-3C12EAF544A7}">
          <p14:sldIdLst/>
        </p14:section>
        <p14:section name="Workflow" id="{D9B31B4A-270B-8E41-B7A7-EC563990ECCA}">
          <p14:sldIdLst/>
        </p14:section>
        <p14:section name="Path Sampling" id="{833856A5-E57B-764F-9632-E35FEBBA4A9A}">
          <p14:sldIdLst/>
        </p14:section>
        <p14:section name="Abstract Interpretation" id="{EA5B0ED4-637F-2446-BC02-71612912A275}">
          <p14:sldIdLst/>
        </p14:section>
        <p14:section name="Posterior Analysis" id="{47C1CA23-1B32-9F43-9D54-32F97ECFE247}">
          <p14:sldIdLst/>
        </p14:section>
        <p14:section name="Probability Guarantee" id="{D751055B-AB11-5242-A81D-D483318F3671}">
          <p14:sldIdLst/>
        </p14:section>
        <p14:section name="Evaluation" id="{C302C581-B254-AD4E-8812-E82018ADBF7F}">
          <p14:sldIdLst/>
        </p14:section>
        <p14:section name="Related Work" id="{45E67260-FD1A-E442-B549-EB9CF025961F}">
          <p14:sldIdLst/>
        </p14:section>
        <p14:section name="Conclusion" id="{5E011A0B-A15E-1647-A8A1-9C5BD43A7B53}">
          <p14:sldIdLst/>
        </p14:section>
        <p14:section name="VIE" id="{F3981E39-7124-754B-BB03-FA190E44ADFA}">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13"/>
    <p:restoredTop sz="74664" autoAdjust="0"/>
  </p:normalViewPr>
  <p:slideViewPr>
    <p:cSldViewPr snapToGrid="0" snapToObjects="1">
      <p:cViewPr varScale="1">
        <p:scale>
          <a:sx n="58" d="100"/>
          <a:sy n="58" d="100"/>
        </p:scale>
        <p:origin x="1188" y="56"/>
      </p:cViewPr>
      <p:guideLst>
        <p:guide orient="horz" pos="2160"/>
        <p:guide pos="3840"/>
      </p:guideLst>
    </p:cSldViewPr>
  </p:slideViewPr>
  <p:notesTextViewPr>
    <p:cViewPr>
      <p:scale>
        <a:sx n="210" d="100"/>
        <a:sy n="21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BA4B6-98F4-9847-BDB1-E1987406DE92}"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E8611-7297-3844-8C63-B2E4BB0AE34F}" type="slidenum">
              <a:rPr lang="en-US" smtClean="0"/>
              <a:t>‹#›</a:t>
            </a:fld>
            <a:endParaRPr lang="en-US"/>
          </a:p>
        </p:txBody>
      </p:sp>
    </p:spTree>
    <p:extLst>
      <p:ext uri="{BB962C8B-B14F-4D97-AF65-F5344CB8AC3E}">
        <p14:creationId xmlns:p14="http://schemas.microsoft.com/office/powerpoint/2010/main" val="2888890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wtecservices.ie/malware-exploit-attacks-explain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rrorgum.com/tfox/books/learningmalwareanalysis_ebook.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paloaltonetworks.com/cyberpedia/command-and-control-explained"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wtecservices.ie/malware-exploit-attacks-explaine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ewtecservices.ie/malware-exploit-attacks-explaine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ewtecservices.ie/malware-exploit-attacks-explained/"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ewtecservices.ie/malware-exploit-attacks-explained/"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ewtecservices.ie/malware-exploit-attacks-explaine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wtecservices.ie/malware-exploit-attacks-explaine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kkosec.com/blog/2018/3/15/linux-anti-vm-how-does-linux-malware-detect-running-in-a-virtual-machin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ites.cs.ucsb.edu/~chris/research/doc/ccs11_loop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kkosec.com/blog/2018/3/15/linux-anti-vm-how-does-linux-malware-detect-running-in-a-virtual-machin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a:t>
            </a:fld>
            <a:endParaRPr lang="en-US"/>
          </a:p>
        </p:txBody>
      </p:sp>
    </p:spTree>
    <p:extLst>
      <p:ext uri="{BB962C8B-B14F-4D97-AF65-F5344CB8AC3E}">
        <p14:creationId xmlns:p14="http://schemas.microsoft.com/office/powerpoint/2010/main" val="285720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f1032043e3_0_21: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15</a:t>
            </a:fld>
            <a:endParaRPr/>
          </a:p>
        </p:txBody>
      </p:sp>
      <p:sp>
        <p:nvSpPr>
          <p:cNvPr id="289" name="Google Shape;289;gf1032043e3_0_21: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290" name="Google Shape;290;gf1032043e3_0_21: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ISA 562,  Information Security, Theory and Practice.</a:t>
            </a:r>
            <a:endParaRPr/>
          </a:p>
          <a:p>
            <a:pPr marL="0" lvl="0" indent="0" algn="l" rtl="0">
              <a:spcBef>
                <a:spcPts val="0"/>
              </a:spcBef>
              <a:spcAft>
                <a:spcPts val="0"/>
              </a:spcAft>
              <a:buNone/>
            </a:pPr>
            <a:r>
              <a:rPr lang="en-US"/>
              <a:t>Lecture 10: Malware</a:t>
            </a:r>
            <a:endParaRPr/>
          </a:p>
          <a:p>
            <a:pPr marL="0" lvl="0" indent="0" algn="l" rtl="0">
              <a:spcBef>
                <a:spcPts val="0"/>
              </a:spcBef>
              <a:spcAft>
                <a:spcPts val="0"/>
              </a:spcAft>
              <a:buNone/>
            </a:pPr>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https://newtecservices.ie/malware-exploit-attacks-explained/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7:notes"/>
          <p:cNvSpPr txBox="1">
            <a:spLocks noGrp="1"/>
          </p:cNvSpPr>
          <p:nvPr>
            <p:ph type="sldNum" idx="12"/>
          </p:nvPr>
        </p:nvSpPr>
        <p:spPr>
          <a:xfrm>
            <a:off x="4143587" y="9119474"/>
            <a:ext cx="3169920" cy="481726"/>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16</a:t>
            </a:fld>
            <a:endParaRPr/>
          </a:p>
        </p:txBody>
      </p:sp>
      <p:sp>
        <p:nvSpPr>
          <p:cNvPr id="312" name="Google Shape;312;p7: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313" name="Google Shape;313;p7:notes"/>
          <p:cNvSpPr txBox="1">
            <a:spLocks noGrp="1"/>
          </p:cNvSpPr>
          <p:nvPr>
            <p:ph type="body" idx="1"/>
          </p:nvPr>
        </p:nvSpPr>
        <p:spPr>
          <a:xfrm>
            <a:off x="731519" y="4560480"/>
            <a:ext cx="5851800" cy="432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https://terrorgum.com/tfox/books/learningmalwareanalysis_ebook.pdf</a:t>
            </a:r>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4"/>
              </a:rPr>
              <a:t>https://www.paloaltonetworks.com/cyberpedia/command-and-control-explained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f1032043e3_0_47: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17</a:t>
            </a:fld>
            <a:endParaRPr/>
          </a:p>
        </p:txBody>
      </p:sp>
      <p:sp>
        <p:nvSpPr>
          <p:cNvPr id="341" name="Google Shape;341;gf1032043e3_0_47: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342" name="Google Shape;342;gf1032043e3_0_47: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https://newtecservices.ie/malware-exploit-attacks-explained/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f1032043e3_0_87: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18</a:t>
            </a:fld>
            <a:endParaRPr/>
          </a:p>
        </p:txBody>
      </p:sp>
      <p:sp>
        <p:nvSpPr>
          <p:cNvPr id="366" name="Google Shape;366;gf1032043e3_0_87: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367" name="Google Shape;367;gf1032043e3_0_87: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https://newtecservices.ie/malware-exploit-attacks-explained/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ef027e1798_0_17: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19</a:t>
            </a:fld>
            <a:endParaRPr/>
          </a:p>
        </p:txBody>
      </p:sp>
      <p:sp>
        <p:nvSpPr>
          <p:cNvPr id="416" name="Google Shape;416;gef027e1798_0_17: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417" name="Google Shape;417;gef027e1798_0_17: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rgbClr val="000000"/>
              </a:buClr>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f1032043e3_0_116: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20</a:t>
            </a:fld>
            <a:endParaRPr/>
          </a:p>
        </p:txBody>
      </p:sp>
      <p:sp>
        <p:nvSpPr>
          <p:cNvPr id="424" name="Google Shape;424;gf1032043e3_0_116: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425" name="Google Shape;425;gf1032043e3_0_116: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https://newtecservices.ie/malware-exploit-attacks-explained/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f1032043e3_0_171: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21</a:t>
            </a:fld>
            <a:endParaRPr/>
          </a:p>
        </p:txBody>
      </p:sp>
      <p:sp>
        <p:nvSpPr>
          <p:cNvPr id="452" name="Google Shape;452;gf1032043e3_0_171: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453" name="Google Shape;453;gf1032043e3_0_171: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https://newtecservices.ie/malware-exploit-attacks-explained/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ede3fa09ae_0_6: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25</a:t>
            </a:fld>
            <a:endParaRPr/>
          </a:p>
        </p:txBody>
      </p:sp>
      <p:sp>
        <p:nvSpPr>
          <p:cNvPr id="583" name="Google Shape;583;gede3fa09ae_0_6: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584" name="Google Shape;584;gede3fa09ae_0_6: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9:notes"/>
          <p:cNvSpPr txBox="1">
            <a:spLocks noGrp="1"/>
          </p:cNvSpPr>
          <p:nvPr>
            <p:ph type="sldNum" idx="12"/>
          </p:nvPr>
        </p:nvSpPr>
        <p:spPr>
          <a:xfrm>
            <a:off x="4143587" y="9119474"/>
            <a:ext cx="3169920" cy="481726"/>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26</a:t>
            </a:fld>
            <a:endParaRPr/>
          </a:p>
        </p:txBody>
      </p:sp>
      <p:sp>
        <p:nvSpPr>
          <p:cNvPr id="598" name="Google Shape;598;p9: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599" name="Google Shape;599;p9:notes"/>
          <p:cNvSpPr txBox="1">
            <a:spLocks noGrp="1"/>
          </p:cNvSpPr>
          <p:nvPr>
            <p:ph type="body" idx="1"/>
          </p:nvPr>
        </p:nvSpPr>
        <p:spPr>
          <a:xfrm>
            <a:off x="731519" y="4560480"/>
            <a:ext cx="5851800" cy="432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ede3fa09ae_0_56: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27</a:t>
            </a:fld>
            <a:endParaRPr/>
          </a:p>
        </p:txBody>
      </p:sp>
      <p:sp>
        <p:nvSpPr>
          <p:cNvPr id="629" name="Google Shape;629;gede3fa09ae_0_56: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630" name="Google Shape;630;gede3fa09ae_0_56: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sldNum" idx="12"/>
          </p:nvPr>
        </p:nvSpPr>
        <p:spPr>
          <a:xfrm>
            <a:off x="4143587" y="9119474"/>
            <a:ext cx="3169920" cy="481726"/>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4</a:t>
            </a:fld>
            <a:endParaRPr/>
          </a:p>
        </p:txBody>
      </p:sp>
      <p:sp>
        <p:nvSpPr>
          <p:cNvPr id="106" name="Google Shape;106;p3: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107" name="Google Shape;107;p3:notes"/>
          <p:cNvSpPr txBox="1">
            <a:spLocks noGrp="1"/>
          </p:cNvSpPr>
          <p:nvPr>
            <p:ph type="body" idx="1"/>
          </p:nvPr>
        </p:nvSpPr>
        <p:spPr>
          <a:xfrm>
            <a:off x="731519" y="4560480"/>
            <a:ext cx="5851800" cy="432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Virus is contagious, it usually infects existing files</a:t>
            </a:r>
          </a:p>
          <a:p>
            <a:pPr marL="0" lvl="0" indent="0" algn="l" rtl="0">
              <a:spcBef>
                <a:spcPts val="0"/>
              </a:spcBef>
              <a:spcAft>
                <a:spcPts val="0"/>
              </a:spcAft>
              <a:buNone/>
            </a:pPr>
            <a:r>
              <a:rPr lang="en-US" dirty="0"/>
              <a:t>IRC bots: internet relay chat bots, it appears like someone is chatting. But it is indeed a program</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ede3fa09ae_0_71: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28</a:t>
            </a:fld>
            <a:endParaRPr/>
          </a:p>
        </p:txBody>
      </p:sp>
      <p:sp>
        <p:nvSpPr>
          <p:cNvPr id="646" name="Google Shape;646;gede3fa09ae_0_71: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647" name="Google Shape;647;gede3fa09ae_0_71: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ede3fa09ae_0_89: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29</a:t>
            </a:fld>
            <a:endParaRPr/>
          </a:p>
        </p:txBody>
      </p:sp>
      <p:sp>
        <p:nvSpPr>
          <p:cNvPr id="663" name="Google Shape;663;gede3fa09ae_0_89: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664" name="Google Shape;664;gede3fa09ae_0_89: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31</a:t>
            </a:fld>
            <a:endParaRPr lang="en-US"/>
          </a:p>
        </p:txBody>
      </p:sp>
    </p:spTree>
    <p:extLst>
      <p:ext uri="{BB962C8B-B14F-4D97-AF65-F5344CB8AC3E}">
        <p14:creationId xmlns:p14="http://schemas.microsoft.com/office/powerpoint/2010/main" val="2206175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Kernel</a:t>
            </a:r>
            <a:r>
              <a:rPr lang="en-US" baseline="0" dirty="0"/>
              <a:t> module</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32</a:t>
            </a:fld>
            <a:endParaRPr lang="en-US"/>
          </a:p>
        </p:txBody>
      </p:sp>
    </p:spTree>
    <p:extLst>
      <p:ext uri="{BB962C8B-B14F-4D97-AF65-F5344CB8AC3E}">
        <p14:creationId xmlns:p14="http://schemas.microsoft.com/office/powerpoint/2010/main" val="4177259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33</a:t>
            </a:fld>
            <a:endParaRPr lang="en-US"/>
          </a:p>
        </p:txBody>
      </p:sp>
    </p:spTree>
    <p:extLst>
      <p:ext uri="{BB962C8B-B14F-4D97-AF65-F5344CB8AC3E}">
        <p14:creationId xmlns:p14="http://schemas.microsoft.com/office/powerpoint/2010/main" val="2662285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34</a:t>
            </a:fld>
            <a:endParaRPr lang="en-US"/>
          </a:p>
        </p:txBody>
      </p:sp>
    </p:spTree>
    <p:extLst>
      <p:ext uri="{BB962C8B-B14F-4D97-AF65-F5344CB8AC3E}">
        <p14:creationId xmlns:p14="http://schemas.microsoft.com/office/powerpoint/2010/main" val="2662285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35</a:t>
            </a:fld>
            <a:endParaRPr lang="en-US"/>
          </a:p>
        </p:txBody>
      </p:sp>
    </p:spTree>
    <p:extLst>
      <p:ext uri="{BB962C8B-B14F-4D97-AF65-F5344CB8AC3E}">
        <p14:creationId xmlns:p14="http://schemas.microsoft.com/office/powerpoint/2010/main" val="2662285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36</a:t>
            </a:fld>
            <a:endParaRPr lang="en-US"/>
          </a:p>
        </p:txBody>
      </p:sp>
    </p:spTree>
    <p:extLst>
      <p:ext uri="{BB962C8B-B14F-4D97-AF65-F5344CB8AC3E}">
        <p14:creationId xmlns:p14="http://schemas.microsoft.com/office/powerpoint/2010/main" val="2662285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37</a:t>
            </a:fld>
            <a:endParaRPr lang="en-US"/>
          </a:p>
        </p:txBody>
      </p:sp>
    </p:spTree>
    <p:extLst>
      <p:ext uri="{BB962C8B-B14F-4D97-AF65-F5344CB8AC3E}">
        <p14:creationId xmlns:p14="http://schemas.microsoft.com/office/powerpoint/2010/main" val="2662285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38</a:t>
            </a:fld>
            <a:endParaRPr lang="en-US"/>
          </a:p>
        </p:txBody>
      </p:sp>
    </p:spTree>
    <p:extLst>
      <p:ext uri="{BB962C8B-B14F-4D97-AF65-F5344CB8AC3E}">
        <p14:creationId xmlns:p14="http://schemas.microsoft.com/office/powerpoint/2010/main" val="3090191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ef027e1798_0_7: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5</a:t>
            </a:fld>
            <a:endParaRPr/>
          </a:p>
        </p:txBody>
      </p:sp>
      <p:sp>
        <p:nvSpPr>
          <p:cNvPr id="115" name="Google Shape;115;gef027e1798_0_7: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116" name="Google Shape;116;gef027e1798_0_7: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39</a:t>
            </a:fld>
            <a:endParaRPr lang="en-US"/>
          </a:p>
        </p:txBody>
      </p:sp>
    </p:spTree>
    <p:extLst>
      <p:ext uri="{BB962C8B-B14F-4D97-AF65-F5344CB8AC3E}">
        <p14:creationId xmlns:p14="http://schemas.microsoft.com/office/powerpoint/2010/main" val="3090191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40</a:t>
            </a:fld>
            <a:endParaRPr lang="en-US"/>
          </a:p>
        </p:txBody>
      </p:sp>
    </p:spTree>
    <p:extLst>
      <p:ext uri="{BB962C8B-B14F-4D97-AF65-F5344CB8AC3E}">
        <p14:creationId xmlns:p14="http://schemas.microsoft.com/office/powerpoint/2010/main" val="3090191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41</a:t>
            </a:fld>
            <a:endParaRPr lang="en-US"/>
          </a:p>
        </p:txBody>
      </p:sp>
    </p:spTree>
    <p:extLst>
      <p:ext uri="{BB962C8B-B14F-4D97-AF65-F5344CB8AC3E}">
        <p14:creationId xmlns:p14="http://schemas.microsoft.com/office/powerpoint/2010/main" val="3090191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42</a:t>
            </a:fld>
            <a:endParaRPr lang="en-US"/>
          </a:p>
        </p:txBody>
      </p:sp>
    </p:spTree>
    <p:extLst>
      <p:ext uri="{BB962C8B-B14F-4D97-AF65-F5344CB8AC3E}">
        <p14:creationId xmlns:p14="http://schemas.microsoft.com/office/powerpoint/2010/main" val="3090191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43</a:t>
            </a:fld>
            <a:endParaRPr lang="en-US"/>
          </a:p>
        </p:txBody>
      </p:sp>
    </p:spTree>
    <p:extLst>
      <p:ext uri="{BB962C8B-B14F-4D97-AF65-F5344CB8AC3E}">
        <p14:creationId xmlns:p14="http://schemas.microsoft.com/office/powerpoint/2010/main" val="3090191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E1A1829-CEB5-DD49-8A8D-78833E98DD1A}" type="slidenum">
              <a:rPr lang="en-US" smtClean="0"/>
              <a:t>44</a:t>
            </a:fld>
            <a:endParaRPr lang="en-US"/>
          </a:p>
        </p:txBody>
      </p:sp>
    </p:spTree>
    <p:extLst>
      <p:ext uri="{BB962C8B-B14F-4D97-AF65-F5344CB8AC3E}">
        <p14:creationId xmlns:p14="http://schemas.microsoft.com/office/powerpoint/2010/main" val="3153046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45</a:t>
            </a:fld>
            <a:endParaRPr lang="en-US"/>
          </a:p>
        </p:txBody>
      </p:sp>
    </p:spTree>
    <p:extLst>
      <p:ext uri="{BB962C8B-B14F-4D97-AF65-F5344CB8AC3E}">
        <p14:creationId xmlns:p14="http://schemas.microsoft.com/office/powerpoint/2010/main" val="943516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E1A1829-CEB5-DD49-8A8D-78833E98DD1A}" type="slidenum">
              <a:rPr lang="en-US" smtClean="0"/>
              <a:t>46</a:t>
            </a:fld>
            <a:endParaRPr lang="en-US"/>
          </a:p>
        </p:txBody>
      </p:sp>
    </p:spTree>
    <p:extLst>
      <p:ext uri="{BB962C8B-B14F-4D97-AF65-F5344CB8AC3E}">
        <p14:creationId xmlns:p14="http://schemas.microsoft.com/office/powerpoint/2010/main" val="249777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47</a:t>
            </a:fld>
            <a:endParaRPr lang="en-US"/>
          </a:p>
        </p:txBody>
      </p:sp>
    </p:spTree>
    <p:extLst>
      <p:ext uri="{BB962C8B-B14F-4D97-AF65-F5344CB8AC3E}">
        <p14:creationId xmlns:p14="http://schemas.microsoft.com/office/powerpoint/2010/main" val="490569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48</a:t>
            </a:fld>
            <a:endParaRPr lang="en-US"/>
          </a:p>
        </p:txBody>
      </p:sp>
    </p:spTree>
    <p:extLst>
      <p:ext uri="{BB962C8B-B14F-4D97-AF65-F5344CB8AC3E}">
        <p14:creationId xmlns:p14="http://schemas.microsoft.com/office/powerpoint/2010/main" val="267986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dbc86d8da_0_77: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6</a:t>
            </a:fld>
            <a:endParaRPr/>
          </a:p>
        </p:txBody>
      </p:sp>
      <p:sp>
        <p:nvSpPr>
          <p:cNvPr id="216" name="Google Shape;216;gedbc86d8da_0_77: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217" name="Google Shape;217;gedbc86d8da_0_77: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49</a:t>
            </a:fld>
            <a:endParaRPr lang="en-US"/>
          </a:p>
        </p:txBody>
      </p:sp>
    </p:spTree>
    <p:extLst>
      <p:ext uri="{BB962C8B-B14F-4D97-AF65-F5344CB8AC3E}">
        <p14:creationId xmlns:p14="http://schemas.microsoft.com/office/powerpoint/2010/main" val="3089078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51</a:t>
            </a:fld>
            <a:endParaRPr lang="en-US"/>
          </a:p>
        </p:txBody>
      </p:sp>
    </p:spTree>
    <p:extLst>
      <p:ext uri="{BB962C8B-B14F-4D97-AF65-F5344CB8AC3E}">
        <p14:creationId xmlns:p14="http://schemas.microsoft.com/office/powerpoint/2010/main" val="401758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53</a:t>
            </a:fld>
            <a:endParaRPr lang="en-US"/>
          </a:p>
        </p:txBody>
      </p:sp>
    </p:spTree>
    <p:extLst>
      <p:ext uri="{BB962C8B-B14F-4D97-AF65-F5344CB8AC3E}">
        <p14:creationId xmlns:p14="http://schemas.microsoft.com/office/powerpoint/2010/main" val="1353399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54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55</a:t>
            </a:fld>
            <a:endParaRPr lang="en-US"/>
          </a:p>
        </p:txBody>
      </p:sp>
    </p:spTree>
    <p:extLst>
      <p:ext uri="{BB962C8B-B14F-4D97-AF65-F5344CB8AC3E}">
        <p14:creationId xmlns:p14="http://schemas.microsoft.com/office/powerpoint/2010/main" val="92946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C7E099F-35E3-DF42-A654-C9EC0054B301}" type="slidenum">
              <a:rPr lang="en-US" smtClean="0"/>
              <a:pPr/>
              <a:t>56</a:t>
            </a:fld>
            <a:endParaRPr lang="en-US"/>
          </a:p>
        </p:txBody>
      </p:sp>
    </p:spTree>
    <p:extLst>
      <p:ext uri="{BB962C8B-B14F-4D97-AF65-F5344CB8AC3E}">
        <p14:creationId xmlns:p14="http://schemas.microsoft.com/office/powerpoint/2010/main" val="92946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de3fa09ae_0_112: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58</a:t>
            </a:fld>
            <a:endParaRPr/>
          </a:p>
        </p:txBody>
      </p:sp>
      <p:sp>
        <p:nvSpPr>
          <p:cNvPr id="684" name="Google Shape;684;gede3fa09ae_0_112: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685" name="Google Shape;685;gede3fa09ae_0_112: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91" name="Google Shape;1891;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edc694725e_0_2: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9</a:t>
            </a:fld>
            <a:endParaRPr/>
          </a:p>
        </p:txBody>
      </p:sp>
      <p:sp>
        <p:nvSpPr>
          <p:cNvPr id="234" name="Google Shape;234;gedc694725e_0_2: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235" name="Google Shape;235;gedc694725e_0_2: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https://newtecservices.ie/malware-exploit-attacks-explained/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EB02807-20A0-46C1-9350-7C3F49E61953}"/>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465B448-F3ED-48F9-BFDD-0F2465EA19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zh-CN"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A3C0A29-503E-48CF-BE12-1DC6DA4A6D88}"/>
              </a:ext>
            </a:extLst>
          </p:cNvPr>
          <p:cNvSpPr txBox="1">
            <a:spLocks noGrp="1" noChangeArrowheads="1"/>
          </p:cNvSpPr>
          <p:nvPr/>
        </p:nvSpPr>
        <p:spPr bwMode="auto">
          <a:xfrm>
            <a:off x="5440363" y="6950075"/>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627" tIns="45814" rIns="91627" bIns="45814" anchor="b"/>
          <a:lstStyle>
            <a:lvl1pPr algn="l" defTabSz="917575" eaLnBrk="0" hangingPunct="0">
              <a:spcBef>
                <a:spcPct val="30000"/>
              </a:spcBef>
              <a:defRPr sz="1200">
                <a:solidFill>
                  <a:schemeClr val="tx1"/>
                </a:solidFill>
                <a:latin typeface="Times New Roman" panose="02020603050405020304" pitchFamily="18" charset="0"/>
              </a:defRPr>
            </a:lvl1pPr>
            <a:lvl2pPr marL="742950" indent="-285750" algn="l" defTabSz="917575" eaLnBrk="0" hangingPunct="0">
              <a:spcBef>
                <a:spcPct val="30000"/>
              </a:spcBef>
              <a:defRPr sz="1200">
                <a:solidFill>
                  <a:schemeClr val="tx1"/>
                </a:solidFill>
                <a:latin typeface="Times New Roman" panose="02020603050405020304" pitchFamily="18" charset="0"/>
              </a:defRPr>
            </a:lvl2pPr>
            <a:lvl3pPr marL="1143000" indent="-228600" algn="l" defTabSz="917575" eaLnBrk="0" hangingPunct="0">
              <a:spcBef>
                <a:spcPct val="30000"/>
              </a:spcBef>
              <a:defRPr sz="1200">
                <a:solidFill>
                  <a:schemeClr val="tx1"/>
                </a:solidFill>
                <a:latin typeface="Times New Roman" panose="02020603050405020304" pitchFamily="18" charset="0"/>
              </a:defRPr>
            </a:lvl3pPr>
            <a:lvl4pPr marL="1600200" indent="-228600" algn="l" defTabSz="917575" eaLnBrk="0" hangingPunct="0">
              <a:spcBef>
                <a:spcPct val="30000"/>
              </a:spcBef>
              <a:defRPr sz="1200">
                <a:solidFill>
                  <a:schemeClr val="tx1"/>
                </a:solidFill>
                <a:latin typeface="Times New Roman" panose="02020603050405020304" pitchFamily="18" charset="0"/>
              </a:defRPr>
            </a:lvl4pPr>
            <a:lvl5pPr marL="2057400" indent="-228600" algn="l" defTabSz="917575" eaLnBrk="0" hangingPunct="0">
              <a:spcBef>
                <a:spcPct val="30000"/>
              </a:spcBef>
              <a:defRPr sz="1200">
                <a:solidFill>
                  <a:schemeClr val="tx1"/>
                </a:solidFill>
                <a:latin typeface="Times New Roman" panose="02020603050405020304" pitchFamily="18" charset="0"/>
              </a:defRPr>
            </a:lvl5pPr>
            <a:lvl6pPr marL="2514600" indent="-228600" defTabSz="9175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75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75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7575"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buFontTx/>
              <a:buNone/>
            </a:pPr>
            <a:fld id="{FFDA2A66-1B11-473B-91FC-F7674FFF395A}" type="slidenum">
              <a:rPr lang="zh-CN" altLang="en-US" b="0"/>
              <a:pPr algn="r">
                <a:spcBef>
                  <a:spcPct val="0"/>
                </a:spcBef>
                <a:buFontTx/>
                <a:buNone/>
              </a:pPr>
              <a:t>62</a:t>
            </a:fld>
            <a:endParaRPr lang="en-US" altLang="zh-CN" b="0"/>
          </a:p>
        </p:txBody>
      </p:sp>
      <p:sp>
        <p:nvSpPr>
          <p:cNvPr id="52227" name="Rectangle 2">
            <a:extLst>
              <a:ext uri="{FF2B5EF4-FFF2-40B4-BE49-F238E27FC236}">
                <a16:creationId xmlns:a16="http://schemas.microsoft.com/office/drawing/2014/main" id="{612C9868-2784-4DBA-A377-B856BA70686A}"/>
              </a:ext>
            </a:extLst>
          </p:cNvPr>
          <p:cNvSpPr>
            <a:spLocks noGrp="1" noRot="1" noChangeAspect="1" noChangeArrowheads="1" noTextEdit="1"/>
          </p:cNvSpPr>
          <p:nvPr>
            <p:ph type="sldImg"/>
          </p:nvPr>
        </p:nvSpPr>
        <p:spPr>
          <a:xfrm>
            <a:off x="2365375" y="549275"/>
            <a:ext cx="4872038" cy="2741613"/>
          </a:xfrm>
          <a:ln/>
        </p:spPr>
      </p:sp>
      <p:sp>
        <p:nvSpPr>
          <p:cNvPr id="52228" name="Rectangle 3">
            <a:extLst>
              <a:ext uri="{FF2B5EF4-FFF2-40B4-BE49-F238E27FC236}">
                <a16:creationId xmlns:a16="http://schemas.microsoft.com/office/drawing/2014/main" id="{9657B514-AE39-4FBE-9B46-3C2CABBF45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7" tIns="45814" rIns="91627" bIns="45814"/>
          <a:lstStyle/>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B9AB0C9-EAAF-430A-B206-FF749B62562B}"/>
              </a:ext>
            </a:extLst>
          </p:cNvPr>
          <p:cNvSpPr txBox="1">
            <a:spLocks noGrp="1" noChangeArrowheads="1"/>
          </p:cNvSpPr>
          <p:nvPr/>
        </p:nvSpPr>
        <p:spPr bwMode="auto">
          <a:xfrm>
            <a:off x="5440363" y="6950075"/>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627" tIns="45814" rIns="91627" bIns="45814" anchor="b"/>
          <a:lstStyle>
            <a:lvl1pPr algn="l" defTabSz="917575" eaLnBrk="0" hangingPunct="0">
              <a:spcBef>
                <a:spcPct val="30000"/>
              </a:spcBef>
              <a:defRPr sz="1200">
                <a:solidFill>
                  <a:schemeClr val="tx1"/>
                </a:solidFill>
                <a:latin typeface="Times New Roman" panose="02020603050405020304" pitchFamily="18" charset="0"/>
              </a:defRPr>
            </a:lvl1pPr>
            <a:lvl2pPr marL="742950" indent="-285750" algn="l" defTabSz="917575" eaLnBrk="0" hangingPunct="0">
              <a:spcBef>
                <a:spcPct val="30000"/>
              </a:spcBef>
              <a:defRPr sz="1200">
                <a:solidFill>
                  <a:schemeClr val="tx1"/>
                </a:solidFill>
                <a:latin typeface="Times New Roman" panose="02020603050405020304" pitchFamily="18" charset="0"/>
              </a:defRPr>
            </a:lvl2pPr>
            <a:lvl3pPr marL="1143000" indent="-228600" algn="l" defTabSz="917575" eaLnBrk="0" hangingPunct="0">
              <a:spcBef>
                <a:spcPct val="30000"/>
              </a:spcBef>
              <a:defRPr sz="1200">
                <a:solidFill>
                  <a:schemeClr val="tx1"/>
                </a:solidFill>
                <a:latin typeface="Times New Roman" panose="02020603050405020304" pitchFamily="18" charset="0"/>
              </a:defRPr>
            </a:lvl3pPr>
            <a:lvl4pPr marL="1600200" indent="-228600" algn="l" defTabSz="917575" eaLnBrk="0" hangingPunct="0">
              <a:spcBef>
                <a:spcPct val="30000"/>
              </a:spcBef>
              <a:defRPr sz="1200">
                <a:solidFill>
                  <a:schemeClr val="tx1"/>
                </a:solidFill>
                <a:latin typeface="Times New Roman" panose="02020603050405020304" pitchFamily="18" charset="0"/>
              </a:defRPr>
            </a:lvl4pPr>
            <a:lvl5pPr marL="2057400" indent="-228600" algn="l" defTabSz="917575" eaLnBrk="0" hangingPunct="0">
              <a:spcBef>
                <a:spcPct val="30000"/>
              </a:spcBef>
              <a:defRPr sz="1200">
                <a:solidFill>
                  <a:schemeClr val="tx1"/>
                </a:solidFill>
                <a:latin typeface="Times New Roman" panose="02020603050405020304" pitchFamily="18" charset="0"/>
              </a:defRPr>
            </a:lvl5pPr>
            <a:lvl6pPr marL="2514600" indent="-228600" defTabSz="9175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75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75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7575"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buFontTx/>
              <a:buNone/>
            </a:pPr>
            <a:fld id="{8FD5F9DB-B36E-470D-A30D-AD0985F93264}" type="slidenum">
              <a:rPr lang="zh-CN" altLang="en-US" b="0"/>
              <a:pPr algn="r">
                <a:spcBef>
                  <a:spcPct val="0"/>
                </a:spcBef>
                <a:buFontTx/>
                <a:buNone/>
              </a:pPr>
              <a:t>63</a:t>
            </a:fld>
            <a:endParaRPr lang="en-US" altLang="zh-CN" b="0"/>
          </a:p>
        </p:txBody>
      </p:sp>
      <p:sp>
        <p:nvSpPr>
          <p:cNvPr id="57347" name="Rectangle 2">
            <a:extLst>
              <a:ext uri="{FF2B5EF4-FFF2-40B4-BE49-F238E27FC236}">
                <a16:creationId xmlns:a16="http://schemas.microsoft.com/office/drawing/2014/main" id="{B3E98712-5E67-4833-9783-DD2670F00667}"/>
              </a:ext>
            </a:extLst>
          </p:cNvPr>
          <p:cNvSpPr>
            <a:spLocks noGrp="1" noRot="1" noChangeAspect="1" noChangeArrowheads="1" noTextEdit="1"/>
          </p:cNvSpPr>
          <p:nvPr>
            <p:ph type="sldImg"/>
          </p:nvPr>
        </p:nvSpPr>
        <p:spPr>
          <a:xfrm>
            <a:off x="2365375" y="549275"/>
            <a:ext cx="4872038" cy="2741613"/>
          </a:xfrm>
          <a:ln/>
        </p:spPr>
      </p:sp>
      <p:sp>
        <p:nvSpPr>
          <p:cNvPr id="57348" name="Rectangle 3">
            <a:extLst>
              <a:ext uri="{FF2B5EF4-FFF2-40B4-BE49-F238E27FC236}">
                <a16:creationId xmlns:a16="http://schemas.microsoft.com/office/drawing/2014/main" id="{7F2515D5-16BA-4F90-820B-11E88B9E2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7" tIns="45814" rIns="91627" bIns="45814"/>
          <a:lstStyle/>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D46D08F-53FD-4D1F-981A-5E3AC98525E7}"/>
              </a:ext>
            </a:extLst>
          </p:cNvPr>
          <p:cNvSpPr txBox="1">
            <a:spLocks noGrp="1" noChangeArrowheads="1"/>
          </p:cNvSpPr>
          <p:nvPr/>
        </p:nvSpPr>
        <p:spPr bwMode="auto">
          <a:xfrm>
            <a:off x="5440363" y="6950075"/>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627" tIns="45814" rIns="91627" bIns="45814" anchor="b"/>
          <a:lstStyle>
            <a:lvl1pPr algn="l" defTabSz="917575" eaLnBrk="0" hangingPunct="0">
              <a:spcBef>
                <a:spcPct val="30000"/>
              </a:spcBef>
              <a:defRPr sz="1200">
                <a:solidFill>
                  <a:schemeClr val="tx1"/>
                </a:solidFill>
                <a:latin typeface="Times New Roman" panose="02020603050405020304" pitchFamily="18" charset="0"/>
              </a:defRPr>
            </a:lvl1pPr>
            <a:lvl2pPr marL="742950" indent="-285750" algn="l" defTabSz="917575" eaLnBrk="0" hangingPunct="0">
              <a:spcBef>
                <a:spcPct val="30000"/>
              </a:spcBef>
              <a:defRPr sz="1200">
                <a:solidFill>
                  <a:schemeClr val="tx1"/>
                </a:solidFill>
                <a:latin typeface="Times New Roman" panose="02020603050405020304" pitchFamily="18" charset="0"/>
              </a:defRPr>
            </a:lvl2pPr>
            <a:lvl3pPr marL="1143000" indent="-228600" algn="l" defTabSz="917575" eaLnBrk="0" hangingPunct="0">
              <a:spcBef>
                <a:spcPct val="30000"/>
              </a:spcBef>
              <a:defRPr sz="1200">
                <a:solidFill>
                  <a:schemeClr val="tx1"/>
                </a:solidFill>
                <a:latin typeface="Times New Roman" panose="02020603050405020304" pitchFamily="18" charset="0"/>
              </a:defRPr>
            </a:lvl3pPr>
            <a:lvl4pPr marL="1600200" indent="-228600" algn="l" defTabSz="917575" eaLnBrk="0" hangingPunct="0">
              <a:spcBef>
                <a:spcPct val="30000"/>
              </a:spcBef>
              <a:defRPr sz="1200">
                <a:solidFill>
                  <a:schemeClr val="tx1"/>
                </a:solidFill>
                <a:latin typeface="Times New Roman" panose="02020603050405020304" pitchFamily="18" charset="0"/>
              </a:defRPr>
            </a:lvl4pPr>
            <a:lvl5pPr marL="2057400" indent="-228600" algn="l" defTabSz="917575" eaLnBrk="0" hangingPunct="0">
              <a:spcBef>
                <a:spcPct val="30000"/>
              </a:spcBef>
              <a:defRPr sz="1200">
                <a:solidFill>
                  <a:schemeClr val="tx1"/>
                </a:solidFill>
                <a:latin typeface="Times New Roman" panose="02020603050405020304" pitchFamily="18" charset="0"/>
              </a:defRPr>
            </a:lvl5pPr>
            <a:lvl6pPr marL="2514600" indent="-228600" defTabSz="9175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75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75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7575"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buFontTx/>
              <a:buNone/>
            </a:pPr>
            <a:fld id="{6CF7C934-51B6-4BDD-923C-5E269AFA2A2F}" type="slidenum">
              <a:rPr lang="zh-CN" altLang="en-US" b="0"/>
              <a:pPr algn="r">
                <a:spcBef>
                  <a:spcPct val="0"/>
                </a:spcBef>
                <a:buFontTx/>
                <a:buNone/>
              </a:pPr>
              <a:t>64</a:t>
            </a:fld>
            <a:endParaRPr lang="en-US" altLang="zh-CN" b="0"/>
          </a:p>
        </p:txBody>
      </p:sp>
      <p:sp>
        <p:nvSpPr>
          <p:cNvPr id="59395" name="Rectangle 2">
            <a:extLst>
              <a:ext uri="{FF2B5EF4-FFF2-40B4-BE49-F238E27FC236}">
                <a16:creationId xmlns:a16="http://schemas.microsoft.com/office/drawing/2014/main" id="{0BD74C33-38F9-4E34-A9AD-02F7725DAFA4}"/>
              </a:ext>
            </a:extLst>
          </p:cNvPr>
          <p:cNvSpPr>
            <a:spLocks noGrp="1" noRot="1" noChangeAspect="1" noChangeArrowheads="1" noTextEdit="1"/>
          </p:cNvSpPr>
          <p:nvPr>
            <p:ph type="sldImg"/>
          </p:nvPr>
        </p:nvSpPr>
        <p:spPr>
          <a:xfrm>
            <a:off x="2365375" y="549275"/>
            <a:ext cx="4872038" cy="2741613"/>
          </a:xfrm>
          <a:ln/>
        </p:spPr>
      </p:sp>
      <p:sp>
        <p:nvSpPr>
          <p:cNvPr id="59396" name="Rectangle 3">
            <a:extLst>
              <a:ext uri="{FF2B5EF4-FFF2-40B4-BE49-F238E27FC236}">
                <a16:creationId xmlns:a16="http://schemas.microsoft.com/office/drawing/2014/main" id="{D8D07CA7-5A93-4614-B124-DC62CBD795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7" tIns="45814" rIns="91627" bIns="45814"/>
          <a:lstStyle/>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24AEE5E4-4308-472F-BB08-32B813D62145}"/>
              </a:ext>
            </a:extLst>
          </p:cNvPr>
          <p:cNvSpPr txBox="1">
            <a:spLocks noGrp="1" noChangeArrowheads="1"/>
          </p:cNvSpPr>
          <p:nvPr/>
        </p:nvSpPr>
        <p:spPr bwMode="auto">
          <a:xfrm>
            <a:off x="5440363" y="6950075"/>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627" tIns="45814" rIns="91627" bIns="45814" anchor="b"/>
          <a:lstStyle>
            <a:lvl1pPr algn="l" defTabSz="917575" eaLnBrk="0" hangingPunct="0">
              <a:spcBef>
                <a:spcPct val="30000"/>
              </a:spcBef>
              <a:defRPr sz="1200">
                <a:solidFill>
                  <a:schemeClr val="tx1"/>
                </a:solidFill>
                <a:latin typeface="Times New Roman" panose="02020603050405020304" pitchFamily="18" charset="0"/>
              </a:defRPr>
            </a:lvl1pPr>
            <a:lvl2pPr marL="742950" indent="-285750" algn="l" defTabSz="917575" eaLnBrk="0" hangingPunct="0">
              <a:spcBef>
                <a:spcPct val="30000"/>
              </a:spcBef>
              <a:defRPr sz="1200">
                <a:solidFill>
                  <a:schemeClr val="tx1"/>
                </a:solidFill>
                <a:latin typeface="Times New Roman" panose="02020603050405020304" pitchFamily="18" charset="0"/>
              </a:defRPr>
            </a:lvl2pPr>
            <a:lvl3pPr marL="1143000" indent="-228600" algn="l" defTabSz="917575" eaLnBrk="0" hangingPunct="0">
              <a:spcBef>
                <a:spcPct val="30000"/>
              </a:spcBef>
              <a:defRPr sz="1200">
                <a:solidFill>
                  <a:schemeClr val="tx1"/>
                </a:solidFill>
                <a:latin typeface="Times New Roman" panose="02020603050405020304" pitchFamily="18" charset="0"/>
              </a:defRPr>
            </a:lvl3pPr>
            <a:lvl4pPr marL="1600200" indent="-228600" algn="l" defTabSz="917575" eaLnBrk="0" hangingPunct="0">
              <a:spcBef>
                <a:spcPct val="30000"/>
              </a:spcBef>
              <a:defRPr sz="1200">
                <a:solidFill>
                  <a:schemeClr val="tx1"/>
                </a:solidFill>
                <a:latin typeface="Times New Roman" panose="02020603050405020304" pitchFamily="18" charset="0"/>
              </a:defRPr>
            </a:lvl4pPr>
            <a:lvl5pPr marL="2057400" indent="-228600" algn="l" defTabSz="917575" eaLnBrk="0" hangingPunct="0">
              <a:spcBef>
                <a:spcPct val="30000"/>
              </a:spcBef>
              <a:defRPr sz="1200">
                <a:solidFill>
                  <a:schemeClr val="tx1"/>
                </a:solidFill>
                <a:latin typeface="Times New Roman" panose="02020603050405020304" pitchFamily="18" charset="0"/>
              </a:defRPr>
            </a:lvl5pPr>
            <a:lvl6pPr marL="2514600" indent="-228600" defTabSz="9175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75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75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7575"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buFontTx/>
              <a:buNone/>
            </a:pPr>
            <a:fld id="{12608A4E-9968-4A6F-96CA-465E6F26C2DD}" type="slidenum">
              <a:rPr lang="zh-CN" altLang="en-US" b="0"/>
              <a:pPr algn="r">
                <a:spcBef>
                  <a:spcPct val="0"/>
                </a:spcBef>
                <a:buFontTx/>
                <a:buNone/>
              </a:pPr>
              <a:t>65</a:t>
            </a:fld>
            <a:endParaRPr lang="en-US" altLang="zh-CN" b="0"/>
          </a:p>
        </p:txBody>
      </p:sp>
      <p:sp>
        <p:nvSpPr>
          <p:cNvPr id="60419" name="Rectangle 2">
            <a:extLst>
              <a:ext uri="{FF2B5EF4-FFF2-40B4-BE49-F238E27FC236}">
                <a16:creationId xmlns:a16="http://schemas.microsoft.com/office/drawing/2014/main" id="{E41EF0FC-A3EF-402B-BF10-2F9B5F7F3DDD}"/>
              </a:ext>
            </a:extLst>
          </p:cNvPr>
          <p:cNvSpPr>
            <a:spLocks noGrp="1" noRot="1" noChangeAspect="1" noChangeArrowheads="1" noTextEdit="1"/>
          </p:cNvSpPr>
          <p:nvPr>
            <p:ph type="sldImg"/>
          </p:nvPr>
        </p:nvSpPr>
        <p:spPr>
          <a:xfrm>
            <a:off x="2365375" y="549275"/>
            <a:ext cx="4872038" cy="2741613"/>
          </a:xfrm>
          <a:ln/>
        </p:spPr>
      </p:sp>
      <p:sp>
        <p:nvSpPr>
          <p:cNvPr id="60420" name="Rectangle 3">
            <a:extLst>
              <a:ext uri="{FF2B5EF4-FFF2-40B4-BE49-F238E27FC236}">
                <a16:creationId xmlns:a16="http://schemas.microsoft.com/office/drawing/2014/main" id="{CFA0647B-7F1A-43D1-893F-DC1E5EF823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7" tIns="45814" rIns="91627" bIns="45814"/>
          <a:lstStyle/>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66</a:t>
            </a:fld>
            <a:endParaRPr lang="en-US"/>
          </a:p>
        </p:txBody>
      </p:sp>
    </p:spTree>
    <p:extLst>
      <p:ext uri="{BB962C8B-B14F-4D97-AF65-F5344CB8AC3E}">
        <p14:creationId xmlns:p14="http://schemas.microsoft.com/office/powerpoint/2010/main" val="13692055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67</a:t>
            </a:fld>
            <a:endParaRPr lang="en-US"/>
          </a:p>
        </p:txBody>
      </p:sp>
    </p:spTree>
    <p:extLst>
      <p:ext uri="{BB962C8B-B14F-4D97-AF65-F5344CB8AC3E}">
        <p14:creationId xmlns:p14="http://schemas.microsoft.com/office/powerpoint/2010/main" val="3526391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8173284-25DE-416E-8B08-4B28A8439372}"/>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30A65D28-289D-4E2C-BC27-5E859CD94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a:p>
            <a:endParaRPr lang="en-US" altLang="zh-CN"/>
          </a:p>
          <a:p>
            <a:r>
              <a:rPr lang="en-US" altLang="zh-CN"/>
              <a:t>Recall that a compiler works by first parsing source files into abstract syntax trees (ASTs). Intermediate code is generated based on the ASTs. Optimizations are applied and finally code is generated from the optimized intermediate code.</a:t>
            </a:r>
          </a:p>
          <a:p>
            <a:endParaRPr lang="en-US" altLang="zh-CN"/>
          </a:p>
          <a:p>
            <a:r>
              <a:rPr lang="en-US" altLang="zh-CN"/>
              <a:t>The idea of source level instrumentation is to add an extra step to the compiler, which is to produce a new AST from the original AST.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0F5BFF6-4825-4B75-A448-3F8FCD1B81F6}"/>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459FB0CE-4A38-4AEA-9002-581BC57ECD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Rewriting is often implemented using YACC.</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73</a:t>
            </a:fld>
            <a:endParaRPr lang="en-US"/>
          </a:p>
        </p:txBody>
      </p:sp>
    </p:spTree>
    <p:extLst>
      <p:ext uri="{BB962C8B-B14F-4D97-AF65-F5344CB8AC3E}">
        <p14:creationId xmlns:p14="http://schemas.microsoft.com/office/powerpoint/2010/main" val="555659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dc694725e_0_12: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10</a:t>
            </a:fld>
            <a:endParaRPr/>
          </a:p>
        </p:txBody>
      </p:sp>
      <p:sp>
        <p:nvSpPr>
          <p:cNvPr id="246" name="Google Shape;246;gedc694725e_0_12: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247" name="Google Shape;247;gedc694725e_0_12: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https://newtecservices.ie/malware-exploit-attacks-explained/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ef027e1798_0_64: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74</a:t>
            </a:fld>
            <a:endParaRPr/>
          </a:p>
        </p:txBody>
      </p:sp>
      <p:sp>
        <p:nvSpPr>
          <p:cNvPr id="533" name="Google Shape;533;gef027e1798_0_64: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534" name="Google Shape;534;gef027e1798_0_64: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ef027e1798_0_83: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75</a:t>
            </a:fld>
            <a:endParaRPr/>
          </a:p>
        </p:txBody>
      </p:sp>
      <p:sp>
        <p:nvSpPr>
          <p:cNvPr id="543" name="Google Shape;543;gef027e1798_0_83: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544" name="Google Shape;544;gef027e1798_0_83: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3" name="Google Shape;1423;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4" name="Google Shape;1424;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77</a:t>
            </a:fld>
            <a:endParaRPr lang="en-US"/>
          </a:p>
        </p:txBody>
      </p:sp>
    </p:spTree>
    <p:extLst>
      <p:ext uri="{BB962C8B-B14F-4D97-AF65-F5344CB8AC3E}">
        <p14:creationId xmlns:p14="http://schemas.microsoft.com/office/powerpoint/2010/main" val="3317260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1829-CEB5-DD49-8A8D-78833E98DD1A}" type="slidenum">
              <a:rPr lang="en-US" smtClean="0"/>
              <a:t>78</a:t>
            </a:fld>
            <a:endParaRPr lang="en-US"/>
          </a:p>
        </p:txBody>
      </p:sp>
    </p:spTree>
    <p:extLst>
      <p:ext uri="{BB962C8B-B14F-4D97-AF65-F5344CB8AC3E}">
        <p14:creationId xmlns:p14="http://schemas.microsoft.com/office/powerpoint/2010/main" val="29773072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3" name="Google Shape;56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34887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f1621268c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3" name="Google Shape;1863;gf1621268c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8172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f1621268c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3" name="Google Shape;1863;gf1621268c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9001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f1621268c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3" name="Google Shape;1863;gf1621268c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0920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f1621268c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3" name="Google Shape;1863;gf1621268c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05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sldNum" idx="12"/>
          </p:nvPr>
        </p:nvSpPr>
        <p:spPr>
          <a:xfrm>
            <a:off x="4143587" y="9119474"/>
            <a:ext cx="3169920" cy="481726"/>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11</a:t>
            </a:fld>
            <a:endParaRPr/>
          </a:p>
        </p:txBody>
      </p:sp>
      <p:sp>
        <p:nvSpPr>
          <p:cNvPr id="271" name="Google Shape;271;p6: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272" name="Google Shape;272;p6:notes"/>
          <p:cNvSpPr txBox="1">
            <a:spLocks noGrp="1"/>
          </p:cNvSpPr>
          <p:nvPr>
            <p:ph type="body" idx="1"/>
          </p:nvPr>
        </p:nvSpPr>
        <p:spPr>
          <a:xfrm>
            <a:off x="731519" y="4560480"/>
            <a:ext cx="5851800" cy="432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https://www.ekkosec.com/blog/2018/3/15/linux-anti-vm-how-does-linux-malware-detect-running-in-a-virtual-machine-</a:t>
            </a:r>
            <a:endParaRPr/>
          </a:p>
        </p:txBody>
      </p:sp>
    </p:spTree>
    <p:extLst>
      <p:ext uri="{BB962C8B-B14F-4D97-AF65-F5344CB8AC3E}">
        <p14:creationId xmlns:p14="http://schemas.microsoft.com/office/powerpoint/2010/main" val="100680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f1621268c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3" name="Google Shape;1863;gf1621268c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0213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f1621268c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3" name="Google Shape;1863;gf1621268c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21830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0" name="Google Shape;127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94410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 comparison is performed on different aspects, including the number of exposed system call sequences, execution speed and the length of path scheme.</a:t>
            </a:r>
          </a:p>
          <a:p>
            <a:r>
              <a:rPr lang="en-US" altLang="zh-CN" dirty="0"/>
              <a:t>The figures on this slide show the overall result</a:t>
            </a:r>
            <a:r>
              <a:rPr lang="en-US" altLang="zh-CN" baseline="0" dirty="0"/>
              <a:t>. </a:t>
            </a:r>
          </a:p>
          <a:p>
            <a:endParaRPr lang="en-US" altLang="zh-CN" baseline="0" dirty="0"/>
          </a:p>
          <a:p>
            <a:r>
              <a:rPr lang="en-US" altLang="zh-CN" baseline="0" dirty="0"/>
              <a:t>As we can see that the executions with anti-evasion measures enabled (like what Cuckoo++ does) expose more system call sequences than the native executions (like what Cuckoo does),</a:t>
            </a:r>
            <a:r>
              <a:rPr lang="zh-CN" altLang="en-US" baseline="0" dirty="0"/>
              <a:t> </a:t>
            </a:r>
            <a:r>
              <a:rPr lang="en-US" altLang="zh-CN" baseline="0" dirty="0"/>
              <a:t>but disclose fewer than the forced execution methods (like what X-Force and PMP do). PMP reports more than twice system call sequences of that of other tools.</a:t>
            </a:r>
          </a:p>
          <a:p>
            <a:endParaRPr lang="en-US" altLang="zh-CN" baseline="0" dirty="0"/>
          </a:p>
          <a:p>
            <a:r>
              <a:rPr lang="en-US" altLang="zh-CN" baseline="0" dirty="0"/>
              <a:t>On average, PMP is 9.8 times faster than X-Force and yields path schemes with 1.5 times longer than X-Force. In general, the faster the execution speed, the longer the path schemes can be achieved within a limited time budget, which in turn results in the deeper the code was explored.</a:t>
            </a:r>
          </a:p>
          <a:p>
            <a:endParaRPr lang="en-US" altLang="zh-CN" baseline="0" dirty="0"/>
          </a:p>
          <a:p>
            <a:endParaRPr lang="en-US" altLang="zh-CN" baseline="0" dirty="0"/>
          </a:p>
        </p:txBody>
      </p:sp>
      <p:sp>
        <p:nvSpPr>
          <p:cNvPr id="4" name="灯片编号占位符 3"/>
          <p:cNvSpPr>
            <a:spLocks noGrp="1"/>
          </p:cNvSpPr>
          <p:nvPr>
            <p:ph type="sldNum" sz="quarter" idx="10"/>
          </p:nvPr>
        </p:nvSpPr>
        <p:spPr/>
        <p:txBody>
          <a:bodyPr/>
          <a:lstStyle/>
          <a:p>
            <a:fld id="{0B557057-479D-034B-9EA1-4EEF9817DAC0}" type="slidenum">
              <a:rPr lang="en-US" smtClean="0"/>
              <a:t>87</a:t>
            </a:fld>
            <a:endParaRPr lang="en-US"/>
          </a:p>
        </p:txBody>
      </p:sp>
    </p:spTree>
    <p:extLst>
      <p:ext uri="{BB962C8B-B14F-4D97-AF65-F5344CB8AC3E}">
        <p14:creationId xmlns:p14="http://schemas.microsoft.com/office/powerpoint/2010/main" val="16788740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and large the primary use of private APIs was for to</a:t>
            </a:r>
            <a:r>
              <a:rPr lang="en-US" baseline="0" dirty="0"/>
              <a:t> access user identification information. &lt;show boxed&gt; In particular, the apps were using a bunch of different private APIs to record what apps the user was running, what app was in the </a:t>
            </a:r>
            <a:r>
              <a:rPr lang="en-US" baseline="0" dirty="0" err="1"/>
              <a:t>forground</a:t>
            </a:r>
            <a:r>
              <a:rPr lang="en-US" baseline="0" dirty="0"/>
              <a:t> the most, and to get a list of all the apps installed on the device.</a:t>
            </a:r>
          </a:p>
        </p:txBody>
      </p:sp>
      <p:sp>
        <p:nvSpPr>
          <p:cNvPr id="4" name="Slide Number Placeholder 3"/>
          <p:cNvSpPr>
            <a:spLocks noGrp="1"/>
          </p:cNvSpPr>
          <p:nvPr>
            <p:ph type="sldNum" sz="quarter" idx="10"/>
          </p:nvPr>
        </p:nvSpPr>
        <p:spPr/>
        <p:txBody>
          <a:bodyPr/>
          <a:lstStyle/>
          <a:p>
            <a:fld id="{7FB667E1-E601-4AAF-B95C-B25720D70A60}" type="slidenum">
              <a:rPr lang="en-US" smtClean="0"/>
              <a:t>88</a:t>
            </a:fld>
            <a:endParaRPr lang="en-US"/>
          </a:p>
        </p:txBody>
      </p:sp>
    </p:spTree>
    <p:extLst>
      <p:ext uri="{BB962C8B-B14F-4D97-AF65-F5344CB8AC3E}">
        <p14:creationId xmlns:p14="http://schemas.microsoft.com/office/powerpoint/2010/main" val="3928732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table shows more of the user identification data that the apps were collecting. &lt;show apple id bubble&gt; One of particular concern is using the </a:t>
            </a:r>
            <a:r>
              <a:rPr lang="en-US" baseline="0" dirty="0" err="1"/>
              <a:t>AppleAccount</a:t>
            </a:r>
            <a:r>
              <a:rPr lang="en-US" baseline="0" dirty="0"/>
              <a:t> Framework to obtain the device user’s Apple ID. &lt;show ad support&gt; We also found a large number of sneaky apps using APIs that are supposed to be only for Ad libraries to get the </a:t>
            </a:r>
            <a:r>
              <a:rPr lang="en-US" baseline="0" dirty="0" err="1"/>
              <a:t>AdService</a:t>
            </a:r>
            <a:r>
              <a:rPr lang="en-US" baseline="0" dirty="0"/>
              <a:t> ID of the of the device. &lt;show IO bubble&gt; Lastly, we found a large number of apps using private APIs in the </a:t>
            </a:r>
            <a:r>
              <a:rPr lang="en-US" baseline="0" dirty="0" err="1"/>
              <a:t>IOKit</a:t>
            </a:r>
            <a:r>
              <a:rPr lang="en-US" dirty="0"/>
              <a:t> framework which</a:t>
            </a:r>
            <a:r>
              <a:rPr lang="en-US" baseline="0" dirty="0"/>
              <a:t> handles </a:t>
            </a:r>
            <a:r>
              <a:rPr lang="en-US" dirty="0"/>
              <a:t>low</a:t>
            </a:r>
            <a:r>
              <a:rPr lang="en-US" baseline="0" dirty="0"/>
              <a:t> level system services, such as power management and memory mapping. Also, this is just a subset of the private API abuse that we found, the paper contains many more. One that I personally found interesting was a very popular app using the private </a:t>
            </a:r>
            <a:r>
              <a:rPr lang="en-US" dirty="0" err="1"/>
              <a:t>ptrace</a:t>
            </a:r>
            <a:r>
              <a:rPr lang="en-US" baseline="0" dirty="0"/>
              <a:t> functions to prevent itself from being debugged.</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89</a:t>
            </a:fld>
            <a:endParaRPr lang="en-US"/>
          </a:p>
        </p:txBody>
      </p:sp>
    </p:spTree>
    <p:extLst>
      <p:ext uri="{BB962C8B-B14F-4D97-AF65-F5344CB8AC3E}">
        <p14:creationId xmlns:p14="http://schemas.microsoft.com/office/powerpoint/2010/main" val="32937183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what makes private API use exceptionally</a:t>
            </a:r>
            <a:r>
              <a:rPr lang="en-US" baseline="0" dirty="0"/>
              <a:t> difficult to detect during the App Review process. iOS apps are mostly written in Objective-C.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in Object-C , calling a function within an object </a:t>
            </a:r>
            <a:r>
              <a:rPr lang="en-US" b="1" baseline="0" dirty="0"/>
              <a:t>is described as sending a message to that object.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&lt;show invoke&gt; Let me show you an example. If we want </a:t>
            </a:r>
            <a:r>
              <a:rPr lang="en-US" b="1" baseline="0" dirty="0"/>
              <a:t>to i</a:t>
            </a:r>
            <a:r>
              <a:rPr lang="en-US" b="1" dirty="0"/>
              <a:t>nvoke method foo</a:t>
            </a:r>
            <a:r>
              <a:rPr lang="en-US" b="0" dirty="0"/>
              <a:t> on </a:t>
            </a:r>
            <a:r>
              <a:rPr lang="en-US" b="1" dirty="0"/>
              <a:t>object </a:t>
            </a:r>
            <a:r>
              <a:rPr lang="en-US" b="1" dirty="0" err="1"/>
              <a:t>obj</a:t>
            </a:r>
            <a:r>
              <a:rPr lang="en-US" b="0" dirty="0"/>
              <a:t> with </a:t>
            </a:r>
            <a:r>
              <a:rPr lang="en-US" b="1" dirty="0"/>
              <a:t>parameter </a:t>
            </a:r>
            <a:r>
              <a:rPr lang="en-US" b="1" dirty="0" err="1"/>
              <a:t>param</a:t>
            </a:r>
            <a:r>
              <a:rPr lang="en-US" b="0" dirty="0"/>
              <a:t>,</a:t>
            </a:r>
            <a:r>
              <a:rPr lang="en-US" b="0" baseline="0" dirty="0"/>
              <a:t> then this </a:t>
            </a:r>
            <a:r>
              <a:rPr lang="en-US" b="1" baseline="0" dirty="0"/>
              <a:t>translates to calling the </a:t>
            </a:r>
            <a:r>
              <a:rPr lang="en-US" b="1" baseline="0" dirty="0" err="1"/>
              <a:t>objc_msgSend</a:t>
            </a:r>
            <a:r>
              <a:rPr lang="en-US" b="1" baseline="0" dirty="0"/>
              <a:t> function</a:t>
            </a:r>
            <a:r>
              <a:rPr lang="en-US" b="0" baseline="0" dirty="0"/>
              <a:t> with the </a:t>
            </a:r>
            <a:r>
              <a:rPr lang="en-US" b="0" baseline="0" dirty="0" err="1"/>
              <a:t>obj</a:t>
            </a:r>
            <a:r>
              <a:rPr lang="en-US" b="0" baseline="0" dirty="0"/>
              <a:t> object … first argument, the name of the foo function … second argument, parameter … third.</a:t>
            </a:r>
          </a:p>
        </p:txBody>
      </p:sp>
      <p:sp>
        <p:nvSpPr>
          <p:cNvPr id="4" name="Slide Number Placeholder 3"/>
          <p:cNvSpPr>
            <a:spLocks noGrp="1"/>
          </p:cNvSpPr>
          <p:nvPr>
            <p:ph type="sldNum" sz="quarter" idx="10"/>
          </p:nvPr>
        </p:nvSpPr>
        <p:spPr/>
        <p:txBody>
          <a:bodyPr/>
          <a:lstStyle/>
          <a:p>
            <a:fld id="{7FB667E1-E601-4AAF-B95C-B25720D70A60}" type="slidenum">
              <a:rPr lang="en-US" smtClean="0"/>
              <a:t>90</a:t>
            </a:fld>
            <a:endParaRPr lang="en-US"/>
          </a:p>
        </p:txBody>
      </p:sp>
    </p:spTree>
    <p:extLst>
      <p:ext uri="{BB962C8B-B14F-4D97-AF65-F5344CB8AC3E}">
        <p14:creationId xmlns:p14="http://schemas.microsoft.com/office/powerpoint/2010/main" val="32978148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most important thing to note here, is that the function’s name is passed as a string. This is called the Message Selector, and it </a:t>
            </a:r>
            <a:r>
              <a:rPr lang="en-US" b="1" baseline="0" dirty="0"/>
              <a:t>determines what function is called on the given object</a:t>
            </a:r>
            <a:r>
              <a:rPr lang="en-US" b="0" baseline="0" dirty="0"/>
              <a:t>.</a:t>
            </a:r>
          </a:p>
          <a:p>
            <a:r>
              <a:rPr lang="en-US" b="0" baseline="0" dirty="0"/>
              <a:t>Note that we do not need any header files or valid imports to call the foo function.</a:t>
            </a:r>
          </a:p>
          <a:p>
            <a:r>
              <a:rPr lang="en-US" b="1" baseline="0" dirty="0"/>
              <a:t>Just knowing that the foo function exists </a:t>
            </a:r>
            <a:r>
              <a:rPr lang="en-US" b="0" baseline="0" dirty="0"/>
              <a:t>in the object is enough to invoke it via this message selector.</a:t>
            </a:r>
          </a:p>
          <a:p>
            <a:r>
              <a:rPr lang="en-US" b="0" baseline="0" dirty="0"/>
              <a:t>But you can image,  malware can get very tricky with these selectors. For example…</a:t>
            </a:r>
          </a:p>
        </p:txBody>
      </p:sp>
      <p:sp>
        <p:nvSpPr>
          <p:cNvPr id="4" name="Slide Number Placeholder 3"/>
          <p:cNvSpPr>
            <a:spLocks noGrp="1"/>
          </p:cNvSpPr>
          <p:nvPr>
            <p:ph type="sldNum" sz="quarter" idx="10"/>
          </p:nvPr>
        </p:nvSpPr>
        <p:spPr/>
        <p:txBody>
          <a:bodyPr/>
          <a:lstStyle/>
          <a:p>
            <a:fld id="{7FB667E1-E601-4AAF-B95C-B25720D70A60}" type="slidenum">
              <a:rPr lang="en-US" smtClean="0"/>
              <a:t>91</a:t>
            </a:fld>
            <a:endParaRPr lang="en-US"/>
          </a:p>
        </p:txBody>
      </p:sp>
    </p:spTree>
    <p:extLst>
      <p:ext uri="{BB962C8B-B14F-4D97-AF65-F5344CB8AC3E}">
        <p14:creationId xmlns:p14="http://schemas.microsoft.com/office/powerpoint/2010/main" val="23893506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Rather than using a constant string as the message selector, we could construct it at runtime by concatenating portions of the function’s name.</a:t>
            </a:r>
          </a:p>
          <a:p>
            <a:r>
              <a:rPr lang="en-US" b="0" baseline="0" dirty="0"/>
              <a:t>&lt;show </a:t>
            </a:r>
            <a:r>
              <a:rPr lang="en-US" b="0" baseline="0" dirty="0" err="1"/>
              <a:t>obfs</a:t>
            </a:r>
            <a:r>
              <a:rPr lang="en-US" b="0" baseline="0" dirty="0"/>
              <a:t>&gt; Things get more complex when you add obfuscation to this,</a:t>
            </a:r>
          </a:p>
          <a:p>
            <a:r>
              <a:rPr lang="en-US" b="0" baseline="0" dirty="0"/>
              <a:t>&lt;show </a:t>
            </a:r>
            <a:r>
              <a:rPr lang="en-US" b="0" baseline="0" dirty="0" err="1"/>
              <a:t>encrpytion</a:t>
            </a:r>
            <a:r>
              <a:rPr lang="en-US" b="0" baseline="0" dirty="0"/>
              <a:t>&gt; and even worse if the data is hidden via encryption.</a:t>
            </a:r>
          </a:p>
          <a:p>
            <a:r>
              <a:rPr lang="en-US" b="0" baseline="0" dirty="0"/>
              <a:t>&lt;show static analysis&gt; The key point here, is that the more complex the malware becomes, the less likely it becomes that s</a:t>
            </a:r>
            <a:r>
              <a:rPr lang="en-US" sz="1200" b="0" dirty="0"/>
              <a:t>tatic analysis will be able to detect the private API invocations!</a:t>
            </a:r>
          </a:p>
        </p:txBody>
      </p:sp>
      <p:sp>
        <p:nvSpPr>
          <p:cNvPr id="4" name="Slide Number Placeholder 3"/>
          <p:cNvSpPr>
            <a:spLocks noGrp="1"/>
          </p:cNvSpPr>
          <p:nvPr>
            <p:ph type="sldNum" sz="quarter" idx="10"/>
          </p:nvPr>
        </p:nvSpPr>
        <p:spPr/>
        <p:txBody>
          <a:bodyPr/>
          <a:lstStyle/>
          <a:p>
            <a:fld id="{7FB667E1-E601-4AAF-B95C-B25720D70A60}" type="slidenum">
              <a:rPr lang="en-US" smtClean="0"/>
              <a:t>92</a:t>
            </a:fld>
            <a:endParaRPr lang="en-US"/>
          </a:p>
        </p:txBody>
      </p:sp>
    </p:spTree>
    <p:extLst>
      <p:ext uri="{BB962C8B-B14F-4D97-AF65-F5344CB8AC3E}">
        <p14:creationId xmlns:p14="http://schemas.microsoft.com/office/powerpoint/2010/main" val="25690545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as security researchers,</a:t>
            </a:r>
            <a:r>
              <a:rPr lang="en-US" baseline="0" dirty="0"/>
              <a:t> maybe the most interesting result to show is how these apps obfuscated their private API use. And this ranged from &lt;show dis&gt; </a:t>
            </a:r>
            <a:r>
              <a:rPr lang="en-US" dirty="0"/>
              <a:t>Disappointingly Simple to &lt;show somewhat&gt; Somewhat Interesting.</a:t>
            </a:r>
            <a:r>
              <a:rPr lang="en-US" baseline="0" dirty="0"/>
              <a:t> On the very far end of disappointing &lt;show </a:t>
            </a:r>
            <a:r>
              <a:rPr lang="en-US" baseline="0" dirty="0" err="1"/>
              <a:t>strcat</a:t>
            </a:r>
            <a:r>
              <a:rPr lang="en-US" baseline="0" dirty="0"/>
              <a:t>&gt; were the apps that used string concatenation, but this was also the most popular tactic. A little more interesting than that is &lt;show </a:t>
            </a:r>
            <a:r>
              <a:rPr lang="en-US" baseline="0" dirty="0" err="1"/>
              <a:t>snprintf</a:t>
            </a:r>
            <a:r>
              <a:rPr lang="en-US" baseline="0" dirty="0"/>
              <a:t>&gt; a few apps were actually using formatted strings to build the private API selectors, and then just a little more creative &lt;show </a:t>
            </a:r>
            <a:r>
              <a:rPr lang="en-US" baseline="0" dirty="0" err="1"/>
              <a:t>nsstring</a:t>
            </a:r>
            <a:r>
              <a:rPr lang="en-US" baseline="0" dirty="0"/>
              <a:t>&gt; some apps formatted their strings with the Objective C </a:t>
            </a:r>
            <a:r>
              <a:rPr lang="en-US" baseline="0" dirty="0" err="1"/>
              <a:t>NSString</a:t>
            </a:r>
            <a:r>
              <a:rPr lang="en-US" baseline="0" dirty="0"/>
              <a:t> library. Next is my personal favorite &lt;show custom&gt; one app actually implemented its own custom method just for calling private APIs. It took the strings as arguments, concatenated them, and invoke the private API. </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93</a:t>
            </a:fld>
            <a:endParaRPr lang="en-US"/>
          </a:p>
        </p:txBody>
      </p:sp>
    </p:spTree>
    <p:extLst>
      <p:ext uri="{BB962C8B-B14F-4D97-AF65-F5344CB8AC3E}">
        <p14:creationId xmlns:p14="http://schemas.microsoft.com/office/powerpoint/2010/main" val="2420115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ef027e1798_0_168:notes"/>
          <p:cNvSpPr txBox="1">
            <a:spLocks noGrp="1"/>
          </p:cNvSpPr>
          <p:nvPr>
            <p:ph type="sldNum" idx="12"/>
          </p:nvPr>
        </p:nvSpPr>
        <p:spPr>
          <a:xfrm>
            <a:off x="4143587" y="9119474"/>
            <a:ext cx="3169800" cy="4818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12</a:t>
            </a:fld>
            <a:endParaRPr/>
          </a:p>
        </p:txBody>
      </p:sp>
      <p:sp>
        <p:nvSpPr>
          <p:cNvPr id="262" name="Google Shape;262;gef027e1798_0_168: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263" name="Google Shape;263;gef027e1798_0_168:notes"/>
          <p:cNvSpPr txBox="1">
            <a:spLocks noGrp="1"/>
          </p:cNvSpPr>
          <p:nvPr>
            <p:ph type="body" idx="1"/>
          </p:nvPr>
        </p:nvSpPr>
        <p:spPr>
          <a:xfrm>
            <a:off x="731519" y="4560480"/>
            <a:ext cx="5851800" cy="43203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sz="1100" u="sng" dirty="0">
              <a:solidFill>
                <a:schemeClr val="hlink"/>
              </a:solidFill>
              <a:latin typeface="Arial"/>
              <a:ea typeface="Arial"/>
              <a:cs typeface="Arial"/>
              <a:sym typeface="Arial"/>
              <a:hlinkClick r:id="rId3"/>
            </a:endParaRPr>
          </a:p>
          <a:p>
            <a:pPr marL="0" lvl="0" indent="0" algn="l" rtl="0">
              <a:spcBef>
                <a:spcPts val="0"/>
              </a:spcBef>
              <a:spcAft>
                <a:spcPts val="0"/>
              </a:spcAft>
              <a:buNone/>
            </a:pPr>
            <a:r>
              <a:rPr lang="en-US" sz="1100" u="sng" dirty="0">
                <a:solidFill>
                  <a:schemeClr val="hlink"/>
                </a:solidFill>
                <a:latin typeface="Arial"/>
                <a:ea typeface="Arial"/>
                <a:cs typeface="Arial"/>
                <a:sym typeface="Arial"/>
                <a:hlinkClick r:id="rId3"/>
              </a:rPr>
              <a:t>Https://sites.cs.ucsb.edu/~chris/research/doc/ccs11_loops.pdf</a:t>
            </a:r>
            <a:endParaRPr lang="en-US" sz="1100" u="sng" dirty="0">
              <a:solidFill>
                <a:schemeClr val="hlink"/>
              </a:solidFill>
              <a:latin typeface="Arial"/>
              <a:ea typeface="Arial"/>
              <a:cs typeface="Arial"/>
              <a:sym typeface="Arial"/>
            </a:endParaRPr>
          </a:p>
          <a:p>
            <a:pPr marL="0" lvl="0" indent="0" algn="l" rtl="0">
              <a:spcBef>
                <a:spcPts val="0"/>
              </a:spcBef>
              <a:spcAft>
                <a:spcPts val="0"/>
              </a:spcAft>
              <a:buNone/>
            </a:pPr>
            <a:endParaRPr lang="en-US" sz="1100" u="sng" dirty="0">
              <a:solidFill>
                <a:schemeClr val="hlink"/>
              </a:solidFill>
              <a:latin typeface="Arial"/>
              <a:cs typeface="Arial"/>
              <a:sym typeface="Arial"/>
            </a:endParaRPr>
          </a:p>
          <a:p>
            <a:pPr marL="0" lvl="0" indent="0" algn="l" rtl="0">
              <a:spcBef>
                <a:spcPts val="0"/>
              </a:spcBef>
              <a:spcAft>
                <a:spcPts val="0"/>
              </a:spcAft>
              <a:buNone/>
            </a:pPr>
            <a:r>
              <a:rPr lang="en-US" sz="1100" u="none" dirty="0">
                <a:solidFill>
                  <a:schemeClr val="hlink"/>
                </a:solidFill>
                <a:latin typeface="Arial"/>
                <a:cs typeface="Arial"/>
                <a:sym typeface="Arial"/>
              </a:rPr>
              <a:t>The below code snippets are decompiled from a real malware.</a:t>
            </a:r>
          </a:p>
          <a:p>
            <a:pPr marL="0" lvl="0" indent="0" algn="l" rtl="0">
              <a:spcBef>
                <a:spcPts val="0"/>
              </a:spcBef>
              <a:spcAft>
                <a:spcPts val="0"/>
              </a:spcAft>
              <a:buNone/>
            </a:pPr>
            <a:r>
              <a:rPr lang="en-US" sz="1100" u="none" dirty="0">
                <a:solidFill>
                  <a:schemeClr val="hlink"/>
                </a:solidFill>
                <a:latin typeface="Arial"/>
                <a:cs typeface="Arial"/>
                <a:sym typeface="Arial"/>
              </a:rPr>
              <a:t>The delay function is invoked at the beginning of the malware main body</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Some apps got much more technical though &lt;show XOR&gt; and actually used XOR encryption to obfuscate the private API names in the binary. And Lastly, &lt;show RC4&gt; one app actually used RC4 encryption to guarantee that you could not statically determine the private API names. These tactics, especially for the ones that use encryption, really highlight the need for dynamic analysis to find the private API invocations.</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94</a:t>
            </a:fld>
            <a:endParaRPr lang="en-US"/>
          </a:p>
        </p:txBody>
      </p:sp>
    </p:spTree>
    <p:extLst>
      <p:ext uri="{BB962C8B-B14F-4D97-AF65-F5344CB8AC3E}">
        <p14:creationId xmlns:p14="http://schemas.microsoft.com/office/powerpoint/2010/main" val="6772397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f1621268c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3" name="Google Shape;1863;gf1621268c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9559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sldNum" idx="12"/>
          </p:nvPr>
        </p:nvSpPr>
        <p:spPr>
          <a:xfrm>
            <a:off x="4143587" y="9119474"/>
            <a:ext cx="3169920" cy="481726"/>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sz="1300"/>
              <a:t>13</a:t>
            </a:fld>
            <a:endParaRPr/>
          </a:p>
        </p:txBody>
      </p:sp>
      <p:sp>
        <p:nvSpPr>
          <p:cNvPr id="271" name="Google Shape;271;p6:notes"/>
          <p:cNvSpPr>
            <a:spLocks noGrp="1" noRot="1" noChangeAspect="1"/>
          </p:cNvSpPr>
          <p:nvPr>
            <p:ph type="sldImg" idx="2"/>
          </p:nvPr>
        </p:nvSpPr>
        <p:spPr>
          <a:xfrm>
            <a:off x="457200" y="728663"/>
            <a:ext cx="6400800" cy="36004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272" name="Google Shape;272;p6:notes"/>
          <p:cNvSpPr txBox="1">
            <a:spLocks noGrp="1"/>
          </p:cNvSpPr>
          <p:nvPr>
            <p:ph type="body" idx="1"/>
          </p:nvPr>
        </p:nvSpPr>
        <p:spPr>
          <a:xfrm>
            <a:off x="731519" y="4560480"/>
            <a:ext cx="5851800" cy="432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https://www.ekkosec.com/blog/2018/3/15/linux-anti-vm-how-does-linux-malware-detect-running-in-a-virtual-machine-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D4712-1F64-5D49-92A8-626FE71E7DB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77879-256B-C44C-B050-94DE35A34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24FE1B-F64C-EC4A-BF51-BC5D7E81A4E4}"/>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5" name="Footer Placeholder 4">
            <a:extLst>
              <a:ext uri="{FF2B5EF4-FFF2-40B4-BE49-F238E27FC236}">
                <a16:creationId xmlns:a16="http://schemas.microsoft.com/office/drawing/2014/main" id="{50077CD7-534D-4E4D-915C-AEA3FB148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BB3AF-A36B-894B-984D-37EBF329625D}"/>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259357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6A28-6E3D-D34B-8C2C-6156F404CAA4}"/>
              </a:ext>
            </a:extLst>
          </p:cNvPr>
          <p:cNvSpPr>
            <a:spLocks noGrp="1"/>
          </p:cNvSpPr>
          <p:nvPr>
            <p:ph type="title"/>
          </p:nvPr>
        </p:nvSpPr>
        <p:spPr>
          <a:xfrm>
            <a:off x="838200" y="365126"/>
            <a:ext cx="10515600" cy="1072786"/>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310EC6-16A2-2A43-9200-85FDBA7FFB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69B92-4E00-5E45-B832-B388BD85BF2E}"/>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5" name="Footer Placeholder 4">
            <a:extLst>
              <a:ext uri="{FF2B5EF4-FFF2-40B4-BE49-F238E27FC236}">
                <a16:creationId xmlns:a16="http://schemas.microsoft.com/office/drawing/2014/main" id="{0C9C5731-E517-824B-B4F7-6EE02CAFF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84F11-A38F-D94B-B161-6419E561E3B5}"/>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284553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6028B-6E86-3648-976C-A0475C37B6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C51355-696D-EF45-83E5-4A886E9D53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C4B5E9-2D39-7D4E-9D7D-94F64403BFE4}"/>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5" name="Footer Placeholder 4">
            <a:extLst>
              <a:ext uri="{FF2B5EF4-FFF2-40B4-BE49-F238E27FC236}">
                <a16:creationId xmlns:a16="http://schemas.microsoft.com/office/drawing/2014/main" id="{99DF4B56-C72E-0640-A8AF-922E20EF0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0B2C1-75A7-FD45-9F63-EAEB1FDBB05A}"/>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171721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0_Conten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0333-6E35-4C12-95BB-1D3B362434DF}"/>
              </a:ext>
            </a:extLst>
          </p:cNvPr>
          <p:cNvSpPr>
            <a:spLocks noGrp="1"/>
          </p:cNvSpPr>
          <p:nvPr>
            <p:ph type="title"/>
          </p:nvPr>
        </p:nvSpPr>
        <p:spPr>
          <a:xfrm>
            <a:off x="346230" y="168676"/>
            <a:ext cx="10741980" cy="745724"/>
          </a:xfrm>
          <a:prstGeom prst="rect">
            <a:avLst/>
          </a:prstGeom>
        </p:spPr>
        <p:txBody>
          <a:bodyPr anchor="ctr"/>
          <a:lstStyle>
            <a:lvl1pPr>
              <a:defRPr sz="2800" b="1">
                <a:latin typeface="+mn-lt"/>
              </a:defRPr>
            </a:lvl1pPr>
          </a:lstStyle>
          <a:p>
            <a:r>
              <a:rPr lang="en-US" dirty="0"/>
              <a:t>Click to edit Master title style</a:t>
            </a:r>
          </a:p>
        </p:txBody>
      </p:sp>
      <p:sp>
        <p:nvSpPr>
          <p:cNvPr id="6" name="Text Placeholder 5">
            <a:extLst>
              <a:ext uri="{FF2B5EF4-FFF2-40B4-BE49-F238E27FC236}">
                <a16:creationId xmlns:a16="http://schemas.microsoft.com/office/drawing/2014/main" id="{62BE76FD-E6CD-47EF-AFB3-F1C64A7DE754}"/>
              </a:ext>
            </a:extLst>
          </p:cNvPr>
          <p:cNvSpPr>
            <a:spLocks noGrp="1"/>
          </p:cNvSpPr>
          <p:nvPr>
            <p:ph type="body" sz="quarter" idx="10"/>
          </p:nvPr>
        </p:nvSpPr>
        <p:spPr>
          <a:xfrm>
            <a:off x="346229" y="1233996"/>
            <a:ext cx="11558726" cy="5140171"/>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605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74F78-C7C2-164F-8DA1-871873569D0E}"/>
              </a:ext>
            </a:extLst>
          </p:cNvPr>
          <p:cNvSpPr>
            <a:spLocks noGrp="1"/>
          </p:cNvSpPr>
          <p:nvPr>
            <p:ph type="title" hasCustomPrompt="1"/>
          </p:nvPr>
        </p:nvSpPr>
        <p:spPr>
          <a:xfrm>
            <a:off x="838200" y="365126"/>
            <a:ext cx="10515600" cy="1069848"/>
          </a:xfrm>
          <a:prstGeom prst="rect">
            <a:avLst/>
          </a:prstGeom>
        </p:spPr>
        <p:txBody>
          <a:bodyPr>
            <a:normAutofit/>
          </a:bodyPr>
          <a:lstStyle>
            <a:lvl1pPr>
              <a:defRPr sz="4200" b="0">
                <a:latin typeface="Source Sans Pro Black"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FD490F-06A8-3646-A983-5D8ACCA90E9A}"/>
              </a:ext>
            </a:extLst>
          </p:cNvPr>
          <p:cNvSpPr>
            <a:spLocks noGrp="1"/>
          </p:cNvSpPr>
          <p:nvPr>
            <p:ph idx="1"/>
          </p:nvPr>
        </p:nvSpPr>
        <p:spPr>
          <a:xfrm>
            <a:off x="838200" y="1616149"/>
            <a:ext cx="10515600" cy="45608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43B37-5445-D447-A7AE-F98CAF6E486F}"/>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5" name="Footer Placeholder 4">
            <a:extLst>
              <a:ext uri="{FF2B5EF4-FFF2-40B4-BE49-F238E27FC236}">
                <a16:creationId xmlns:a16="http://schemas.microsoft.com/office/drawing/2014/main" id="{FB369362-344A-F34F-AF4D-F0D27857A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C7E18-D9B5-6549-829F-7280654D1D86}"/>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244444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B654-A004-634D-A2FA-53CAF2913D6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B1B057-1CB2-9D41-899B-77D7037A8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986F8AA-8CDB-9847-ACD4-0F18FCD816B7}"/>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5" name="Footer Placeholder 4">
            <a:extLst>
              <a:ext uri="{FF2B5EF4-FFF2-40B4-BE49-F238E27FC236}">
                <a16:creationId xmlns:a16="http://schemas.microsoft.com/office/drawing/2014/main" id="{41F34593-43D8-C24C-BDBC-85CFC5A10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46BD7-83F0-D14A-8ECC-F5D955CEBBAD}"/>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207883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DF8D-86E6-9B49-B59B-8413E9B0CBAB}"/>
              </a:ext>
            </a:extLst>
          </p:cNvPr>
          <p:cNvSpPr>
            <a:spLocks noGrp="1"/>
          </p:cNvSpPr>
          <p:nvPr>
            <p:ph type="title"/>
          </p:nvPr>
        </p:nvSpPr>
        <p:spPr>
          <a:xfrm>
            <a:off x="838200" y="365126"/>
            <a:ext cx="10515600" cy="107278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3378D93-299E-EF40-A20B-DE479151FB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A91445-D9FA-4F4A-9709-A8ED497231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5AC9A-71BF-114B-AED9-7F6E3D942D75}"/>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6" name="Footer Placeholder 5">
            <a:extLst>
              <a:ext uri="{FF2B5EF4-FFF2-40B4-BE49-F238E27FC236}">
                <a16:creationId xmlns:a16="http://schemas.microsoft.com/office/drawing/2014/main" id="{1288C842-D293-1847-B000-AB6168B7D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FFD4FA-BCDF-CB43-B807-7702B5A10B23}"/>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83674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944D-B063-AE41-8056-31FE73835F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7DB089-4E56-C046-B29E-35BF67C55A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91D09E-00CD-B647-BB1C-375B860336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4D991B-6357-D346-9025-8CFC7E5997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1FD359-5825-774F-B237-2F7800F5A2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953F5-9EA6-CD4C-A3D3-9A78C0702F6B}"/>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8" name="Footer Placeholder 7">
            <a:extLst>
              <a:ext uri="{FF2B5EF4-FFF2-40B4-BE49-F238E27FC236}">
                <a16:creationId xmlns:a16="http://schemas.microsoft.com/office/drawing/2014/main" id="{5997F891-D78E-A641-8BD8-BE0A3C6EE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8061E9-5B96-7B48-869F-C9FBCDF6F941}"/>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105723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6FF0A-C038-2B46-8705-A5F31C752251}"/>
              </a:ext>
            </a:extLst>
          </p:cNvPr>
          <p:cNvSpPr>
            <a:spLocks noGrp="1"/>
          </p:cNvSpPr>
          <p:nvPr>
            <p:ph type="title"/>
          </p:nvPr>
        </p:nvSpPr>
        <p:spPr>
          <a:xfrm>
            <a:off x="838200" y="365126"/>
            <a:ext cx="10515600" cy="1072786"/>
          </a:xfrm>
          <a:prstGeom prst="rect">
            <a:avLst/>
          </a:prstGeom>
        </p:spPr>
        <p:txBody>
          <a:bodyPr/>
          <a:lstStyle>
            <a:lvl1pPr>
              <a:defRPr>
                <a:latin typeface="Source Sans Pro Black" panose="020B0803030403020204" pitchFamily="34" charset="0"/>
                <a:ea typeface="Source Sans Pro Black" panose="020B0803030403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07BF318-477B-3B4A-AFD5-6514E18DA1F0}"/>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4" name="Footer Placeholder 3">
            <a:extLst>
              <a:ext uri="{FF2B5EF4-FFF2-40B4-BE49-F238E27FC236}">
                <a16:creationId xmlns:a16="http://schemas.microsoft.com/office/drawing/2014/main" id="{7E695279-418C-C144-B06C-F56BE700DE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442656-A6FB-F14F-BBD8-7C70FE800523}"/>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207528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03D02-44AA-D34D-8E23-53A364B25B8E}"/>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3" name="Footer Placeholder 2">
            <a:extLst>
              <a:ext uri="{FF2B5EF4-FFF2-40B4-BE49-F238E27FC236}">
                <a16:creationId xmlns:a16="http://schemas.microsoft.com/office/drawing/2014/main" id="{2535B627-3900-9C4F-B36D-6AB0D3379C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F5466D-DFA4-3840-B054-B7AB09B02F2D}"/>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77312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5789D-8217-C549-82B7-F71BC457A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05854-7C81-6C4C-89D0-162046E8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65A52-B70B-594B-AE56-6740933FF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9E101F-E4AB-6B47-99F5-8341EE4418EF}"/>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6" name="Footer Placeholder 5">
            <a:extLst>
              <a:ext uri="{FF2B5EF4-FFF2-40B4-BE49-F238E27FC236}">
                <a16:creationId xmlns:a16="http://schemas.microsoft.com/office/drawing/2014/main" id="{11F4D34F-5136-9145-AB25-B8E81C4E0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500E4-E1C1-7248-95FF-F7458C5125DC}"/>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309769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3622-1AAC-3445-BA48-BD887127EE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EFC06-47E7-2E4B-9904-9A6F373796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03F417-9DED-9A41-B175-62A9660CD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96CB1C-708D-C54E-85E8-C69E96C239E9}"/>
              </a:ext>
            </a:extLst>
          </p:cNvPr>
          <p:cNvSpPr>
            <a:spLocks noGrp="1"/>
          </p:cNvSpPr>
          <p:nvPr>
            <p:ph type="dt" sz="half" idx="10"/>
          </p:nvPr>
        </p:nvSpPr>
        <p:spPr/>
        <p:txBody>
          <a:bodyPr/>
          <a:lstStyle/>
          <a:p>
            <a:fld id="{E143AE95-C35F-BE43-B475-6894FDCF3DB0}" type="datetimeFigureOut">
              <a:rPr lang="en-US" smtClean="0"/>
              <a:t>11/2/2021</a:t>
            </a:fld>
            <a:endParaRPr lang="en-US"/>
          </a:p>
        </p:txBody>
      </p:sp>
      <p:sp>
        <p:nvSpPr>
          <p:cNvPr id="6" name="Footer Placeholder 5">
            <a:extLst>
              <a:ext uri="{FF2B5EF4-FFF2-40B4-BE49-F238E27FC236}">
                <a16:creationId xmlns:a16="http://schemas.microsoft.com/office/drawing/2014/main" id="{E5670C38-E5AD-7B4F-9F40-C64E147A1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B81DDC-6842-DB41-8F39-F81FF88B4E02}"/>
              </a:ext>
            </a:extLst>
          </p:cNvPr>
          <p:cNvSpPr>
            <a:spLocks noGrp="1"/>
          </p:cNvSpPr>
          <p:nvPr>
            <p:ph type="sldNum" sz="quarter" idx="12"/>
          </p:nvPr>
        </p:nvSpPr>
        <p:spPr/>
        <p:txBody>
          <a:bodyPr/>
          <a:lstStyle/>
          <a:p>
            <a:fld id="{16FFEFF6-FD0D-5F43-BE48-865663B31D46}" type="slidenum">
              <a:rPr lang="en-US" smtClean="0"/>
              <a:t>‹#›</a:t>
            </a:fld>
            <a:endParaRPr lang="en-US"/>
          </a:p>
        </p:txBody>
      </p:sp>
    </p:spTree>
    <p:extLst>
      <p:ext uri="{BB962C8B-B14F-4D97-AF65-F5344CB8AC3E}">
        <p14:creationId xmlns:p14="http://schemas.microsoft.com/office/powerpoint/2010/main" val="93528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9679D-7CE0-F84E-8FA7-17B4909B62B4}"/>
              </a:ext>
            </a:extLst>
          </p:cNvPr>
          <p:cNvSpPr>
            <a:spLocks noGrp="1"/>
          </p:cNvSpPr>
          <p:nvPr>
            <p:ph type="title"/>
          </p:nvPr>
        </p:nvSpPr>
        <p:spPr>
          <a:xfrm>
            <a:off x="838200" y="365126"/>
            <a:ext cx="10515600" cy="107278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7BB5AB-9728-3940-B370-7411924B81E3}"/>
              </a:ext>
            </a:extLst>
          </p:cNvPr>
          <p:cNvSpPr>
            <a:spLocks noGrp="1"/>
          </p:cNvSpPr>
          <p:nvPr>
            <p:ph type="body" idx="1"/>
          </p:nvPr>
        </p:nvSpPr>
        <p:spPr>
          <a:xfrm>
            <a:off x="838200" y="1619395"/>
            <a:ext cx="10515600" cy="455756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45C626-3166-D643-A2DD-FE32FDC4C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3AE95-C35F-BE43-B475-6894FDCF3DB0}" type="datetimeFigureOut">
              <a:rPr lang="en-US" smtClean="0"/>
              <a:t>11/2/2021</a:t>
            </a:fld>
            <a:endParaRPr lang="en-US"/>
          </a:p>
        </p:txBody>
      </p:sp>
      <p:sp>
        <p:nvSpPr>
          <p:cNvPr id="5" name="Footer Placeholder 4">
            <a:extLst>
              <a:ext uri="{FF2B5EF4-FFF2-40B4-BE49-F238E27FC236}">
                <a16:creationId xmlns:a16="http://schemas.microsoft.com/office/drawing/2014/main" id="{95B45644-ACAD-724B-8455-523CCBFD60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05D067-EE75-BE41-80F1-768B70955F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FEFF6-FD0D-5F43-BE48-865663B31D46}" type="slidenum">
              <a:rPr lang="en-US" smtClean="0"/>
              <a:t>‹#›</a:t>
            </a:fld>
            <a:endParaRPr lang="en-US"/>
          </a:p>
        </p:txBody>
      </p:sp>
    </p:spTree>
    <p:extLst>
      <p:ext uri="{BB962C8B-B14F-4D97-AF65-F5344CB8AC3E}">
        <p14:creationId xmlns:p14="http://schemas.microsoft.com/office/powerpoint/2010/main" val="737215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200" kern="1200">
          <a:solidFill>
            <a:schemeClr val="tx1"/>
          </a:solidFill>
          <a:latin typeface="Source Sans Pro Black" panose="020B0803030403020204" pitchFamily="34" charset="0"/>
          <a:ea typeface="Source Sans Pro Black" panose="020B08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6.jp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6.jp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6.jp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6.jpg"/><Relationship Id="rId7" Type="http://schemas.openxmlformats.org/officeDocument/2006/relationships/image" Target="../media/image7.png"/><Relationship Id="rId12"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isco.com/c/en/us/products/security/advanced-malware-protection/what-is-malware.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isco.com/c/en/us/products/security/advanced-malware-protection/what-is-malware.htm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WannaCry_ransomware_attack"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58.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51.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oleObject" Target="../embeddings/oleObject1.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73.xml"/><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8.wmf"/><Relationship Id="rId10" Type="http://schemas.openxmlformats.org/officeDocument/2006/relationships/image" Target="../media/image61.png"/><Relationship Id="rId4" Type="http://schemas.openxmlformats.org/officeDocument/2006/relationships/oleObject" Target="../embeddings/oleObject2.bin"/><Relationship Id="rId9" Type="http://schemas.openxmlformats.org/officeDocument/2006/relationships/image" Target="../media/image60.w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911" y="1379788"/>
            <a:ext cx="12115800" cy="1752600"/>
          </a:xfrm>
        </p:spPr>
        <p:txBody>
          <a:bodyPr>
            <a:normAutofit/>
          </a:bodyPr>
          <a:lstStyle/>
          <a:p>
            <a:r>
              <a:rPr lang="en-US" dirty="0"/>
              <a:t>PMP: Forced Execution to Disclose Hidden Malware Behavior</a:t>
            </a:r>
          </a:p>
        </p:txBody>
      </p:sp>
      <p:sp>
        <p:nvSpPr>
          <p:cNvPr id="5" name="Text Placeholder 4"/>
          <p:cNvSpPr>
            <a:spLocks noGrp="1"/>
          </p:cNvSpPr>
          <p:nvPr>
            <p:ph type="body" idx="1"/>
          </p:nvPr>
        </p:nvSpPr>
        <p:spPr>
          <a:xfrm>
            <a:off x="838200" y="3352800"/>
            <a:ext cx="10515600" cy="1676400"/>
          </a:xfrm>
        </p:spPr>
        <p:txBody>
          <a:bodyPr>
            <a:noAutofit/>
          </a:bodyPr>
          <a:lstStyle/>
          <a:p>
            <a:r>
              <a:rPr lang="en-US" sz="3200" dirty="0"/>
              <a:t>SSSS Tutorial 2021</a:t>
            </a:r>
          </a:p>
          <a:p>
            <a:endParaRPr lang="en-US" sz="3200" dirty="0"/>
          </a:p>
          <a:p>
            <a:endParaRPr lang="en-US" sz="3200" dirty="0"/>
          </a:p>
          <a:p>
            <a:r>
              <a:rPr lang="en-US" sz="3200" b="1" dirty="0"/>
              <a:t>Xiangyu Zhang (Presenter)           </a:t>
            </a:r>
          </a:p>
          <a:p>
            <a:r>
              <a:rPr lang="en-US" sz="3200" b="1" dirty="0"/>
              <a:t>Zhou Xuan, Xiangzhe Xu, and Zhuo Zhang (TAs)</a:t>
            </a:r>
            <a:endParaRPr lang="en-US" sz="3200" dirty="0"/>
          </a:p>
          <a:p>
            <a:r>
              <a:rPr lang="en-US" sz="3600" dirty="0">
                <a:solidFill>
                  <a:srgbClr val="00B0F0"/>
                </a:solidFill>
              </a:rPr>
              <a:t>Purdue University</a:t>
            </a:r>
          </a:p>
          <a:p>
            <a:endParaRPr lang="en-US" sz="3600" dirty="0"/>
          </a:p>
          <a:p>
            <a:endParaRPr lang="en-US" sz="1800" b="1" dirty="0"/>
          </a:p>
          <a:p>
            <a:r>
              <a:rPr lang="en-US" sz="3700" b="1" dirty="0"/>
              <a:t> </a:t>
            </a:r>
            <a:endParaRPr lang="en-US" sz="1800" dirty="0"/>
          </a:p>
        </p:txBody>
      </p:sp>
      <p:sp>
        <p:nvSpPr>
          <p:cNvPr id="7" name="Text Placeholder 4"/>
          <p:cNvSpPr txBox="1">
            <a:spLocks/>
          </p:cNvSpPr>
          <p:nvPr/>
        </p:nvSpPr>
        <p:spPr>
          <a:xfrm>
            <a:off x="1143000" y="2820318"/>
            <a:ext cx="9982200" cy="53340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0"/>
              </a:spcBef>
              <a:buClr>
                <a:schemeClr val="tx2"/>
              </a:buClr>
              <a:buSzPct val="120000"/>
              <a:buFont typeface="Arial" panose="020B0604020202020204" pitchFamily="34" charset="0"/>
              <a:buNone/>
              <a:defRPr sz="4400" kern="1200" cap="none" baseline="0">
                <a:solidFill>
                  <a:schemeClr val="tx2"/>
                </a:solidFill>
                <a:latin typeface="+mn-lt"/>
                <a:ea typeface="+mn-ea"/>
                <a:cs typeface="+mn-cs"/>
              </a:defRPr>
            </a:lvl1pPr>
            <a:lvl2pPr marL="457200" indent="0" algn="l" defTabSz="914400" rtl="0" eaLnBrk="1" latinLnBrk="0" hangingPunct="1">
              <a:lnSpc>
                <a:spcPct val="90000"/>
              </a:lnSpc>
              <a:spcBef>
                <a:spcPts val="1000"/>
              </a:spcBef>
              <a:buClr>
                <a:schemeClr val="tx2"/>
              </a:buClr>
              <a:buSzPct val="120000"/>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800"/>
              </a:spcBef>
              <a:buClr>
                <a:schemeClr val="tx2"/>
              </a:buClr>
              <a:buSzPct val="120000"/>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800"/>
              </a:spcBef>
              <a:buClr>
                <a:schemeClr val="tx2"/>
              </a:buClr>
              <a:buSzPct val="120000"/>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800"/>
              </a:spcBef>
              <a:buClr>
                <a:schemeClr val="tx2"/>
              </a:buClr>
              <a:buSzPct val="120000"/>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800"/>
              </a:spcBef>
              <a:buSzPct val="120000"/>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800"/>
              </a:spcBef>
              <a:buSzPct val="120000"/>
              <a:buFont typeface="Arial" panose="020B0604020202020204" pitchFamily="34" charset="0"/>
              <a:buNone/>
              <a:defRPr sz="1400" kern="1200" baseline="0">
                <a:solidFill>
                  <a:schemeClr val="tx1">
                    <a:tint val="75000"/>
                  </a:schemeClr>
                </a:solidFill>
                <a:latin typeface="+mn-lt"/>
                <a:ea typeface="+mn-ea"/>
                <a:cs typeface="+mn-cs"/>
              </a:defRPr>
            </a:lvl7pPr>
            <a:lvl8pPr marL="3200400" indent="0" algn="l" defTabSz="914400" rtl="0" eaLnBrk="1" latinLnBrk="0" hangingPunct="1">
              <a:lnSpc>
                <a:spcPct val="90000"/>
              </a:lnSpc>
              <a:spcBef>
                <a:spcPts val="800"/>
              </a:spcBef>
              <a:buSzPct val="120000"/>
              <a:buFont typeface="Arial" panose="020B0604020202020204" pitchFamily="34" charset="0"/>
              <a:buNone/>
              <a:defRPr sz="1400" kern="1200" baseline="0">
                <a:solidFill>
                  <a:schemeClr val="tx1">
                    <a:tint val="75000"/>
                  </a:schemeClr>
                </a:solidFill>
                <a:latin typeface="+mn-lt"/>
                <a:ea typeface="+mn-ea"/>
                <a:cs typeface="+mn-cs"/>
              </a:defRPr>
            </a:lvl8pPr>
            <a:lvl9pPr marL="3657600" indent="0" algn="l" defTabSz="914400" rtl="0" eaLnBrk="1" latinLnBrk="0" hangingPunct="1">
              <a:lnSpc>
                <a:spcPct val="90000"/>
              </a:lnSpc>
              <a:spcBef>
                <a:spcPts val="800"/>
              </a:spcBef>
              <a:buSzPct val="120000"/>
              <a:buFont typeface="Arial" panose="020B0604020202020204" pitchFamily="34" charset="0"/>
              <a:buNone/>
              <a:defRPr sz="1400" kern="1200" baseline="0">
                <a:solidFill>
                  <a:schemeClr val="tx1">
                    <a:tint val="75000"/>
                  </a:schemeClr>
                </a:solidFill>
                <a:latin typeface="+mn-lt"/>
                <a:ea typeface="+mn-ea"/>
                <a:cs typeface="+mn-cs"/>
              </a:defRPr>
            </a:lvl9pPr>
          </a:lstStyle>
          <a:p>
            <a:r>
              <a:rPr lang="en-US" sz="2400" dirty="0">
                <a:solidFill>
                  <a:srgbClr val="FF0000"/>
                </a:solidFill>
              </a:rPr>
              <a:t> </a:t>
            </a:r>
          </a:p>
          <a:p>
            <a:endParaRPr lang="en-US" sz="1800" dirty="0"/>
          </a:p>
        </p:txBody>
      </p:sp>
      <p:pic>
        <p:nvPicPr>
          <p:cNvPr id="3074" name="Picture 2" descr="https://assets.website-files.com/61364d0001d563768ca63e81/61395a428876ba951ccd13af_onr-Logo.png">
            <a:extLst>
              <a:ext uri="{FF2B5EF4-FFF2-40B4-BE49-F238E27FC236}">
                <a16:creationId xmlns:a16="http://schemas.microsoft.com/office/drawing/2014/main" id="{EC3AEA3A-09B0-4288-BC1C-61E6C4D3F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0064" y="18784"/>
            <a:ext cx="2503736" cy="11405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ssets.website-files.com/61364d0001d563768ca63e81/61395a699e19281a1b1c5645_logo%20(2).png">
            <a:extLst>
              <a:ext uri="{FF2B5EF4-FFF2-40B4-BE49-F238E27FC236}">
                <a16:creationId xmlns:a16="http://schemas.microsoft.com/office/drawing/2014/main" id="{E1E3A907-94E3-4950-B1EC-B476CDD19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11" y="280033"/>
            <a:ext cx="3453409" cy="618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73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gedc694725e_0_12"/>
          <p:cNvPicPr preferRelativeResize="0"/>
          <p:nvPr/>
        </p:nvPicPr>
        <p:blipFill>
          <a:blip r:embed="rId3">
            <a:alphaModFix/>
          </a:blip>
          <a:stretch>
            <a:fillRect/>
          </a:stretch>
        </p:blipFill>
        <p:spPr>
          <a:xfrm>
            <a:off x="3289147" y="5008860"/>
            <a:ext cx="2293862" cy="1432041"/>
          </a:xfrm>
          <a:prstGeom prst="rect">
            <a:avLst/>
          </a:prstGeom>
          <a:noFill/>
          <a:ln>
            <a:noFill/>
          </a:ln>
        </p:spPr>
      </p:pic>
      <p:sp>
        <p:nvSpPr>
          <p:cNvPr id="250" name="Google Shape;250;gedc694725e_0_12"/>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verlock"/>
              <a:buNone/>
            </a:pPr>
            <a:r>
              <a:rPr lang="en-US"/>
              <a:t>How Malware Works</a:t>
            </a:r>
            <a:endParaRPr/>
          </a:p>
        </p:txBody>
      </p:sp>
      <p:pic>
        <p:nvPicPr>
          <p:cNvPr id="251" name="Google Shape;251;gedc694725e_0_12"/>
          <p:cNvPicPr preferRelativeResize="0"/>
          <p:nvPr/>
        </p:nvPicPr>
        <p:blipFill>
          <a:blip r:embed="rId4">
            <a:alphaModFix/>
          </a:blip>
          <a:stretch>
            <a:fillRect/>
          </a:stretch>
        </p:blipFill>
        <p:spPr>
          <a:xfrm>
            <a:off x="4350223" y="5244209"/>
            <a:ext cx="644008" cy="670080"/>
          </a:xfrm>
          <a:prstGeom prst="rect">
            <a:avLst/>
          </a:prstGeom>
          <a:noFill/>
          <a:ln>
            <a:noFill/>
          </a:ln>
        </p:spPr>
      </p:pic>
      <p:pic>
        <p:nvPicPr>
          <p:cNvPr id="252" name="Google Shape;252;gedc694725e_0_12"/>
          <p:cNvPicPr preferRelativeResize="0"/>
          <p:nvPr/>
        </p:nvPicPr>
        <p:blipFill>
          <a:blip r:embed="rId3">
            <a:alphaModFix/>
          </a:blip>
          <a:stretch>
            <a:fillRect/>
          </a:stretch>
        </p:blipFill>
        <p:spPr>
          <a:xfrm>
            <a:off x="225600" y="5008872"/>
            <a:ext cx="2155745" cy="1432030"/>
          </a:xfrm>
          <a:prstGeom prst="rect">
            <a:avLst/>
          </a:prstGeom>
          <a:noFill/>
          <a:ln>
            <a:noFill/>
          </a:ln>
        </p:spPr>
      </p:pic>
      <p:pic>
        <p:nvPicPr>
          <p:cNvPr id="253" name="Google Shape;253;gedc694725e_0_12"/>
          <p:cNvPicPr preferRelativeResize="0"/>
          <p:nvPr/>
        </p:nvPicPr>
        <p:blipFill>
          <a:blip r:embed="rId5">
            <a:alphaModFix/>
          </a:blip>
          <a:stretch>
            <a:fillRect/>
          </a:stretch>
        </p:blipFill>
        <p:spPr>
          <a:xfrm>
            <a:off x="789446" y="3429000"/>
            <a:ext cx="861743" cy="915402"/>
          </a:xfrm>
          <a:prstGeom prst="rect">
            <a:avLst/>
          </a:prstGeom>
          <a:noFill/>
          <a:ln>
            <a:noFill/>
          </a:ln>
        </p:spPr>
      </p:pic>
      <p:pic>
        <p:nvPicPr>
          <p:cNvPr id="254" name="Google Shape;254;gedc694725e_0_12"/>
          <p:cNvPicPr preferRelativeResize="0"/>
          <p:nvPr/>
        </p:nvPicPr>
        <p:blipFill>
          <a:blip r:embed="rId6">
            <a:alphaModFix/>
          </a:blip>
          <a:stretch>
            <a:fillRect/>
          </a:stretch>
        </p:blipFill>
        <p:spPr>
          <a:xfrm>
            <a:off x="970732" y="3685756"/>
            <a:ext cx="441772" cy="469282"/>
          </a:xfrm>
          <a:prstGeom prst="rect">
            <a:avLst/>
          </a:prstGeom>
          <a:noFill/>
          <a:ln>
            <a:noFill/>
          </a:ln>
        </p:spPr>
      </p:pic>
      <p:pic>
        <p:nvPicPr>
          <p:cNvPr id="255" name="Google Shape;255;gedc694725e_0_12"/>
          <p:cNvPicPr preferRelativeResize="0"/>
          <p:nvPr/>
        </p:nvPicPr>
        <p:blipFill>
          <a:blip r:embed="rId5">
            <a:alphaModFix/>
          </a:blip>
          <a:stretch>
            <a:fillRect/>
          </a:stretch>
        </p:blipFill>
        <p:spPr>
          <a:xfrm>
            <a:off x="3805333" y="5199256"/>
            <a:ext cx="709671" cy="759989"/>
          </a:xfrm>
          <a:prstGeom prst="rect">
            <a:avLst/>
          </a:prstGeom>
          <a:noFill/>
          <a:ln>
            <a:noFill/>
          </a:ln>
        </p:spPr>
      </p:pic>
      <p:pic>
        <p:nvPicPr>
          <p:cNvPr id="256" name="Google Shape;256;gedc694725e_0_12"/>
          <p:cNvPicPr preferRelativeResize="0"/>
          <p:nvPr/>
        </p:nvPicPr>
        <p:blipFill>
          <a:blip r:embed="rId6">
            <a:alphaModFix/>
          </a:blip>
          <a:stretch>
            <a:fillRect/>
          </a:stretch>
        </p:blipFill>
        <p:spPr>
          <a:xfrm>
            <a:off x="3978250" y="5384450"/>
            <a:ext cx="363811" cy="389610"/>
          </a:xfrm>
          <a:prstGeom prst="rect">
            <a:avLst/>
          </a:prstGeom>
          <a:noFill/>
          <a:ln>
            <a:noFill/>
          </a:ln>
        </p:spPr>
      </p:pic>
      <p:pic>
        <p:nvPicPr>
          <p:cNvPr id="257" name="Google Shape;257;gedc694725e_0_12"/>
          <p:cNvPicPr preferRelativeResize="0"/>
          <p:nvPr/>
        </p:nvPicPr>
        <p:blipFill>
          <a:blip r:embed="rId7">
            <a:alphaModFix/>
          </a:blip>
          <a:stretch>
            <a:fillRect/>
          </a:stretch>
        </p:blipFill>
        <p:spPr>
          <a:xfrm rot="10800000">
            <a:off x="2457462" y="5624207"/>
            <a:ext cx="755556" cy="432494"/>
          </a:xfrm>
          <a:prstGeom prst="rect">
            <a:avLst/>
          </a:prstGeom>
          <a:noFill/>
          <a:ln>
            <a:noFill/>
          </a:ln>
        </p:spPr>
      </p:pic>
      <p:sp>
        <p:nvSpPr>
          <p:cNvPr id="258" name="Google Shape;258;gedc694725e_0_12"/>
          <p:cNvSpPr txBox="1"/>
          <p:nvPr/>
        </p:nvSpPr>
        <p:spPr>
          <a:xfrm>
            <a:off x="998375" y="1698175"/>
            <a:ext cx="1035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latin typeface="Overlock"/>
                <a:ea typeface="Overlock"/>
                <a:cs typeface="Overlock"/>
                <a:sym typeface="Overlock"/>
              </a:rPr>
              <a:t>2.   </a:t>
            </a:r>
            <a:r>
              <a:rPr lang="en-US" sz="2400" b="1" dirty="0">
                <a:solidFill>
                  <a:schemeClr val="dk1"/>
                </a:solidFill>
                <a:latin typeface="Overlock"/>
                <a:ea typeface="Overlock"/>
                <a:cs typeface="Overlock"/>
                <a:sym typeface="Overlock"/>
              </a:rPr>
              <a:t>Cloaking:</a:t>
            </a:r>
            <a:r>
              <a:rPr lang="en-US" sz="2400" dirty="0">
                <a:solidFill>
                  <a:schemeClr val="dk1"/>
                </a:solidFill>
                <a:latin typeface="Overlock"/>
                <a:ea typeface="Overlock"/>
                <a:cs typeface="Overlock"/>
                <a:sym typeface="Overlock"/>
              </a:rPr>
              <a:t> Mechanisms in place to avoid detection</a:t>
            </a:r>
            <a:endParaRPr dirty="0">
              <a:latin typeface="Calibri"/>
              <a:ea typeface="Calibri"/>
              <a:cs typeface="Calibri"/>
              <a:sym typeface="Calibri"/>
            </a:endParaRPr>
          </a:p>
        </p:txBody>
      </p:sp>
      <p:pic>
        <p:nvPicPr>
          <p:cNvPr id="259" name="Google Shape;259;gedc694725e_0_12"/>
          <p:cNvPicPr preferRelativeResize="0"/>
          <p:nvPr/>
        </p:nvPicPr>
        <p:blipFill>
          <a:blip r:embed="rId7">
            <a:alphaModFix/>
          </a:blip>
          <a:stretch>
            <a:fillRect/>
          </a:stretch>
        </p:blipFill>
        <p:spPr>
          <a:xfrm rot="-5400000">
            <a:off x="827248" y="4598338"/>
            <a:ext cx="786144" cy="4156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6"/>
          <p:cNvSpPr txBox="1">
            <a:spLocks noGrp="1"/>
          </p:cNvSpPr>
          <p:nvPr>
            <p:ph type="sldNum" idx="12"/>
          </p:nvPr>
        </p:nvSpPr>
        <p:spPr>
          <a:xfrm>
            <a:off x="8150525" y="63782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11</a:t>
            </a:fld>
            <a:endParaRPr/>
          </a:p>
        </p:txBody>
      </p:sp>
      <p:sp>
        <p:nvSpPr>
          <p:cNvPr id="275" name="Google Shape;275;p6"/>
          <p:cNvSpPr txBox="1">
            <a:spLocks noGrp="1"/>
          </p:cNvSpPr>
          <p:nvPr>
            <p:ph type="title" idx="4294967295"/>
          </p:nvPr>
        </p:nvSpPr>
        <p:spPr>
          <a:xfrm>
            <a:off x="578035" y="553705"/>
            <a:ext cx="8229300" cy="1052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Cloaking – Time/Logic Bomb</a:t>
            </a:r>
            <a:endParaRPr dirty="0"/>
          </a:p>
        </p:txBody>
      </p:sp>
      <p:sp>
        <p:nvSpPr>
          <p:cNvPr id="276" name="Google Shape;276;p6"/>
          <p:cNvSpPr txBox="1"/>
          <p:nvPr/>
        </p:nvSpPr>
        <p:spPr>
          <a:xfrm>
            <a:off x="266700" y="1946975"/>
            <a:ext cx="11037900" cy="4796400"/>
          </a:xfrm>
          <a:prstGeom prst="rect">
            <a:avLst/>
          </a:prstGeom>
          <a:noFill/>
          <a:ln>
            <a:noFill/>
          </a:ln>
        </p:spPr>
        <p:txBody>
          <a:bodyPr spcFirstLastPara="1" wrap="square" lIns="91425" tIns="91425" rIns="91425" bIns="91425" anchor="t" anchorCtr="0">
            <a:noAutofit/>
          </a:bodyPr>
          <a:lstStyle/>
          <a:p>
            <a:pPr marL="914400" lvl="0" indent="0" algn="l" rtl="0">
              <a:spcBef>
                <a:spcPts val="0"/>
              </a:spcBef>
              <a:spcAft>
                <a:spcPts val="0"/>
              </a:spcAft>
              <a:buNone/>
            </a:pPr>
            <a:endParaRPr sz="2000" dirty="0">
              <a:latin typeface="Overlock"/>
              <a:ea typeface="Overlock"/>
              <a:cs typeface="Overlock"/>
              <a:sym typeface="Overlock"/>
            </a:endParaRPr>
          </a:p>
          <a:p>
            <a:pPr marL="457200" lvl="0" indent="0" algn="l" rtl="0">
              <a:spcBef>
                <a:spcPts val="0"/>
              </a:spcBef>
              <a:spcAft>
                <a:spcPts val="0"/>
              </a:spcAft>
              <a:buNone/>
            </a:pPr>
            <a:r>
              <a:rPr lang="en-US" sz="2400" dirty="0">
                <a:latin typeface="Overlock"/>
                <a:ea typeface="Overlock"/>
                <a:cs typeface="Overlock"/>
                <a:sym typeface="Overlock"/>
              </a:rPr>
              <a:t>The </a:t>
            </a:r>
            <a:r>
              <a:rPr lang="en-US" sz="2400" dirty="0" err="1">
                <a:latin typeface="Overlock"/>
                <a:ea typeface="Overlock"/>
                <a:cs typeface="Overlock"/>
                <a:sym typeface="Overlock"/>
              </a:rPr>
              <a:t>playload</a:t>
            </a:r>
            <a:r>
              <a:rPr lang="en-US" sz="2400" dirty="0">
                <a:latin typeface="Overlock"/>
                <a:ea typeface="Overlock"/>
                <a:cs typeface="Overlock"/>
                <a:sym typeface="Overlock"/>
              </a:rPr>
              <a:t> is only delivered at a certain date/time, or when certain conditions are satisfied</a:t>
            </a:r>
          </a:p>
          <a:p>
            <a:pPr marL="457200" lvl="0" indent="0" algn="l" rtl="0">
              <a:spcBef>
                <a:spcPts val="0"/>
              </a:spcBef>
              <a:spcAft>
                <a:spcPts val="0"/>
              </a:spcAft>
              <a:buNone/>
            </a:pPr>
            <a:endParaRPr lang="en-US" sz="2400" dirty="0">
              <a:latin typeface="Overlock"/>
              <a:ea typeface="Overlock"/>
              <a:cs typeface="Overlock"/>
              <a:sym typeface="Overlock"/>
            </a:endParaRPr>
          </a:p>
          <a:p>
            <a:pPr marL="1257300" lvl="1" indent="-342900">
              <a:buFont typeface="Arial" panose="020B0604020202020204" pitchFamily="34" charset="0"/>
              <a:buChar char="•"/>
            </a:pPr>
            <a:r>
              <a:rPr lang="en-US" sz="2400" dirty="0">
                <a:latin typeface="Overlock"/>
                <a:ea typeface="Overlock"/>
                <a:cs typeface="Overlock"/>
                <a:sym typeface="Overlock"/>
              </a:rPr>
              <a:t>For example, when resource consumption is larger than a threshold</a:t>
            </a: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p:txBody>
      </p:sp>
    </p:spTree>
    <p:extLst>
      <p:ext uri="{BB962C8B-B14F-4D97-AF65-F5344CB8AC3E}">
        <p14:creationId xmlns:p14="http://schemas.microsoft.com/office/powerpoint/2010/main" val="591280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ef027e1798_0_1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12</a:t>
            </a:fld>
            <a:endParaRPr/>
          </a:p>
        </p:txBody>
      </p:sp>
      <p:sp>
        <p:nvSpPr>
          <p:cNvPr id="266" name="Google Shape;266;gef027e1798_0_168"/>
          <p:cNvSpPr txBox="1">
            <a:spLocks noGrp="1"/>
          </p:cNvSpPr>
          <p:nvPr>
            <p:ph type="title" idx="4294967295"/>
          </p:nvPr>
        </p:nvSpPr>
        <p:spPr>
          <a:xfrm>
            <a:off x="381310" y="406480"/>
            <a:ext cx="8229300" cy="1052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Cloaking - stalling loop</a:t>
            </a:r>
            <a:endParaRPr dirty="0"/>
          </a:p>
        </p:txBody>
      </p:sp>
      <p:sp>
        <p:nvSpPr>
          <p:cNvPr id="267" name="Google Shape;267;gef027e1798_0_168"/>
          <p:cNvSpPr txBox="1"/>
          <p:nvPr/>
        </p:nvSpPr>
        <p:spPr>
          <a:xfrm>
            <a:off x="350525" y="1458869"/>
            <a:ext cx="9939600" cy="2320200"/>
          </a:xfrm>
          <a:prstGeom prst="rect">
            <a:avLst/>
          </a:prstGeom>
          <a:noFill/>
          <a:ln>
            <a:noFill/>
          </a:ln>
        </p:spPr>
        <p:txBody>
          <a:bodyPr spcFirstLastPara="1" wrap="square" lIns="91425" tIns="91425" rIns="91425" bIns="91425" anchor="t" anchorCtr="0">
            <a:noAutofit/>
          </a:bodyPr>
          <a:lstStyle/>
          <a:p>
            <a:pPr marL="914400" lvl="0" indent="0" algn="l" rtl="0">
              <a:spcBef>
                <a:spcPts val="0"/>
              </a:spcBef>
              <a:spcAft>
                <a:spcPts val="0"/>
              </a:spcAft>
              <a:buNone/>
            </a:pPr>
            <a:endParaRPr sz="20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0" lvl="0" indent="457200" algn="l" rtl="0">
              <a:spcBef>
                <a:spcPts val="0"/>
              </a:spcBef>
              <a:spcAft>
                <a:spcPts val="0"/>
              </a:spcAft>
              <a:buNone/>
            </a:pPr>
            <a:r>
              <a:rPr lang="en-US" sz="2400" dirty="0">
                <a:latin typeface="Overlock"/>
                <a:ea typeface="Overlock"/>
                <a:cs typeface="Overlock"/>
                <a:sym typeface="Overlock"/>
              </a:rPr>
              <a:t>To evade sandboxing, delay the execution of the malicious activity long enough so that an automated dynamic analysis system fails to extract the interesting malicious behavior</a:t>
            </a: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p:txBody>
      </p:sp>
      <p:pic>
        <p:nvPicPr>
          <p:cNvPr id="268" name="Google Shape;268;gef027e1798_0_168"/>
          <p:cNvPicPr preferRelativeResize="0"/>
          <p:nvPr/>
        </p:nvPicPr>
        <p:blipFill>
          <a:blip r:embed="rId3">
            <a:alphaModFix/>
          </a:blip>
          <a:stretch>
            <a:fillRect/>
          </a:stretch>
        </p:blipFill>
        <p:spPr>
          <a:xfrm>
            <a:off x="2017175" y="3866400"/>
            <a:ext cx="6936774" cy="2650650"/>
          </a:xfrm>
          <a:prstGeom prst="rect">
            <a:avLst/>
          </a:prstGeom>
          <a:noFill/>
          <a:ln>
            <a:noFill/>
          </a:ln>
        </p:spPr>
      </p:pic>
      <p:sp>
        <p:nvSpPr>
          <p:cNvPr id="2" name="Rectangle 1">
            <a:extLst>
              <a:ext uri="{FF2B5EF4-FFF2-40B4-BE49-F238E27FC236}">
                <a16:creationId xmlns:a16="http://schemas.microsoft.com/office/drawing/2014/main" id="{0C0CB579-C982-4903-8FB5-D2407658ED20}"/>
              </a:ext>
            </a:extLst>
          </p:cNvPr>
          <p:cNvSpPr/>
          <p:nvPr/>
        </p:nvSpPr>
        <p:spPr>
          <a:xfrm>
            <a:off x="8166971" y="3439329"/>
            <a:ext cx="3808364" cy="1477328"/>
          </a:xfrm>
          <a:prstGeom prst="rect">
            <a:avLst/>
          </a:prstGeom>
          <a:solidFill>
            <a:schemeClr val="accent5">
              <a:lumMod val="40000"/>
              <a:lumOff val="60000"/>
            </a:schemeClr>
          </a:solidFill>
        </p:spPr>
        <p:txBody>
          <a:bodyPr wrap="square">
            <a:spAutoFit/>
          </a:bodyPr>
          <a:lstStyle/>
          <a:p>
            <a:r>
              <a:rPr lang="en-US" i="1" dirty="0" err="1"/>
              <a:t>GetTickCount</a:t>
            </a:r>
            <a:r>
              <a:rPr lang="en-US" i="1" dirty="0"/>
              <a:t>() </a:t>
            </a:r>
            <a:r>
              <a:rPr lang="en-US" dirty="0"/>
              <a:t>retrieves the number of </a:t>
            </a:r>
            <a:r>
              <a:rPr lang="en-US" dirty="0" err="1"/>
              <a:t>milliseconds</a:t>
            </a:r>
            <a:r>
              <a:rPr lang="en-US" dirty="0"/>
              <a:t> that have elapsed since the system was started. It is typically used to measure the time that elapses between two events.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6"/>
          <p:cNvSpPr txBox="1">
            <a:spLocks noGrp="1"/>
          </p:cNvSpPr>
          <p:nvPr>
            <p:ph type="sldNum" idx="12"/>
          </p:nvPr>
        </p:nvSpPr>
        <p:spPr>
          <a:xfrm>
            <a:off x="8150525" y="63782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13</a:t>
            </a:fld>
            <a:endParaRPr/>
          </a:p>
        </p:txBody>
      </p:sp>
      <p:sp>
        <p:nvSpPr>
          <p:cNvPr id="275" name="Google Shape;275;p6"/>
          <p:cNvSpPr txBox="1">
            <a:spLocks noGrp="1"/>
          </p:cNvSpPr>
          <p:nvPr>
            <p:ph type="title" idx="4294967295"/>
          </p:nvPr>
        </p:nvSpPr>
        <p:spPr>
          <a:xfrm>
            <a:off x="578035" y="553705"/>
            <a:ext cx="8229300" cy="1052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Cloaking - VM Detection</a:t>
            </a:r>
            <a:endParaRPr dirty="0"/>
          </a:p>
        </p:txBody>
      </p:sp>
      <p:sp>
        <p:nvSpPr>
          <p:cNvPr id="276" name="Google Shape;276;p6"/>
          <p:cNvSpPr txBox="1"/>
          <p:nvPr/>
        </p:nvSpPr>
        <p:spPr>
          <a:xfrm>
            <a:off x="266700" y="1946975"/>
            <a:ext cx="11037900" cy="4796400"/>
          </a:xfrm>
          <a:prstGeom prst="rect">
            <a:avLst/>
          </a:prstGeom>
          <a:noFill/>
          <a:ln>
            <a:noFill/>
          </a:ln>
        </p:spPr>
        <p:txBody>
          <a:bodyPr spcFirstLastPara="1" wrap="square" lIns="91425" tIns="91425" rIns="91425" bIns="91425" anchor="t" anchorCtr="0">
            <a:noAutofit/>
          </a:bodyPr>
          <a:lstStyle/>
          <a:p>
            <a:pPr marL="914400" lvl="0" indent="0" algn="l" rtl="0">
              <a:spcBef>
                <a:spcPts val="0"/>
              </a:spcBef>
              <a:spcAft>
                <a:spcPts val="0"/>
              </a:spcAft>
              <a:buNone/>
            </a:pPr>
            <a:endParaRPr sz="2000" dirty="0">
              <a:latin typeface="Overlock"/>
              <a:ea typeface="Overlock"/>
              <a:cs typeface="Overlock"/>
              <a:sym typeface="Overlock"/>
            </a:endParaRPr>
          </a:p>
          <a:p>
            <a:pPr marL="457200" lvl="0" indent="0" algn="l" rtl="0">
              <a:spcBef>
                <a:spcPts val="0"/>
              </a:spcBef>
              <a:spcAft>
                <a:spcPts val="0"/>
              </a:spcAft>
              <a:buNone/>
            </a:pPr>
            <a:r>
              <a:rPr lang="en-US" sz="2400" dirty="0">
                <a:latin typeface="Overlock"/>
                <a:ea typeface="Overlock"/>
                <a:cs typeface="Overlock"/>
                <a:sym typeface="Overlock"/>
              </a:rPr>
              <a:t>VM is widely used as a sandbox in malware analysis</a:t>
            </a:r>
          </a:p>
          <a:p>
            <a:pPr marL="457200" lvl="0" indent="0" algn="l" rtl="0">
              <a:spcBef>
                <a:spcPts val="0"/>
              </a:spcBef>
              <a:spcAft>
                <a:spcPts val="0"/>
              </a:spcAft>
              <a:buNone/>
            </a:pPr>
            <a:endParaRPr lang="en-US" sz="2400" dirty="0">
              <a:latin typeface="Overlock"/>
              <a:ea typeface="Overlock"/>
              <a:cs typeface="Overlock"/>
              <a:sym typeface="Overlock"/>
            </a:endParaRPr>
          </a:p>
          <a:p>
            <a:pPr marL="457200" lvl="0" indent="0" algn="l" rtl="0">
              <a:spcBef>
                <a:spcPts val="0"/>
              </a:spcBef>
              <a:spcAft>
                <a:spcPts val="0"/>
              </a:spcAft>
              <a:buNone/>
            </a:pPr>
            <a:r>
              <a:rPr lang="en-US" sz="2400" dirty="0">
                <a:latin typeface="Overlock"/>
                <a:ea typeface="Overlock"/>
                <a:cs typeface="Overlock"/>
                <a:sym typeface="Overlock"/>
              </a:rPr>
              <a:t>Once a VM environment is detected, the evasion mechanism may prevent the malicious code from running, or alter the malware’s behavior to avoid exposing malicious activities.</a:t>
            </a: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457200" lvl="0" indent="0" algn="l" rtl="0">
              <a:spcBef>
                <a:spcPts val="0"/>
              </a:spcBef>
              <a:spcAft>
                <a:spcPts val="0"/>
              </a:spcAft>
              <a:buNone/>
            </a:pPr>
            <a:r>
              <a:rPr lang="en-US" sz="2400" dirty="0">
                <a:latin typeface="Overlock"/>
                <a:ea typeface="Overlock"/>
                <a:cs typeface="Overlock"/>
                <a:sym typeface="Overlock"/>
              </a:rPr>
              <a:t>For example, when running on real hardware the malware will connect to its Command and Control (C&amp;C) server, but when a VM is detected it will connect to a legitimate domain causing the analyst or the security system to believe this is legitimate code.</a:t>
            </a: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Cloaking – Obfuscation and Packing</a:t>
            </a:r>
          </a:p>
        </p:txBody>
      </p:sp>
      <p:sp>
        <p:nvSpPr>
          <p:cNvPr id="3" name="Content Placeholder 2"/>
          <p:cNvSpPr>
            <a:spLocks noGrp="1"/>
          </p:cNvSpPr>
          <p:nvPr>
            <p:ph idx="1"/>
          </p:nvPr>
        </p:nvSpPr>
        <p:spPr/>
        <p:txBody>
          <a:bodyPr>
            <a:normAutofit/>
          </a:bodyPr>
          <a:lstStyle/>
          <a:p>
            <a:r>
              <a:rPr lang="en-US" dirty="0"/>
              <a:t>The code is compressed, like a Zip file</a:t>
            </a:r>
          </a:p>
          <a:p>
            <a:r>
              <a:rPr lang="en-US" dirty="0"/>
              <a:t>This makes the strings and instructions unreadable</a:t>
            </a:r>
          </a:p>
          <a:p>
            <a:r>
              <a:rPr lang="en-US" dirty="0"/>
              <a:t>All you'll see is the </a:t>
            </a:r>
            <a:r>
              <a:rPr lang="en-US" b="1" dirty="0"/>
              <a:t>wrapper</a:t>
            </a:r>
            <a:r>
              <a:rPr lang="en-US" dirty="0"/>
              <a:t> – small code that unpacks the file when it is run</a:t>
            </a:r>
          </a:p>
        </p:txBody>
      </p:sp>
      <p:pic>
        <p:nvPicPr>
          <p:cNvPr id="4" name="Picture 3" descr="Screen Shot 2013-08-16 at 5.1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242" y="3633557"/>
            <a:ext cx="5905500" cy="2768600"/>
          </a:xfrm>
          <a:prstGeom prst="rect">
            <a:avLst/>
          </a:prstGeom>
          <a:ln>
            <a:noFill/>
          </a:ln>
        </p:spPr>
      </p:pic>
    </p:spTree>
    <p:extLst>
      <p:ext uri="{BB962C8B-B14F-4D97-AF65-F5344CB8AC3E}">
        <p14:creationId xmlns:p14="http://schemas.microsoft.com/office/powerpoint/2010/main" val="420145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gf1032043e3_0_21"/>
          <p:cNvPicPr preferRelativeResize="0"/>
          <p:nvPr/>
        </p:nvPicPr>
        <p:blipFill>
          <a:blip r:embed="rId3">
            <a:alphaModFix/>
          </a:blip>
          <a:stretch>
            <a:fillRect/>
          </a:stretch>
        </p:blipFill>
        <p:spPr>
          <a:xfrm>
            <a:off x="3289147" y="5008860"/>
            <a:ext cx="2293862" cy="1432041"/>
          </a:xfrm>
          <a:prstGeom prst="rect">
            <a:avLst/>
          </a:prstGeom>
          <a:noFill/>
          <a:ln>
            <a:noFill/>
          </a:ln>
        </p:spPr>
      </p:pic>
      <p:sp>
        <p:nvSpPr>
          <p:cNvPr id="293" name="Google Shape;293;gf1032043e3_0_21"/>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verlock"/>
              <a:buNone/>
            </a:pPr>
            <a:r>
              <a:rPr lang="en-US"/>
              <a:t>How Malware Works</a:t>
            </a:r>
            <a:endParaRPr/>
          </a:p>
        </p:txBody>
      </p:sp>
      <p:pic>
        <p:nvPicPr>
          <p:cNvPr id="294" name="Google Shape;294;gf1032043e3_0_21"/>
          <p:cNvPicPr preferRelativeResize="0"/>
          <p:nvPr/>
        </p:nvPicPr>
        <p:blipFill>
          <a:blip r:embed="rId4">
            <a:alphaModFix/>
          </a:blip>
          <a:stretch>
            <a:fillRect/>
          </a:stretch>
        </p:blipFill>
        <p:spPr>
          <a:xfrm>
            <a:off x="4350223" y="5244209"/>
            <a:ext cx="644008" cy="670080"/>
          </a:xfrm>
          <a:prstGeom prst="rect">
            <a:avLst/>
          </a:prstGeom>
          <a:noFill/>
          <a:ln>
            <a:noFill/>
          </a:ln>
        </p:spPr>
      </p:pic>
      <p:pic>
        <p:nvPicPr>
          <p:cNvPr id="295" name="Google Shape;295;gf1032043e3_0_21"/>
          <p:cNvPicPr preferRelativeResize="0"/>
          <p:nvPr/>
        </p:nvPicPr>
        <p:blipFill>
          <a:blip r:embed="rId3">
            <a:alphaModFix/>
          </a:blip>
          <a:stretch>
            <a:fillRect/>
          </a:stretch>
        </p:blipFill>
        <p:spPr>
          <a:xfrm>
            <a:off x="225600" y="5008872"/>
            <a:ext cx="2155745" cy="1432030"/>
          </a:xfrm>
          <a:prstGeom prst="rect">
            <a:avLst/>
          </a:prstGeom>
          <a:noFill/>
          <a:ln>
            <a:noFill/>
          </a:ln>
        </p:spPr>
      </p:pic>
      <p:pic>
        <p:nvPicPr>
          <p:cNvPr id="296" name="Google Shape;296;gf1032043e3_0_21"/>
          <p:cNvPicPr preferRelativeResize="0"/>
          <p:nvPr/>
        </p:nvPicPr>
        <p:blipFill>
          <a:blip r:embed="rId5">
            <a:alphaModFix/>
          </a:blip>
          <a:stretch>
            <a:fillRect/>
          </a:stretch>
        </p:blipFill>
        <p:spPr>
          <a:xfrm>
            <a:off x="789446" y="3429000"/>
            <a:ext cx="861743" cy="915402"/>
          </a:xfrm>
          <a:prstGeom prst="rect">
            <a:avLst/>
          </a:prstGeom>
          <a:noFill/>
          <a:ln>
            <a:noFill/>
          </a:ln>
        </p:spPr>
      </p:pic>
      <p:pic>
        <p:nvPicPr>
          <p:cNvPr id="297" name="Google Shape;297;gf1032043e3_0_21"/>
          <p:cNvPicPr preferRelativeResize="0"/>
          <p:nvPr/>
        </p:nvPicPr>
        <p:blipFill>
          <a:blip r:embed="rId6">
            <a:alphaModFix/>
          </a:blip>
          <a:stretch>
            <a:fillRect/>
          </a:stretch>
        </p:blipFill>
        <p:spPr>
          <a:xfrm>
            <a:off x="970732" y="3685756"/>
            <a:ext cx="441772" cy="469282"/>
          </a:xfrm>
          <a:prstGeom prst="rect">
            <a:avLst/>
          </a:prstGeom>
          <a:noFill/>
          <a:ln>
            <a:noFill/>
          </a:ln>
        </p:spPr>
      </p:pic>
      <p:pic>
        <p:nvPicPr>
          <p:cNvPr id="298" name="Google Shape;298;gf1032043e3_0_21"/>
          <p:cNvPicPr preferRelativeResize="0"/>
          <p:nvPr/>
        </p:nvPicPr>
        <p:blipFill>
          <a:blip r:embed="rId5">
            <a:alphaModFix/>
          </a:blip>
          <a:stretch>
            <a:fillRect/>
          </a:stretch>
        </p:blipFill>
        <p:spPr>
          <a:xfrm>
            <a:off x="3805333" y="5199256"/>
            <a:ext cx="709671" cy="759989"/>
          </a:xfrm>
          <a:prstGeom prst="rect">
            <a:avLst/>
          </a:prstGeom>
          <a:noFill/>
          <a:ln>
            <a:noFill/>
          </a:ln>
        </p:spPr>
      </p:pic>
      <p:pic>
        <p:nvPicPr>
          <p:cNvPr id="299" name="Google Shape;299;gf1032043e3_0_21"/>
          <p:cNvPicPr preferRelativeResize="0"/>
          <p:nvPr/>
        </p:nvPicPr>
        <p:blipFill>
          <a:blip r:embed="rId6">
            <a:alphaModFix/>
          </a:blip>
          <a:stretch>
            <a:fillRect/>
          </a:stretch>
        </p:blipFill>
        <p:spPr>
          <a:xfrm>
            <a:off x="3978250" y="5384450"/>
            <a:ext cx="363811" cy="389610"/>
          </a:xfrm>
          <a:prstGeom prst="rect">
            <a:avLst/>
          </a:prstGeom>
          <a:noFill/>
          <a:ln>
            <a:noFill/>
          </a:ln>
        </p:spPr>
      </p:pic>
      <p:pic>
        <p:nvPicPr>
          <p:cNvPr id="300" name="Google Shape;300;gf1032043e3_0_21"/>
          <p:cNvPicPr preferRelativeResize="0"/>
          <p:nvPr/>
        </p:nvPicPr>
        <p:blipFill>
          <a:blip r:embed="rId7">
            <a:alphaModFix/>
          </a:blip>
          <a:stretch>
            <a:fillRect/>
          </a:stretch>
        </p:blipFill>
        <p:spPr>
          <a:xfrm rot="10800000">
            <a:off x="2457462" y="5624207"/>
            <a:ext cx="755556" cy="432494"/>
          </a:xfrm>
          <a:prstGeom prst="rect">
            <a:avLst/>
          </a:prstGeom>
          <a:noFill/>
          <a:ln>
            <a:noFill/>
          </a:ln>
        </p:spPr>
      </p:pic>
      <p:sp>
        <p:nvSpPr>
          <p:cNvPr id="301" name="Google Shape;301;gf1032043e3_0_21"/>
          <p:cNvSpPr txBox="1"/>
          <p:nvPr/>
        </p:nvSpPr>
        <p:spPr>
          <a:xfrm>
            <a:off x="970725" y="1677725"/>
            <a:ext cx="1035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latin typeface="Overlock"/>
                <a:ea typeface="Overlock"/>
                <a:cs typeface="Overlock"/>
                <a:sym typeface="Overlock"/>
              </a:rPr>
              <a:t>3.  </a:t>
            </a:r>
            <a:r>
              <a:rPr lang="en-US" sz="2400" b="1" dirty="0">
                <a:solidFill>
                  <a:schemeClr val="dk1"/>
                </a:solidFill>
                <a:latin typeface="Overlock"/>
                <a:ea typeface="Overlock"/>
                <a:cs typeface="Overlock"/>
                <a:sym typeface="Overlock"/>
              </a:rPr>
              <a:t>C&amp;C server</a:t>
            </a:r>
            <a:endParaRPr b="1" dirty="0">
              <a:latin typeface="Calibri"/>
              <a:ea typeface="Calibri"/>
              <a:cs typeface="Calibri"/>
              <a:sym typeface="Calibri"/>
            </a:endParaRPr>
          </a:p>
        </p:txBody>
      </p:sp>
      <p:pic>
        <p:nvPicPr>
          <p:cNvPr id="302" name="Google Shape;302;gf1032043e3_0_21"/>
          <p:cNvPicPr preferRelativeResize="0"/>
          <p:nvPr/>
        </p:nvPicPr>
        <p:blipFill>
          <a:blip r:embed="rId7">
            <a:alphaModFix/>
          </a:blip>
          <a:stretch>
            <a:fillRect/>
          </a:stretch>
        </p:blipFill>
        <p:spPr>
          <a:xfrm rot="-5400000">
            <a:off x="827248" y="4598338"/>
            <a:ext cx="786144" cy="415667"/>
          </a:xfrm>
          <a:prstGeom prst="rect">
            <a:avLst/>
          </a:prstGeom>
          <a:noFill/>
          <a:ln>
            <a:noFill/>
          </a:ln>
        </p:spPr>
      </p:pic>
      <p:pic>
        <p:nvPicPr>
          <p:cNvPr id="303" name="Google Shape;303;gf1032043e3_0_21"/>
          <p:cNvPicPr preferRelativeResize="0"/>
          <p:nvPr/>
        </p:nvPicPr>
        <p:blipFill>
          <a:blip r:embed="rId3">
            <a:alphaModFix/>
          </a:blip>
          <a:stretch>
            <a:fillRect/>
          </a:stretch>
        </p:blipFill>
        <p:spPr>
          <a:xfrm>
            <a:off x="6390413" y="5008855"/>
            <a:ext cx="2293862" cy="1432041"/>
          </a:xfrm>
          <a:prstGeom prst="rect">
            <a:avLst/>
          </a:prstGeom>
          <a:noFill/>
          <a:ln>
            <a:noFill/>
          </a:ln>
        </p:spPr>
      </p:pic>
      <p:pic>
        <p:nvPicPr>
          <p:cNvPr id="304" name="Google Shape;304;gf1032043e3_0_21"/>
          <p:cNvPicPr preferRelativeResize="0"/>
          <p:nvPr/>
        </p:nvPicPr>
        <p:blipFill>
          <a:blip r:embed="rId5">
            <a:alphaModFix/>
          </a:blip>
          <a:stretch>
            <a:fillRect/>
          </a:stretch>
        </p:blipFill>
        <p:spPr>
          <a:xfrm>
            <a:off x="7191974" y="5199252"/>
            <a:ext cx="709671" cy="759989"/>
          </a:xfrm>
          <a:prstGeom prst="rect">
            <a:avLst/>
          </a:prstGeom>
          <a:noFill/>
          <a:ln>
            <a:noFill/>
          </a:ln>
        </p:spPr>
      </p:pic>
      <p:pic>
        <p:nvPicPr>
          <p:cNvPr id="305" name="Google Shape;305;gf1032043e3_0_21"/>
          <p:cNvPicPr preferRelativeResize="0"/>
          <p:nvPr/>
        </p:nvPicPr>
        <p:blipFill>
          <a:blip r:embed="rId6">
            <a:alphaModFix/>
          </a:blip>
          <a:stretch>
            <a:fillRect/>
          </a:stretch>
        </p:blipFill>
        <p:spPr>
          <a:xfrm>
            <a:off x="7364891" y="5384445"/>
            <a:ext cx="363812" cy="389610"/>
          </a:xfrm>
          <a:prstGeom prst="rect">
            <a:avLst/>
          </a:prstGeom>
          <a:noFill/>
          <a:ln>
            <a:noFill/>
          </a:ln>
        </p:spPr>
      </p:pic>
      <p:pic>
        <p:nvPicPr>
          <p:cNvPr id="306" name="Google Shape;306;gf1032043e3_0_21"/>
          <p:cNvPicPr preferRelativeResize="0"/>
          <p:nvPr/>
        </p:nvPicPr>
        <p:blipFill>
          <a:blip r:embed="rId7">
            <a:alphaModFix/>
          </a:blip>
          <a:stretch>
            <a:fillRect/>
          </a:stretch>
        </p:blipFill>
        <p:spPr>
          <a:xfrm rot="10800000">
            <a:off x="5715328" y="5739778"/>
            <a:ext cx="755556" cy="432494"/>
          </a:xfrm>
          <a:prstGeom prst="rect">
            <a:avLst/>
          </a:prstGeom>
          <a:noFill/>
          <a:ln>
            <a:noFill/>
          </a:ln>
        </p:spPr>
      </p:pic>
      <p:pic>
        <p:nvPicPr>
          <p:cNvPr id="307" name="Google Shape;307;gf1032043e3_0_21"/>
          <p:cNvPicPr preferRelativeResize="0"/>
          <p:nvPr/>
        </p:nvPicPr>
        <p:blipFill>
          <a:blip r:embed="rId8">
            <a:alphaModFix/>
          </a:blip>
          <a:stretch>
            <a:fillRect/>
          </a:stretch>
        </p:blipFill>
        <p:spPr>
          <a:xfrm>
            <a:off x="7412755" y="4413125"/>
            <a:ext cx="249170" cy="595752"/>
          </a:xfrm>
          <a:prstGeom prst="rect">
            <a:avLst/>
          </a:prstGeom>
          <a:noFill/>
          <a:ln>
            <a:noFill/>
          </a:ln>
        </p:spPr>
      </p:pic>
      <p:sp>
        <p:nvSpPr>
          <p:cNvPr id="308" name="Google Shape;308;gf1032043e3_0_21"/>
          <p:cNvSpPr txBox="1"/>
          <p:nvPr/>
        </p:nvSpPr>
        <p:spPr>
          <a:xfrm>
            <a:off x="4742450" y="3451400"/>
            <a:ext cx="22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Command-and-Control (C&amp;C) Server</a:t>
            </a:r>
            <a:endParaRPr>
              <a:latin typeface="Calibri"/>
              <a:ea typeface="Calibri"/>
              <a:cs typeface="Calibri"/>
              <a:sym typeface="Calibri"/>
            </a:endParaRPr>
          </a:p>
        </p:txBody>
      </p:sp>
      <p:pic>
        <p:nvPicPr>
          <p:cNvPr id="309" name="Google Shape;309;gf1032043e3_0_21"/>
          <p:cNvPicPr preferRelativeResize="0"/>
          <p:nvPr/>
        </p:nvPicPr>
        <p:blipFill>
          <a:blip r:embed="rId9">
            <a:alphaModFix/>
          </a:blip>
          <a:stretch>
            <a:fillRect/>
          </a:stretch>
        </p:blipFill>
        <p:spPr>
          <a:xfrm>
            <a:off x="6992759" y="3326573"/>
            <a:ext cx="1108116" cy="915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16</a:t>
            </a:fld>
            <a:endParaRPr/>
          </a:p>
        </p:txBody>
      </p:sp>
      <p:sp>
        <p:nvSpPr>
          <p:cNvPr id="316" name="Google Shape;316;p7"/>
          <p:cNvSpPr txBox="1">
            <a:spLocks noGrp="1"/>
          </p:cNvSpPr>
          <p:nvPr>
            <p:ph type="title" idx="4294967295"/>
          </p:nvPr>
        </p:nvSpPr>
        <p:spPr>
          <a:xfrm>
            <a:off x="393610" y="668330"/>
            <a:ext cx="8591100" cy="1096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a:t>Command and Control (C&amp;C)</a:t>
            </a:r>
            <a:endParaRPr/>
          </a:p>
        </p:txBody>
      </p:sp>
      <p:sp>
        <p:nvSpPr>
          <p:cNvPr id="317" name="Google Shape;317;p7"/>
          <p:cNvSpPr/>
          <p:nvPr/>
        </p:nvSpPr>
        <p:spPr>
          <a:xfrm>
            <a:off x="222251" y="55117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18" name="Google Shape;318;p7"/>
          <p:cNvSpPr/>
          <p:nvPr/>
        </p:nvSpPr>
        <p:spPr>
          <a:xfrm>
            <a:off x="222251" y="127549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19" name="Google Shape;319;p7"/>
          <p:cNvSpPr/>
          <p:nvPr/>
        </p:nvSpPr>
        <p:spPr>
          <a:xfrm>
            <a:off x="222251" y="55117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20" name="Google Shape;320;p7"/>
          <p:cNvSpPr/>
          <p:nvPr/>
        </p:nvSpPr>
        <p:spPr>
          <a:xfrm>
            <a:off x="222251" y="112321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21" name="Google Shape;321;p7"/>
          <p:cNvSpPr/>
          <p:nvPr/>
        </p:nvSpPr>
        <p:spPr>
          <a:xfrm>
            <a:off x="222251" y="55117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22" name="Google Shape;322;p7"/>
          <p:cNvSpPr/>
          <p:nvPr/>
        </p:nvSpPr>
        <p:spPr>
          <a:xfrm>
            <a:off x="222251" y="112321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23" name="Google Shape;323;p7"/>
          <p:cNvSpPr txBox="1"/>
          <p:nvPr/>
        </p:nvSpPr>
        <p:spPr>
          <a:xfrm>
            <a:off x="923650" y="1633300"/>
            <a:ext cx="9666300" cy="4796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Refers to how attackers communicate and exhibit control of the infected system</a:t>
            </a: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Most common today: HTTP/HTTPS; Others: P2P, DNS tunneling bypass firewalls/network-based detection systems and to blend in with the legitimate web traffic</a:t>
            </a: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Many infected machines form a Botnet</a:t>
            </a: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p:txBody>
      </p:sp>
      <p:pic>
        <p:nvPicPr>
          <p:cNvPr id="11" name="Google Shape;338;gef027e1798_0_150">
            <a:extLst>
              <a:ext uri="{FF2B5EF4-FFF2-40B4-BE49-F238E27FC236}">
                <a16:creationId xmlns:a16="http://schemas.microsoft.com/office/drawing/2014/main" id="{931DBF79-F4F3-48D7-B807-BA7E0A5A6F08}"/>
              </a:ext>
            </a:extLst>
          </p:cNvPr>
          <p:cNvPicPr preferRelativeResize="0"/>
          <p:nvPr/>
        </p:nvPicPr>
        <p:blipFill>
          <a:blip r:embed="rId3">
            <a:alphaModFix/>
          </a:blip>
          <a:stretch>
            <a:fillRect/>
          </a:stretch>
        </p:blipFill>
        <p:spPr>
          <a:xfrm>
            <a:off x="7183104" y="3773374"/>
            <a:ext cx="4678398" cy="2948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gf1032043e3_0_47"/>
          <p:cNvPicPr preferRelativeResize="0"/>
          <p:nvPr/>
        </p:nvPicPr>
        <p:blipFill>
          <a:blip r:embed="rId3">
            <a:alphaModFix/>
          </a:blip>
          <a:stretch>
            <a:fillRect/>
          </a:stretch>
        </p:blipFill>
        <p:spPr>
          <a:xfrm>
            <a:off x="3289147" y="5008860"/>
            <a:ext cx="2293862" cy="1432041"/>
          </a:xfrm>
          <a:prstGeom prst="rect">
            <a:avLst/>
          </a:prstGeom>
          <a:noFill/>
          <a:ln>
            <a:noFill/>
          </a:ln>
        </p:spPr>
      </p:pic>
      <p:sp>
        <p:nvSpPr>
          <p:cNvPr id="345" name="Google Shape;345;gf1032043e3_0_47"/>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verlock"/>
              <a:buNone/>
            </a:pPr>
            <a:r>
              <a:rPr lang="en-US"/>
              <a:t>How Malware Works</a:t>
            </a:r>
            <a:endParaRPr/>
          </a:p>
        </p:txBody>
      </p:sp>
      <p:pic>
        <p:nvPicPr>
          <p:cNvPr id="346" name="Google Shape;346;gf1032043e3_0_47"/>
          <p:cNvPicPr preferRelativeResize="0"/>
          <p:nvPr/>
        </p:nvPicPr>
        <p:blipFill>
          <a:blip r:embed="rId4">
            <a:alphaModFix/>
          </a:blip>
          <a:stretch>
            <a:fillRect/>
          </a:stretch>
        </p:blipFill>
        <p:spPr>
          <a:xfrm>
            <a:off x="4350223" y="5244209"/>
            <a:ext cx="644008" cy="670080"/>
          </a:xfrm>
          <a:prstGeom prst="rect">
            <a:avLst/>
          </a:prstGeom>
          <a:noFill/>
          <a:ln>
            <a:noFill/>
          </a:ln>
        </p:spPr>
      </p:pic>
      <p:pic>
        <p:nvPicPr>
          <p:cNvPr id="347" name="Google Shape;347;gf1032043e3_0_47"/>
          <p:cNvPicPr preferRelativeResize="0"/>
          <p:nvPr/>
        </p:nvPicPr>
        <p:blipFill>
          <a:blip r:embed="rId3">
            <a:alphaModFix/>
          </a:blip>
          <a:stretch>
            <a:fillRect/>
          </a:stretch>
        </p:blipFill>
        <p:spPr>
          <a:xfrm>
            <a:off x="225600" y="5008872"/>
            <a:ext cx="2155745" cy="1432030"/>
          </a:xfrm>
          <a:prstGeom prst="rect">
            <a:avLst/>
          </a:prstGeom>
          <a:noFill/>
          <a:ln>
            <a:noFill/>
          </a:ln>
        </p:spPr>
      </p:pic>
      <p:pic>
        <p:nvPicPr>
          <p:cNvPr id="348" name="Google Shape;348;gf1032043e3_0_47"/>
          <p:cNvPicPr preferRelativeResize="0"/>
          <p:nvPr/>
        </p:nvPicPr>
        <p:blipFill>
          <a:blip r:embed="rId5">
            <a:alphaModFix/>
          </a:blip>
          <a:stretch>
            <a:fillRect/>
          </a:stretch>
        </p:blipFill>
        <p:spPr>
          <a:xfrm>
            <a:off x="789446" y="3429000"/>
            <a:ext cx="861743" cy="915402"/>
          </a:xfrm>
          <a:prstGeom prst="rect">
            <a:avLst/>
          </a:prstGeom>
          <a:noFill/>
          <a:ln>
            <a:noFill/>
          </a:ln>
        </p:spPr>
      </p:pic>
      <p:pic>
        <p:nvPicPr>
          <p:cNvPr id="349" name="Google Shape;349;gf1032043e3_0_47"/>
          <p:cNvPicPr preferRelativeResize="0"/>
          <p:nvPr/>
        </p:nvPicPr>
        <p:blipFill>
          <a:blip r:embed="rId6">
            <a:alphaModFix/>
          </a:blip>
          <a:stretch>
            <a:fillRect/>
          </a:stretch>
        </p:blipFill>
        <p:spPr>
          <a:xfrm>
            <a:off x="970732" y="3685756"/>
            <a:ext cx="441772" cy="469282"/>
          </a:xfrm>
          <a:prstGeom prst="rect">
            <a:avLst/>
          </a:prstGeom>
          <a:noFill/>
          <a:ln>
            <a:noFill/>
          </a:ln>
        </p:spPr>
      </p:pic>
      <p:pic>
        <p:nvPicPr>
          <p:cNvPr id="350" name="Google Shape;350;gf1032043e3_0_47"/>
          <p:cNvPicPr preferRelativeResize="0"/>
          <p:nvPr/>
        </p:nvPicPr>
        <p:blipFill>
          <a:blip r:embed="rId5">
            <a:alphaModFix/>
          </a:blip>
          <a:stretch>
            <a:fillRect/>
          </a:stretch>
        </p:blipFill>
        <p:spPr>
          <a:xfrm>
            <a:off x="3805333" y="5199256"/>
            <a:ext cx="709671" cy="759989"/>
          </a:xfrm>
          <a:prstGeom prst="rect">
            <a:avLst/>
          </a:prstGeom>
          <a:noFill/>
          <a:ln>
            <a:noFill/>
          </a:ln>
        </p:spPr>
      </p:pic>
      <p:pic>
        <p:nvPicPr>
          <p:cNvPr id="351" name="Google Shape;351;gf1032043e3_0_47"/>
          <p:cNvPicPr preferRelativeResize="0"/>
          <p:nvPr/>
        </p:nvPicPr>
        <p:blipFill>
          <a:blip r:embed="rId6">
            <a:alphaModFix/>
          </a:blip>
          <a:stretch>
            <a:fillRect/>
          </a:stretch>
        </p:blipFill>
        <p:spPr>
          <a:xfrm>
            <a:off x="3978250" y="5384450"/>
            <a:ext cx="363811" cy="389610"/>
          </a:xfrm>
          <a:prstGeom prst="rect">
            <a:avLst/>
          </a:prstGeom>
          <a:noFill/>
          <a:ln>
            <a:noFill/>
          </a:ln>
        </p:spPr>
      </p:pic>
      <p:pic>
        <p:nvPicPr>
          <p:cNvPr id="352" name="Google Shape;352;gf1032043e3_0_47"/>
          <p:cNvPicPr preferRelativeResize="0"/>
          <p:nvPr/>
        </p:nvPicPr>
        <p:blipFill>
          <a:blip r:embed="rId7">
            <a:alphaModFix/>
          </a:blip>
          <a:stretch>
            <a:fillRect/>
          </a:stretch>
        </p:blipFill>
        <p:spPr>
          <a:xfrm rot="10800000">
            <a:off x="2457462" y="5624207"/>
            <a:ext cx="755556" cy="432494"/>
          </a:xfrm>
          <a:prstGeom prst="rect">
            <a:avLst/>
          </a:prstGeom>
          <a:noFill/>
          <a:ln>
            <a:noFill/>
          </a:ln>
        </p:spPr>
      </p:pic>
      <p:sp>
        <p:nvSpPr>
          <p:cNvPr id="353" name="Google Shape;353;gf1032043e3_0_47"/>
          <p:cNvSpPr txBox="1"/>
          <p:nvPr/>
        </p:nvSpPr>
        <p:spPr>
          <a:xfrm>
            <a:off x="998375" y="1698175"/>
            <a:ext cx="10355400" cy="923299"/>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AutoNum type="arabicPeriod" startAt="4"/>
            </a:pPr>
            <a:r>
              <a:rPr lang="en-US" sz="2400" b="1" dirty="0">
                <a:solidFill>
                  <a:schemeClr val="dk1"/>
                </a:solidFill>
                <a:latin typeface="Overlock"/>
                <a:ea typeface="Overlock"/>
                <a:cs typeface="Overlock"/>
                <a:sym typeface="Overlock"/>
              </a:rPr>
              <a:t>Trigger:</a:t>
            </a:r>
            <a:r>
              <a:rPr lang="en-US" sz="2400" dirty="0">
                <a:solidFill>
                  <a:schemeClr val="dk1"/>
                </a:solidFill>
                <a:latin typeface="Overlock"/>
                <a:ea typeface="Overlock"/>
                <a:cs typeface="Overlock"/>
                <a:sym typeface="Overlock"/>
              </a:rPr>
              <a:t> an event that initiates its payload (e.g. time and date, mouse click)</a:t>
            </a:r>
          </a:p>
          <a:p>
            <a:pPr marL="742950" lvl="1" indent="-285750">
              <a:buFont typeface="Arial" panose="020B0604020202020204" pitchFamily="34" charset="0"/>
              <a:buChar char="•"/>
            </a:pPr>
            <a:r>
              <a:rPr lang="en-US" sz="2400" dirty="0">
                <a:solidFill>
                  <a:schemeClr val="dk1"/>
                </a:solidFill>
                <a:latin typeface="Overlock"/>
                <a:ea typeface="Calibri"/>
                <a:cs typeface="Calibri"/>
                <a:sym typeface="Overlock"/>
              </a:rPr>
              <a:t>It is a kind of cloaking too</a:t>
            </a:r>
            <a:endParaRPr dirty="0">
              <a:latin typeface="Calibri"/>
              <a:ea typeface="Calibri"/>
              <a:cs typeface="Calibri"/>
              <a:sym typeface="Calibri"/>
            </a:endParaRPr>
          </a:p>
        </p:txBody>
      </p:sp>
      <p:pic>
        <p:nvPicPr>
          <p:cNvPr id="354" name="Google Shape;354;gf1032043e3_0_47"/>
          <p:cNvPicPr preferRelativeResize="0"/>
          <p:nvPr/>
        </p:nvPicPr>
        <p:blipFill>
          <a:blip r:embed="rId7">
            <a:alphaModFix/>
          </a:blip>
          <a:stretch>
            <a:fillRect/>
          </a:stretch>
        </p:blipFill>
        <p:spPr>
          <a:xfrm rot="-5400000">
            <a:off x="827248" y="4598338"/>
            <a:ext cx="786144" cy="415667"/>
          </a:xfrm>
          <a:prstGeom prst="rect">
            <a:avLst/>
          </a:prstGeom>
          <a:noFill/>
          <a:ln>
            <a:noFill/>
          </a:ln>
        </p:spPr>
      </p:pic>
      <p:pic>
        <p:nvPicPr>
          <p:cNvPr id="355" name="Google Shape;355;gf1032043e3_0_47"/>
          <p:cNvPicPr preferRelativeResize="0"/>
          <p:nvPr/>
        </p:nvPicPr>
        <p:blipFill>
          <a:blip r:embed="rId7">
            <a:alphaModFix/>
          </a:blip>
          <a:stretch>
            <a:fillRect/>
          </a:stretch>
        </p:blipFill>
        <p:spPr>
          <a:xfrm rot="10800000">
            <a:off x="5715328" y="5739778"/>
            <a:ext cx="755556" cy="432494"/>
          </a:xfrm>
          <a:prstGeom prst="rect">
            <a:avLst/>
          </a:prstGeom>
          <a:noFill/>
          <a:ln>
            <a:noFill/>
          </a:ln>
        </p:spPr>
      </p:pic>
      <p:pic>
        <p:nvPicPr>
          <p:cNvPr id="356" name="Google Shape;356;gf1032043e3_0_47"/>
          <p:cNvPicPr preferRelativeResize="0"/>
          <p:nvPr/>
        </p:nvPicPr>
        <p:blipFill>
          <a:blip r:embed="rId7">
            <a:alphaModFix/>
          </a:blip>
          <a:stretch>
            <a:fillRect/>
          </a:stretch>
        </p:blipFill>
        <p:spPr>
          <a:xfrm rot="10800000">
            <a:off x="8840852" y="5739766"/>
            <a:ext cx="755556" cy="432494"/>
          </a:xfrm>
          <a:prstGeom prst="rect">
            <a:avLst/>
          </a:prstGeom>
          <a:noFill/>
          <a:ln>
            <a:noFill/>
          </a:ln>
        </p:spPr>
      </p:pic>
      <p:pic>
        <p:nvPicPr>
          <p:cNvPr id="357" name="Google Shape;357;gf1032043e3_0_47"/>
          <p:cNvPicPr preferRelativeResize="0"/>
          <p:nvPr/>
        </p:nvPicPr>
        <p:blipFill>
          <a:blip r:embed="rId8">
            <a:alphaModFix/>
          </a:blip>
          <a:stretch>
            <a:fillRect/>
          </a:stretch>
        </p:blipFill>
        <p:spPr>
          <a:xfrm>
            <a:off x="7412755" y="4413100"/>
            <a:ext cx="249170" cy="595752"/>
          </a:xfrm>
          <a:prstGeom prst="rect">
            <a:avLst/>
          </a:prstGeom>
          <a:noFill/>
          <a:ln>
            <a:noFill/>
          </a:ln>
        </p:spPr>
      </p:pic>
      <p:pic>
        <p:nvPicPr>
          <p:cNvPr id="358" name="Google Shape;358;gf1032043e3_0_47"/>
          <p:cNvPicPr preferRelativeResize="0"/>
          <p:nvPr/>
        </p:nvPicPr>
        <p:blipFill>
          <a:blip r:embed="rId9">
            <a:alphaModFix/>
          </a:blip>
          <a:stretch>
            <a:fillRect/>
          </a:stretch>
        </p:blipFill>
        <p:spPr>
          <a:xfrm>
            <a:off x="6992759" y="3326548"/>
            <a:ext cx="1108116" cy="915400"/>
          </a:xfrm>
          <a:prstGeom prst="rect">
            <a:avLst/>
          </a:prstGeom>
          <a:noFill/>
          <a:ln>
            <a:noFill/>
          </a:ln>
        </p:spPr>
      </p:pic>
      <p:pic>
        <p:nvPicPr>
          <p:cNvPr id="359" name="Google Shape;359;gf1032043e3_0_47"/>
          <p:cNvPicPr preferRelativeResize="0"/>
          <p:nvPr/>
        </p:nvPicPr>
        <p:blipFill>
          <a:blip r:embed="rId3">
            <a:alphaModFix/>
          </a:blip>
          <a:stretch>
            <a:fillRect/>
          </a:stretch>
        </p:blipFill>
        <p:spPr>
          <a:xfrm>
            <a:off x="6390413" y="5008855"/>
            <a:ext cx="2293862" cy="1432041"/>
          </a:xfrm>
          <a:prstGeom prst="rect">
            <a:avLst/>
          </a:prstGeom>
          <a:noFill/>
          <a:ln>
            <a:noFill/>
          </a:ln>
        </p:spPr>
      </p:pic>
      <p:pic>
        <p:nvPicPr>
          <p:cNvPr id="360" name="Google Shape;360;gf1032043e3_0_47"/>
          <p:cNvPicPr preferRelativeResize="0"/>
          <p:nvPr/>
        </p:nvPicPr>
        <p:blipFill>
          <a:blip r:embed="rId5">
            <a:alphaModFix/>
          </a:blip>
          <a:stretch>
            <a:fillRect/>
          </a:stretch>
        </p:blipFill>
        <p:spPr>
          <a:xfrm>
            <a:off x="7191974" y="5199252"/>
            <a:ext cx="709671" cy="759989"/>
          </a:xfrm>
          <a:prstGeom prst="rect">
            <a:avLst/>
          </a:prstGeom>
          <a:noFill/>
          <a:ln>
            <a:noFill/>
          </a:ln>
        </p:spPr>
      </p:pic>
      <p:pic>
        <p:nvPicPr>
          <p:cNvPr id="361" name="Google Shape;361;gf1032043e3_0_47"/>
          <p:cNvPicPr preferRelativeResize="0"/>
          <p:nvPr/>
        </p:nvPicPr>
        <p:blipFill>
          <a:blip r:embed="rId6">
            <a:alphaModFix/>
          </a:blip>
          <a:stretch>
            <a:fillRect/>
          </a:stretch>
        </p:blipFill>
        <p:spPr>
          <a:xfrm>
            <a:off x="7364891" y="5384445"/>
            <a:ext cx="363812" cy="389610"/>
          </a:xfrm>
          <a:prstGeom prst="rect">
            <a:avLst/>
          </a:prstGeom>
          <a:noFill/>
          <a:ln>
            <a:noFill/>
          </a:ln>
        </p:spPr>
      </p:pic>
      <p:pic>
        <p:nvPicPr>
          <p:cNvPr id="362" name="Google Shape;362;gf1032043e3_0_47"/>
          <p:cNvPicPr preferRelativeResize="0"/>
          <p:nvPr/>
        </p:nvPicPr>
        <p:blipFill>
          <a:blip r:embed="rId7">
            <a:alphaModFix/>
          </a:blip>
          <a:stretch>
            <a:fillRect/>
          </a:stretch>
        </p:blipFill>
        <p:spPr>
          <a:xfrm rot="10800000">
            <a:off x="5715328" y="5739778"/>
            <a:ext cx="755556" cy="432494"/>
          </a:xfrm>
          <a:prstGeom prst="rect">
            <a:avLst/>
          </a:prstGeom>
          <a:noFill/>
          <a:ln>
            <a:noFill/>
          </a:ln>
        </p:spPr>
      </p:pic>
      <p:pic>
        <p:nvPicPr>
          <p:cNvPr id="363" name="Google Shape;363;gf1032043e3_0_47"/>
          <p:cNvPicPr preferRelativeResize="0"/>
          <p:nvPr/>
        </p:nvPicPr>
        <p:blipFill>
          <a:blip r:embed="rId10">
            <a:alphaModFix/>
          </a:blip>
          <a:stretch>
            <a:fillRect/>
          </a:stretch>
        </p:blipFill>
        <p:spPr>
          <a:xfrm>
            <a:off x="8577589" y="4942946"/>
            <a:ext cx="1108119" cy="8310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f1032043e3_0_87"/>
          <p:cNvPicPr preferRelativeResize="0"/>
          <p:nvPr/>
        </p:nvPicPr>
        <p:blipFill>
          <a:blip r:embed="rId3">
            <a:alphaModFix/>
          </a:blip>
          <a:stretch>
            <a:fillRect/>
          </a:stretch>
        </p:blipFill>
        <p:spPr>
          <a:xfrm>
            <a:off x="3289147" y="5008860"/>
            <a:ext cx="2293862" cy="1432041"/>
          </a:xfrm>
          <a:prstGeom prst="rect">
            <a:avLst/>
          </a:prstGeom>
          <a:noFill/>
          <a:ln>
            <a:noFill/>
          </a:ln>
        </p:spPr>
      </p:pic>
      <p:sp>
        <p:nvSpPr>
          <p:cNvPr id="370" name="Google Shape;370;gf1032043e3_0_87"/>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verlock"/>
              <a:buNone/>
            </a:pPr>
            <a:r>
              <a:rPr lang="en-US"/>
              <a:t>How Malware Works</a:t>
            </a:r>
            <a:endParaRPr/>
          </a:p>
        </p:txBody>
      </p:sp>
      <p:pic>
        <p:nvPicPr>
          <p:cNvPr id="371" name="Google Shape;371;gf1032043e3_0_87"/>
          <p:cNvPicPr preferRelativeResize="0"/>
          <p:nvPr/>
        </p:nvPicPr>
        <p:blipFill>
          <a:blip r:embed="rId4">
            <a:alphaModFix/>
          </a:blip>
          <a:stretch>
            <a:fillRect/>
          </a:stretch>
        </p:blipFill>
        <p:spPr>
          <a:xfrm>
            <a:off x="4350223" y="5244209"/>
            <a:ext cx="644008" cy="670080"/>
          </a:xfrm>
          <a:prstGeom prst="rect">
            <a:avLst/>
          </a:prstGeom>
          <a:noFill/>
          <a:ln>
            <a:noFill/>
          </a:ln>
        </p:spPr>
      </p:pic>
      <p:pic>
        <p:nvPicPr>
          <p:cNvPr id="372" name="Google Shape;372;gf1032043e3_0_87"/>
          <p:cNvPicPr preferRelativeResize="0"/>
          <p:nvPr/>
        </p:nvPicPr>
        <p:blipFill>
          <a:blip r:embed="rId3">
            <a:alphaModFix/>
          </a:blip>
          <a:stretch>
            <a:fillRect/>
          </a:stretch>
        </p:blipFill>
        <p:spPr>
          <a:xfrm>
            <a:off x="225600" y="5008872"/>
            <a:ext cx="2155745" cy="1432030"/>
          </a:xfrm>
          <a:prstGeom prst="rect">
            <a:avLst/>
          </a:prstGeom>
          <a:noFill/>
          <a:ln>
            <a:noFill/>
          </a:ln>
        </p:spPr>
      </p:pic>
      <p:pic>
        <p:nvPicPr>
          <p:cNvPr id="373" name="Google Shape;373;gf1032043e3_0_87"/>
          <p:cNvPicPr preferRelativeResize="0"/>
          <p:nvPr/>
        </p:nvPicPr>
        <p:blipFill>
          <a:blip r:embed="rId5">
            <a:alphaModFix/>
          </a:blip>
          <a:stretch>
            <a:fillRect/>
          </a:stretch>
        </p:blipFill>
        <p:spPr>
          <a:xfrm>
            <a:off x="789446" y="3429000"/>
            <a:ext cx="861743" cy="915402"/>
          </a:xfrm>
          <a:prstGeom prst="rect">
            <a:avLst/>
          </a:prstGeom>
          <a:noFill/>
          <a:ln>
            <a:noFill/>
          </a:ln>
        </p:spPr>
      </p:pic>
      <p:pic>
        <p:nvPicPr>
          <p:cNvPr id="374" name="Google Shape;374;gf1032043e3_0_87"/>
          <p:cNvPicPr preferRelativeResize="0"/>
          <p:nvPr/>
        </p:nvPicPr>
        <p:blipFill>
          <a:blip r:embed="rId6">
            <a:alphaModFix/>
          </a:blip>
          <a:stretch>
            <a:fillRect/>
          </a:stretch>
        </p:blipFill>
        <p:spPr>
          <a:xfrm>
            <a:off x="970732" y="3685756"/>
            <a:ext cx="441772" cy="469282"/>
          </a:xfrm>
          <a:prstGeom prst="rect">
            <a:avLst/>
          </a:prstGeom>
          <a:noFill/>
          <a:ln>
            <a:noFill/>
          </a:ln>
        </p:spPr>
      </p:pic>
      <p:pic>
        <p:nvPicPr>
          <p:cNvPr id="375" name="Google Shape;375;gf1032043e3_0_87"/>
          <p:cNvPicPr preferRelativeResize="0"/>
          <p:nvPr/>
        </p:nvPicPr>
        <p:blipFill>
          <a:blip r:embed="rId5">
            <a:alphaModFix/>
          </a:blip>
          <a:stretch>
            <a:fillRect/>
          </a:stretch>
        </p:blipFill>
        <p:spPr>
          <a:xfrm>
            <a:off x="3805333" y="5199256"/>
            <a:ext cx="709671" cy="759989"/>
          </a:xfrm>
          <a:prstGeom prst="rect">
            <a:avLst/>
          </a:prstGeom>
          <a:noFill/>
          <a:ln>
            <a:noFill/>
          </a:ln>
        </p:spPr>
      </p:pic>
      <p:pic>
        <p:nvPicPr>
          <p:cNvPr id="376" name="Google Shape;376;gf1032043e3_0_87"/>
          <p:cNvPicPr preferRelativeResize="0"/>
          <p:nvPr/>
        </p:nvPicPr>
        <p:blipFill>
          <a:blip r:embed="rId6">
            <a:alphaModFix/>
          </a:blip>
          <a:stretch>
            <a:fillRect/>
          </a:stretch>
        </p:blipFill>
        <p:spPr>
          <a:xfrm>
            <a:off x="3978250" y="5384450"/>
            <a:ext cx="363811" cy="389610"/>
          </a:xfrm>
          <a:prstGeom prst="rect">
            <a:avLst/>
          </a:prstGeom>
          <a:noFill/>
          <a:ln>
            <a:noFill/>
          </a:ln>
        </p:spPr>
      </p:pic>
      <p:pic>
        <p:nvPicPr>
          <p:cNvPr id="377" name="Google Shape;377;gf1032043e3_0_87"/>
          <p:cNvPicPr preferRelativeResize="0"/>
          <p:nvPr/>
        </p:nvPicPr>
        <p:blipFill>
          <a:blip r:embed="rId7">
            <a:alphaModFix/>
          </a:blip>
          <a:stretch>
            <a:fillRect/>
          </a:stretch>
        </p:blipFill>
        <p:spPr>
          <a:xfrm rot="10800000">
            <a:off x="2457462" y="5624207"/>
            <a:ext cx="755556" cy="432494"/>
          </a:xfrm>
          <a:prstGeom prst="rect">
            <a:avLst/>
          </a:prstGeom>
          <a:noFill/>
          <a:ln>
            <a:noFill/>
          </a:ln>
        </p:spPr>
      </p:pic>
      <p:sp>
        <p:nvSpPr>
          <p:cNvPr id="378" name="Google Shape;378;gf1032043e3_0_87"/>
          <p:cNvSpPr txBox="1"/>
          <p:nvPr/>
        </p:nvSpPr>
        <p:spPr>
          <a:xfrm>
            <a:off x="998375" y="1698175"/>
            <a:ext cx="10355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latin typeface="Overlock"/>
                <a:ea typeface="Overlock"/>
                <a:cs typeface="Overlock"/>
                <a:sym typeface="Overlock"/>
              </a:rPr>
              <a:t>5. </a:t>
            </a:r>
            <a:r>
              <a:rPr lang="en-US" sz="2400" b="1" dirty="0">
                <a:solidFill>
                  <a:schemeClr val="dk1"/>
                </a:solidFill>
                <a:latin typeface="Overlock"/>
                <a:ea typeface="Overlock"/>
                <a:cs typeface="Overlock"/>
                <a:sym typeface="Overlock"/>
              </a:rPr>
              <a:t>Payload</a:t>
            </a:r>
            <a:r>
              <a:rPr lang="en-US" sz="2400" dirty="0">
                <a:solidFill>
                  <a:schemeClr val="dk1"/>
                </a:solidFill>
                <a:latin typeface="Overlock"/>
                <a:ea typeface="Overlock"/>
                <a:cs typeface="Overlock"/>
                <a:sym typeface="Overlock"/>
              </a:rPr>
              <a:t>: carries out the malicious function (e.g. format the hard drive, install a backdoor, and exploit vulnerability)</a:t>
            </a:r>
            <a:endParaRPr dirty="0">
              <a:latin typeface="Calibri"/>
              <a:ea typeface="Calibri"/>
              <a:cs typeface="Calibri"/>
              <a:sym typeface="Calibri"/>
            </a:endParaRPr>
          </a:p>
        </p:txBody>
      </p:sp>
      <p:pic>
        <p:nvPicPr>
          <p:cNvPr id="379" name="Google Shape;379;gf1032043e3_0_87"/>
          <p:cNvPicPr preferRelativeResize="0"/>
          <p:nvPr/>
        </p:nvPicPr>
        <p:blipFill>
          <a:blip r:embed="rId7">
            <a:alphaModFix/>
          </a:blip>
          <a:stretch>
            <a:fillRect/>
          </a:stretch>
        </p:blipFill>
        <p:spPr>
          <a:xfrm rot="-5400000">
            <a:off x="827248" y="4598338"/>
            <a:ext cx="786144" cy="415667"/>
          </a:xfrm>
          <a:prstGeom prst="rect">
            <a:avLst/>
          </a:prstGeom>
          <a:noFill/>
          <a:ln>
            <a:noFill/>
          </a:ln>
        </p:spPr>
      </p:pic>
      <p:pic>
        <p:nvPicPr>
          <p:cNvPr id="380" name="Google Shape;380;gf1032043e3_0_87"/>
          <p:cNvPicPr preferRelativeResize="0"/>
          <p:nvPr/>
        </p:nvPicPr>
        <p:blipFill>
          <a:blip r:embed="rId7">
            <a:alphaModFix/>
          </a:blip>
          <a:stretch>
            <a:fillRect/>
          </a:stretch>
        </p:blipFill>
        <p:spPr>
          <a:xfrm rot="10800000">
            <a:off x="5715328" y="5739778"/>
            <a:ext cx="755556" cy="432494"/>
          </a:xfrm>
          <a:prstGeom prst="rect">
            <a:avLst/>
          </a:prstGeom>
          <a:noFill/>
          <a:ln>
            <a:noFill/>
          </a:ln>
        </p:spPr>
      </p:pic>
      <p:pic>
        <p:nvPicPr>
          <p:cNvPr id="381" name="Google Shape;381;gf1032043e3_0_87"/>
          <p:cNvPicPr preferRelativeResize="0"/>
          <p:nvPr/>
        </p:nvPicPr>
        <p:blipFill>
          <a:blip r:embed="rId3">
            <a:alphaModFix/>
          </a:blip>
          <a:stretch>
            <a:fillRect/>
          </a:stretch>
        </p:blipFill>
        <p:spPr>
          <a:xfrm>
            <a:off x="9672537" y="5124418"/>
            <a:ext cx="2293862" cy="1432041"/>
          </a:xfrm>
          <a:prstGeom prst="rect">
            <a:avLst/>
          </a:prstGeom>
          <a:noFill/>
          <a:ln>
            <a:noFill/>
          </a:ln>
        </p:spPr>
      </p:pic>
      <p:pic>
        <p:nvPicPr>
          <p:cNvPr id="382" name="Google Shape;382;gf1032043e3_0_87"/>
          <p:cNvPicPr preferRelativeResize="0"/>
          <p:nvPr/>
        </p:nvPicPr>
        <p:blipFill>
          <a:blip r:embed="rId6">
            <a:alphaModFix/>
          </a:blip>
          <a:stretch>
            <a:fillRect/>
          </a:stretch>
        </p:blipFill>
        <p:spPr>
          <a:xfrm>
            <a:off x="10796191" y="5530071"/>
            <a:ext cx="363812" cy="389610"/>
          </a:xfrm>
          <a:prstGeom prst="rect">
            <a:avLst/>
          </a:prstGeom>
          <a:noFill/>
          <a:ln>
            <a:noFill/>
          </a:ln>
        </p:spPr>
      </p:pic>
      <p:pic>
        <p:nvPicPr>
          <p:cNvPr id="383" name="Google Shape;383;gf1032043e3_0_87"/>
          <p:cNvPicPr preferRelativeResize="0"/>
          <p:nvPr/>
        </p:nvPicPr>
        <p:blipFill>
          <a:blip r:embed="rId7">
            <a:alphaModFix/>
          </a:blip>
          <a:stretch>
            <a:fillRect/>
          </a:stretch>
        </p:blipFill>
        <p:spPr>
          <a:xfrm rot="10800000">
            <a:off x="8840852" y="5739766"/>
            <a:ext cx="755556" cy="432494"/>
          </a:xfrm>
          <a:prstGeom prst="rect">
            <a:avLst/>
          </a:prstGeom>
          <a:noFill/>
          <a:ln>
            <a:noFill/>
          </a:ln>
        </p:spPr>
      </p:pic>
      <p:pic>
        <p:nvPicPr>
          <p:cNvPr id="384" name="Google Shape;384;gf1032043e3_0_87"/>
          <p:cNvPicPr preferRelativeResize="0"/>
          <p:nvPr/>
        </p:nvPicPr>
        <p:blipFill>
          <a:blip r:embed="rId8">
            <a:alphaModFix/>
          </a:blip>
          <a:stretch>
            <a:fillRect/>
          </a:stretch>
        </p:blipFill>
        <p:spPr>
          <a:xfrm>
            <a:off x="7412755" y="4413100"/>
            <a:ext cx="249170" cy="595752"/>
          </a:xfrm>
          <a:prstGeom prst="rect">
            <a:avLst/>
          </a:prstGeom>
          <a:noFill/>
          <a:ln>
            <a:noFill/>
          </a:ln>
        </p:spPr>
      </p:pic>
      <p:pic>
        <p:nvPicPr>
          <p:cNvPr id="385" name="Google Shape;385;gf1032043e3_0_87"/>
          <p:cNvPicPr preferRelativeResize="0"/>
          <p:nvPr/>
        </p:nvPicPr>
        <p:blipFill>
          <a:blip r:embed="rId9">
            <a:alphaModFix/>
          </a:blip>
          <a:stretch>
            <a:fillRect/>
          </a:stretch>
        </p:blipFill>
        <p:spPr>
          <a:xfrm>
            <a:off x="6992759" y="3326548"/>
            <a:ext cx="1108116" cy="915400"/>
          </a:xfrm>
          <a:prstGeom prst="rect">
            <a:avLst/>
          </a:prstGeom>
          <a:noFill/>
          <a:ln>
            <a:noFill/>
          </a:ln>
        </p:spPr>
      </p:pic>
      <p:pic>
        <p:nvPicPr>
          <p:cNvPr id="386" name="Google Shape;386;gf1032043e3_0_87"/>
          <p:cNvPicPr preferRelativeResize="0"/>
          <p:nvPr/>
        </p:nvPicPr>
        <p:blipFill>
          <a:blip r:embed="rId3">
            <a:alphaModFix/>
          </a:blip>
          <a:stretch>
            <a:fillRect/>
          </a:stretch>
        </p:blipFill>
        <p:spPr>
          <a:xfrm>
            <a:off x="6390413" y="5008855"/>
            <a:ext cx="2293862" cy="1432041"/>
          </a:xfrm>
          <a:prstGeom prst="rect">
            <a:avLst/>
          </a:prstGeom>
          <a:noFill/>
          <a:ln>
            <a:noFill/>
          </a:ln>
        </p:spPr>
      </p:pic>
      <p:pic>
        <p:nvPicPr>
          <p:cNvPr id="387" name="Google Shape;387;gf1032043e3_0_87"/>
          <p:cNvPicPr preferRelativeResize="0"/>
          <p:nvPr/>
        </p:nvPicPr>
        <p:blipFill>
          <a:blip r:embed="rId5">
            <a:alphaModFix/>
          </a:blip>
          <a:stretch>
            <a:fillRect/>
          </a:stretch>
        </p:blipFill>
        <p:spPr>
          <a:xfrm>
            <a:off x="7191974" y="5199252"/>
            <a:ext cx="709671" cy="759989"/>
          </a:xfrm>
          <a:prstGeom prst="rect">
            <a:avLst/>
          </a:prstGeom>
          <a:noFill/>
          <a:ln>
            <a:noFill/>
          </a:ln>
        </p:spPr>
      </p:pic>
      <p:pic>
        <p:nvPicPr>
          <p:cNvPr id="388" name="Google Shape;388;gf1032043e3_0_87"/>
          <p:cNvPicPr preferRelativeResize="0"/>
          <p:nvPr/>
        </p:nvPicPr>
        <p:blipFill>
          <a:blip r:embed="rId6">
            <a:alphaModFix/>
          </a:blip>
          <a:stretch>
            <a:fillRect/>
          </a:stretch>
        </p:blipFill>
        <p:spPr>
          <a:xfrm>
            <a:off x="7364891" y="5384445"/>
            <a:ext cx="363812" cy="389610"/>
          </a:xfrm>
          <a:prstGeom prst="rect">
            <a:avLst/>
          </a:prstGeom>
          <a:noFill/>
          <a:ln>
            <a:noFill/>
          </a:ln>
        </p:spPr>
      </p:pic>
      <p:pic>
        <p:nvPicPr>
          <p:cNvPr id="389" name="Google Shape;389;gf1032043e3_0_87"/>
          <p:cNvPicPr preferRelativeResize="0"/>
          <p:nvPr/>
        </p:nvPicPr>
        <p:blipFill>
          <a:blip r:embed="rId7">
            <a:alphaModFix/>
          </a:blip>
          <a:stretch>
            <a:fillRect/>
          </a:stretch>
        </p:blipFill>
        <p:spPr>
          <a:xfrm rot="10800000">
            <a:off x="5715328" y="5739778"/>
            <a:ext cx="755556" cy="432494"/>
          </a:xfrm>
          <a:prstGeom prst="rect">
            <a:avLst/>
          </a:prstGeom>
          <a:noFill/>
          <a:ln>
            <a:noFill/>
          </a:ln>
        </p:spPr>
      </p:pic>
      <p:pic>
        <p:nvPicPr>
          <p:cNvPr id="390" name="Google Shape;390;gf1032043e3_0_87"/>
          <p:cNvPicPr preferRelativeResize="0"/>
          <p:nvPr/>
        </p:nvPicPr>
        <p:blipFill>
          <a:blip r:embed="rId10">
            <a:alphaModFix/>
          </a:blip>
          <a:stretch>
            <a:fillRect/>
          </a:stretch>
        </p:blipFill>
        <p:spPr>
          <a:xfrm>
            <a:off x="8577589" y="4942946"/>
            <a:ext cx="1108119" cy="831099"/>
          </a:xfrm>
          <a:prstGeom prst="rect">
            <a:avLst/>
          </a:prstGeom>
          <a:noFill/>
          <a:ln>
            <a:noFill/>
          </a:ln>
        </p:spPr>
      </p:pic>
      <p:pic>
        <p:nvPicPr>
          <p:cNvPr id="391" name="Google Shape;391;gf1032043e3_0_87"/>
          <p:cNvPicPr preferRelativeResize="0"/>
          <p:nvPr/>
        </p:nvPicPr>
        <p:blipFill>
          <a:blip r:embed="rId11">
            <a:alphaModFix/>
          </a:blip>
          <a:stretch>
            <a:fillRect/>
          </a:stretch>
        </p:blipFill>
        <p:spPr>
          <a:xfrm>
            <a:off x="10080474" y="5421136"/>
            <a:ext cx="709675" cy="6074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ef027e1798_0_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19</a:t>
            </a:fld>
            <a:endParaRPr/>
          </a:p>
        </p:txBody>
      </p:sp>
      <p:sp>
        <p:nvSpPr>
          <p:cNvPr id="420" name="Google Shape;420;gef027e1798_0_17"/>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Typical Payloads</a:t>
            </a:r>
            <a:endParaRPr dirty="0"/>
          </a:p>
        </p:txBody>
      </p:sp>
      <p:sp>
        <p:nvSpPr>
          <p:cNvPr id="421" name="Google Shape;421;gef027e1798_0_17"/>
          <p:cNvSpPr txBox="1"/>
          <p:nvPr/>
        </p:nvSpPr>
        <p:spPr>
          <a:xfrm>
            <a:off x="1414700" y="1778625"/>
            <a:ext cx="8555700" cy="4796400"/>
          </a:xfrm>
          <a:prstGeom prst="rect">
            <a:avLst/>
          </a:prstGeom>
          <a:noFill/>
          <a:ln>
            <a:noFill/>
          </a:ln>
        </p:spPr>
        <p:txBody>
          <a:bodyPr spcFirstLastPara="1" wrap="square" lIns="91425" tIns="91425" rIns="91425" bIns="91425" anchor="t" anchorCtr="0">
            <a:noAutofit/>
          </a:bodyPr>
          <a:lstStyle/>
          <a:p>
            <a:pPr marL="914400" lvl="0" indent="0" algn="l" rtl="0">
              <a:spcBef>
                <a:spcPts val="0"/>
              </a:spcBef>
              <a:spcAft>
                <a:spcPts val="0"/>
              </a:spcAft>
              <a:buNone/>
            </a:pPr>
            <a:endParaRPr sz="20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Amusing or annoying pranks</a:t>
            </a: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Destroy/corrupt files and applications</a:t>
            </a: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Monitor and transmit user activity (spyware, logger)</a:t>
            </a: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Install backdoor (makes the infected computer a zombie)</a:t>
            </a: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Send spam</a:t>
            </a: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Launch denial-of-service attack</a:t>
            </a: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Alter browser settings to display ads</a:t>
            </a: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Dial out international or 900 numbers (dialer)</a:t>
            </a:r>
          </a:p>
          <a:p>
            <a:pPr marL="457200" lvl="0" indent="-381000" algn="l" rtl="0">
              <a:spcBef>
                <a:spcPts val="0"/>
              </a:spcBef>
              <a:spcAft>
                <a:spcPts val="0"/>
              </a:spcAft>
              <a:buSzPts val="2400"/>
              <a:buFont typeface="Overlock"/>
              <a:buChar char="●"/>
            </a:pPr>
            <a:r>
              <a:rPr lang="en-US" sz="2400" dirty="0" err="1">
                <a:latin typeface="Overlock"/>
                <a:ea typeface="Overlock"/>
                <a:cs typeface="Overlock"/>
                <a:sym typeface="Overlock"/>
              </a:rPr>
              <a:t>Cryptomining</a:t>
            </a:r>
            <a:endParaRPr lang="en-US" sz="2400" dirty="0">
              <a:latin typeface="Overlock"/>
              <a:ea typeface="Overlock"/>
              <a:cs typeface="Overlock"/>
              <a:sym typeface="Overlock"/>
            </a:endParaRPr>
          </a:p>
          <a:p>
            <a:pPr marL="76200" lvl="0" algn="l" rtl="0">
              <a:spcBef>
                <a:spcPts val="0"/>
              </a:spcBef>
              <a:spcAft>
                <a:spcPts val="0"/>
              </a:spcAft>
              <a:buSzPts val="2400"/>
            </a:pPr>
            <a:r>
              <a:rPr lang="en-US" sz="2400" dirty="0">
                <a:latin typeface="Overlock"/>
                <a:ea typeface="Overlock"/>
                <a:cs typeface="Overlock"/>
                <a:sym typeface="Overlock"/>
              </a:rPr>
              <a:t>…</a:t>
            </a: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PMP</a:t>
            </a:r>
          </a:p>
        </p:txBody>
      </p:sp>
      <p:sp>
        <p:nvSpPr>
          <p:cNvPr id="3" name="Content Placeholder 2"/>
          <p:cNvSpPr>
            <a:spLocks noGrp="1"/>
          </p:cNvSpPr>
          <p:nvPr>
            <p:ph idx="1"/>
          </p:nvPr>
        </p:nvSpPr>
        <p:spPr>
          <a:xfrm>
            <a:off x="463626" y="1442660"/>
            <a:ext cx="8658340" cy="3821418"/>
          </a:xfrm>
        </p:spPr>
        <p:txBody>
          <a:bodyPr>
            <a:normAutofit fontScale="92500" lnSpcReduction="10000"/>
          </a:bodyPr>
          <a:lstStyle/>
          <a:p>
            <a:r>
              <a:rPr lang="en-US" dirty="0"/>
              <a:t>PMP is a powerful malware/program analysis engine that excels at disclosing hidden malicious behaviors</a:t>
            </a:r>
          </a:p>
          <a:p>
            <a:pPr lvl="1"/>
            <a:r>
              <a:rPr lang="en-US" dirty="0"/>
              <a:t>Operates on stripped binaries</a:t>
            </a:r>
          </a:p>
          <a:p>
            <a:pPr lvl="1"/>
            <a:r>
              <a:rPr lang="en-US" dirty="0"/>
              <a:t>Forces any malware/program to run along a large set of paths, suppressing any input or environmental requirements (e.g., the presence of C&amp;C server or a special device) – </a:t>
            </a:r>
            <a:r>
              <a:rPr lang="en-US" dirty="0">
                <a:solidFill>
                  <a:srgbClr val="FF0000"/>
                </a:solidFill>
              </a:rPr>
              <a:t>plug and run</a:t>
            </a:r>
          </a:p>
          <a:p>
            <a:pPr lvl="1"/>
            <a:r>
              <a:rPr lang="en-US" dirty="0">
                <a:solidFill>
                  <a:srgbClr val="FF0000"/>
                </a:solidFill>
              </a:rPr>
              <a:t>Penetrates</a:t>
            </a:r>
            <a:r>
              <a:rPr lang="en-US" dirty="0"/>
              <a:t> malware </a:t>
            </a:r>
            <a:r>
              <a:rPr lang="en-US" dirty="0">
                <a:solidFill>
                  <a:srgbClr val="FF0000"/>
                </a:solidFill>
              </a:rPr>
              <a:t>self-protection</a:t>
            </a:r>
            <a:r>
              <a:rPr lang="en-US" dirty="0"/>
              <a:t> such as time/logic-bomb and cloaking, and forces it to expose itself</a:t>
            </a:r>
          </a:p>
          <a:p>
            <a:pPr lvl="1"/>
            <a:r>
              <a:rPr lang="en-US" dirty="0"/>
              <a:t>Discloses </a:t>
            </a:r>
            <a:r>
              <a:rPr lang="en-US" dirty="0">
                <a:solidFill>
                  <a:srgbClr val="FF0000"/>
                </a:solidFill>
              </a:rPr>
              <a:t>three times of the malicious behaviors by </a:t>
            </a:r>
            <a:r>
              <a:rPr lang="en-US" dirty="0" err="1">
                <a:solidFill>
                  <a:srgbClr val="FF0000"/>
                </a:solidFill>
              </a:rPr>
              <a:t>VirusTotal</a:t>
            </a:r>
            <a:endParaRPr lang="en-US" dirty="0">
              <a:solidFill>
                <a:srgbClr val="FF0000"/>
              </a:solidFill>
            </a:endParaRPr>
          </a:p>
          <a:p>
            <a:pPr lvl="1"/>
            <a:r>
              <a:rPr lang="en-US" dirty="0"/>
              <a:t>PMP’s predecessor has </a:t>
            </a:r>
            <a:r>
              <a:rPr lang="en-US" dirty="0">
                <a:solidFill>
                  <a:srgbClr val="FF0000"/>
                </a:solidFill>
              </a:rPr>
              <a:t>identified 149 popular iOS apps with hidden backdoor</a:t>
            </a:r>
            <a:r>
              <a:rPr lang="en-US" dirty="0"/>
              <a:t> behaviors (all immediately brought down by Apple)</a:t>
            </a:r>
          </a:p>
          <a:p>
            <a:pPr lvl="1"/>
            <a:endParaRPr lang="en-US" dirty="0"/>
          </a:p>
          <a:p>
            <a:endParaRPr lang="en-US" dirty="0"/>
          </a:p>
          <a:p>
            <a:pPr lvl="1"/>
            <a:endParaRPr lang="en-US" dirty="0"/>
          </a:p>
        </p:txBody>
      </p:sp>
      <p:pic>
        <p:nvPicPr>
          <p:cNvPr id="4" name="图片 7">
            <a:extLst>
              <a:ext uri="{FF2B5EF4-FFF2-40B4-BE49-F238E27FC236}">
                <a16:creationId xmlns:a16="http://schemas.microsoft.com/office/drawing/2014/main" id="{B1A88043-E95D-4462-87CB-286DFBAE6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966" y="1423407"/>
            <a:ext cx="2787969" cy="3484961"/>
          </a:xfrm>
          <a:prstGeom prst="rect">
            <a:avLst/>
          </a:prstGeom>
        </p:spPr>
      </p:pic>
      <p:pic>
        <p:nvPicPr>
          <p:cNvPr id="26" name="Picture 25">
            <a:extLst>
              <a:ext uri="{FF2B5EF4-FFF2-40B4-BE49-F238E27FC236}">
                <a16:creationId xmlns:a16="http://schemas.microsoft.com/office/drawing/2014/main" id="{8825295D-E13A-42ED-8E18-317DB3BC45BC}"/>
              </a:ext>
            </a:extLst>
          </p:cNvPr>
          <p:cNvPicPr>
            <a:picLocks noChangeAspect="1"/>
          </p:cNvPicPr>
          <p:nvPr/>
        </p:nvPicPr>
        <p:blipFill>
          <a:blip r:embed="rId3"/>
          <a:stretch>
            <a:fillRect/>
          </a:stretch>
        </p:blipFill>
        <p:spPr>
          <a:xfrm>
            <a:off x="947450" y="5034708"/>
            <a:ext cx="7850437" cy="1845326"/>
          </a:xfrm>
          <a:prstGeom prst="rect">
            <a:avLst/>
          </a:prstGeom>
        </p:spPr>
      </p:pic>
    </p:spTree>
    <p:extLst>
      <p:ext uri="{BB962C8B-B14F-4D97-AF65-F5344CB8AC3E}">
        <p14:creationId xmlns:p14="http://schemas.microsoft.com/office/powerpoint/2010/main" val="327332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f1032043e3_0_116"/>
          <p:cNvPicPr preferRelativeResize="0"/>
          <p:nvPr/>
        </p:nvPicPr>
        <p:blipFill>
          <a:blip r:embed="rId3">
            <a:alphaModFix/>
          </a:blip>
          <a:stretch>
            <a:fillRect/>
          </a:stretch>
        </p:blipFill>
        <p:spPr>
          <a:xfrm>
            <a:off x="178234" y="5038085"/>
            <a:ext cx="2293862" cy="1432041"/>
          </a:xfrm>
          <a:prstGeom prst="rect">
            <a:avLst/>
          </a:prstGeom>
          <a:noFill/>
          <a:ln>
            <a:noFill/>
          </a:ln>
        </p:spPr>
      </p:pic>
      <p:sp>
        <p:nvSpPr>
          <p:cNvPr id="428" name="Google Shape;428;gf1032043e3_0_116"/>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verlock"/>
              <a:buNone/>
            </a:pPr>
            <a:r>
              <a:rPr lang="en-US"/>
              <a:t>How Malware Works</a:t>
            </a:r>
            <a:endParaRPr/>
          </a:p>
        </p:txBody>
      </p:sp>
      <p:pic>
        <p:nvPicPr>
          <p:cNvPr id="429" name="Google Shape;429;gf1032043e3_0_116"/>
          <p:cNvPicPr preferRelativeResize="0"/>
          <p:nvPr/>
        </p:nvPicPr>
        <p:blipFill>
          <a:blip r:embed="rId4">
            <a:alphaModFix/>
          </a:blip>
          <a:stretch>
            <a:fillRect/>
          </a:stretch>
        </p:blipFill>
        <p:spPr>
          <a:xfrm>
            <a:off x="1239311" y="5273434"/>
            <a:ext cx="644008" cy="670080"/>
          </a:xfrm>
          <a:prstGeom prst="rect">
            <a:avLst/>
          </a:prstGeom>
          <a:noFill/>
          <a:ln>
            <a:noFill/>
          </a:ln>
        </p:spPr>
      </p:pic>
      <p:pic>
        <p:nvPicPr>
          <p:cNvPr id="430" name="Google Shape;430;gf1032043e3_0_116"/>
          <p:cNvPicPr preferRelativeResize="0"/>
          <p:nvPr/>
        </p:nvPicPr>
        <p:blipFill>
          <a:blip r:embed="rId3">
            <a:alphaModFix/>
          </a:blip>
          <a:stretch>
            <a:fillRect/>
          </a:stretch>
        </p:blipFill>
        <p:spPr>
          <a:xfrm>
            <a:off x="9858038" y="5153647"/>
            <a:ext cx="2155745" cy="1432030"/>
          </a:xfrm>
          <a:prstGeom prst="rect">
            <a:avLst/>
          </a:prstGeom>
          <a:noFill/>
          <a:ln>
            <a:noFill/>
          </a:ln>
        </p:spPr>
      </p:pic>
      <p:pic>
        <p:nvPicPr>
          <p:cNvPr id="431" name="Google Shape;431;gf1032043e3_0_116"/>
          <p:cNvPicPr preferRelativeResize="0"/>
          <p:nvPr/>
        </p:nvPicPr>
        <p:blipFill>
          <a:blip r:embed="rId5">
            <a:alphaModFix/>
          </a:blip>
          <a:stretch>
            <a:fillRect/>
          </a:stretch>
        </p:blipFill>
        <p:spPr>
          <a:xfrm>
            <a:off x="10429449" y="4833675"/>
            <a:ext cx="644025" cy="670100"/>
          </a:xfrm>
          <a:prstGeom prst="rect">
            <a:avLst/>
          </a:prstGeom>
          <a:noFill/>
          <a:ln>
            <a:noFill/>
          </a:ln>
        </p:spPr>
      </p:pic>
      <p:pic>
        <p:nvPicPr>
          <p:cNvPr id="432" name="Google Shape;432;gf1032043e3_0_116"/>
          <p:cNvPicPr preferRelativeResize="0"/>
          <p:nvPr/>
        </p:nvPicPr>
        <p:blipFill>
          <a:blip r:embed="rId6">
            <a:alphaModFix/>
          </a:blip>
          <a:stretch>
            <a:fillRect/>
          </a:stretch>
        </p:blipFill>
        <p:spPr>
          <a:xfrm>
            <a:off x="10564934" y="5021628"/>
            <a:ext cx="330159" cy="343529"/>
          </a:xfrm>
          <a:prstGeom prst="rect">
            <a:avLst/>
          </a:prstGeom>
          <a:noFill/>
          <a:ln>
            <a:noFill/>
          </a:ln>
        </p:spPr>
      </p:pic>
      <p:pic>
        <p:nvPicPr>
          <p:cNvPr id="433" name="Google Shape;433;gf1032043e3_0_116"/>
          <p:cNvPicPr preferRelativeResize="0"/>
          <p:nvPr/>
        </p:nvPicPr>
        <p:blipFill>
          <a:blip r:embed="rId5">
            <a:alphaModFix/>
          </a:blip>
          <a:stretch>
            <a:fillRect/>
          </a:stretch>
        </p:blipFill>
        <p:spPr>
          <a:xfrm>
            <a:off x="694421" y="5228481"/>
            <a:ext cx="709671" cy="759989"/>
          </a:xfrm>
          <a:prstGeom prst="rect">
            <a:avLst/>
          </a:prstGeom>
          <a:noFill/>
          <a:ln>
            <a:noFill/>
          </a:ln>
        </p:spPr>
      </p:pic>
      <p:pic>
        <p:nvPicPr>
          <p:cNvPr id="434" name="Google Shape;434;gf1032043e3_0_116"/>
          <p:cNvPicPr preferRelativeResize="0"/>
          <p:nvPr/>
        </p:nvPicPr>
        <p:blipFill>
          <a:blip r:embed="rId6">
            <a:alphaModFix/>
          </a:blip>
          <a:stretch>
            <a:fillRect/>
          </a:stretch>
        </p:blipFill>
        <p:spPr>
          <a:xfrm>
            <a:off x="867338" y="5413675"/>
            <a:ext cx="363812" cy="389610"/>
          </a:xfrm>
          <a:prstGeom prst="rect">
            <a:avLst/>
          </a:prstGeom>
          <a:noFill/>
          <a:ln>
            <a:noFill/>
          </a:ln>
        </p:spPr>
      </p:pic>
      <p:pic>
        <p:nvPicPr>
          <p:cNvPr id="435" name="Google Shape;435;gf1032043e3_0_116"/>
          <p:cNvPicPr preferRelativeResize="0"/>
          <p:nvPr/>
        </p:nvPicPr>
        <p:blipFill>
          <a:blip r:embed="rId7">
            <a:alphaModFix/>
          </a:blip>
          <a:stretch>
            <a:fillRect/>
          </a:stretch>
        </p:blipFill>
        <p:spPr>
          <a:xfrm rot="10800000">
            <a:off x="9075424" y="5803282"/>
            <a:ext cx="755556" cy="432494"/>
          </a:xfrm>
          <a:prstGeom prst="rect">
            <a:avLst/>
          </a:prstGeom>
          <a:noFill/>
          <a:ln>
            <a:noFill/>
          </a:ln>
        </p:spPr>
      </p:pic>
      <p:sp>
        <p:nvSpPr>
          <p:cNvPr id="436" name="Google Shape;436;gf1032043e3_0_116"/>
          <p:cNvSpPr txBox="1"/>
          <p:nvPr/>
        </p:nvSpPr>
        <p:spPr>
          <a:xfrm>
            <a:off x="998375" y="1698175"/>
            <a:ext cx="1035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latin typeface="Overlock"/>
                <a:ea typeface="Overlock"/>
                <a:cs typeface="Overlock"/>
                <a:sym typeface="Overlock"/>
              </a:rPr>
              <a:t>6. </a:t>
            </a:r>
            <a:r>
              <a:rPr lang="en-US" sz="2400" b="1" dirty="0">
                <a:solidFill>
                  <a:schemeClr val="dk1"/>
                </a:solidFill>
                <a:latin typeface="Overlock"/>
                <a:ea typeface="Overlock"/>
                <a:cs typeface="Overlock"/>
                <a:sym typeface="Overlock"/>
              </a:rPr>
              <a:t>Eradication:</a:t>
            </a:r>
            <a:r>
              <a:rPr lang="en-US" sz="2400" dirty="0">
                <a:solidFill>
                  <a:schemeClr val="dk1"/>
                </a:solidFill>
                <a:latin typeface="Overlock"/>
                <a:ea typeface="Overlock"/>
                <a:cs typeface="Overlock"/>
                <a:sym typeface="Overlock"/>
              </a:rPr>
              <a:t> removes itself after the payload has been executed</a:t>
            </a:r>
            <a:endParaRPr dirty="0">
              <a:latin typeface="Calibri"/>
              <a:ea typeface="Calibri"/>
              <a:cs typeface="Calibri"/>
              <a:sym typeface="Calibri"/>
            </a:endParaRPr>
          </a:p>
        </p:txBody>
      </p:sp>
      <p:pic>
        <p:nvPicPr>
          <p:cNvPr id="437" name="Google Shape;437;gf1032043e3_0_116"/>
          <p:cNvPicPr preferRelativeResize="0"/>
          <p:nvPr/>
        </p:nvPicPr>
        <p:blipFill>
          <a:blip r:embed="rId7">
            <a:alphaModFix/>
          </a:blip>
          <a:stretch>
            <a:fillRect/>
          </a:stretch>
        </p:blipFill>
        <p:spPr>
          <a:xfrm rot="10800000">
            <a:off x="2604415" y="5769003"/>
            <a:ext cx="755556" cy="432494"/>
          </a:xfrm>
          <a:prstGeom prst="rect">
            <a:avLst/>
          </a:prstGeom>
          <a:noFill/>
          <a:ln>
            <a:noFill/>
          </a:ln>
        </p:spPr>
      </p:pic>
      <p:pic>
        <p:nvPicPr>
          <p:cNvPr id="438" name="Google Shape;438;gf1032043e3_0_116"/>
          <p:cNvPicPr preferRelativeResize="0"/>
          <p:nvPr/>
        </p:nvPicPr>
        <p:blipFill>
          <a:blip r:embed="rId3">
            <a:alphaModFix/>
          </a:blip>
          <a:stretch>
            <a:fillRect/>
          </a:stretch>
        </p:blipFill>
        <p:spPr>
          <a:xfrm>
            <a:off x="6561625" y="5153643"/>
            <a:ext cx="2293862" cy="1432041"/>
          </a:xfrm>
          <a:prstGeom prst="rect">
            <a:avLst/>
          </a:prstGeom>
          <a:noFill/>
          <a:ln>
            <a:noFill/>
          </a:ln>
        </p:spPr>
      </p:pic>
      <p:pic>
        <p:nvPicPr>
          <p:cNvPr id="439" name="Google Shape;439;gf1032043e3_0_116"/>
          <p:cNvPicPr preferRelativeResize="0"/>
          <p:nvPr/>
        </p:nvPicPr>
        <p:blipFill>
          <a:blip r:embed="rId6">
            <a:alphaModFix/>
          </a:blip>
          <a:stretch>
            <a:fillRect/>
          </a:stretch>
        </p:blipFill>
        <p:spPr>
          <a:xfrm>
            <a:off x="7685278" y="5559296"/>
            <a:ext cx="363812" cy="389610"/>
          </a:xfrm>
          <a:prstGeom prst="rect">
            <a:avLst/>
          </a:prstGeom>
          <a:noFill/>
          <a:ln>
            <a:noFill/>
          </a:ln>
        </p:spPr>
      </p:pic>
      <p:pic>
        <p:nvPicPr>
          <p:cNvPr id="440" name="Google Shape;440;gf1032043e3_0_116"/>
          <p:cNvPicPr preferRelativeResize="0"/>
          <p:nvPr/>
        </p:nvPicPr>
        <p:blipFill>
          <a:blip r:embed="rId7">
            <a:alphaModFix/>
          </a:blip>
          <a:stretch>
            <a:fillRect/>
          </a:stretch>
        </p:blipFill>
        <p:spPr>
          <a:xfrm rot="10800000">
            <a:off x="5729940" y="5768991"/>
            <a:ext cx="755556" cy="432494"/>
          </a:xfrm>
          <a:prstGeom prst="rect">
            <a:avLst/>
          </a:prstGeom>
          <a:noFill/>
          <a:ln>
            <a:noFill/>
          </a:ln>
        </p:spPr>
      </p:pic>
      <p:pic>
        <p:nvPicPr>
          <p:cNvPr id="441" name="Google Shape;441;gf1032043e3_0_116"/>
          <p:cNvPicPr preferRelativeResize="0"/>
          <p:nvPr/>
        </p:nvPicPr>
        <p:blipFill>
          <a:blip r:embed="rId8">
            <a:alphaModFix/>
          </a:blip>
          <a:stretch>
            <a:fillRect/>
          </a:stretch>
        </p:blipFill>
        <p:spPr>
          <a:xfrm>
            <a:off x="4301843" y="4442325"/>
            <a:ext cx="249170" cy="595752"/>
          </a:xfrm>
          <a:prstGeom prst="rect">
            <a:avLst/>
          </a:prstGeom>
          <a:noFill/>
          <a:ln>
            <a:noFill/>
          </a:ln>
        </p:spPr>
      </p:pic>
      <p:pic>
        <p:nvPicPr>
          <p:cNvPr id="442" name="Google Shape;442;gf1032043e3_0_116"/>
          <p:cNvPicPr preferRelativeResize="0"/>
          <p:nvPr/>
        </p:nvPicPr>
        <p:blipFill>
          <a:blip r:embed="rId9">
            <a:alphaModFix/>
          </a:blip>
          <a:stretch>
            <a:fillRect/>
          </a:stretch>
        </p:blipFill>
        <p:spPr>
          <a:xfrm>
            <a:off x="3881847" y="3355773"/>
            <a:ext cx="1108116" cy="915400"/>
          </a:xfrm>
          <a:prstGeom prst="rect">
            <a:avLst/>
          </a:prstGeom>
          <a:noFill/>
          <a:ln>
            <a:noFill/>
          </a:ln>
        </p:spPr>
      </p:pic>
      <p:pic>
        <p:nvPicPr>
          <p:cNvPr id="443" name="Google Shape;443;gf1032043e3_0_116"/>
          <p:cNvPicPr preferRelativeResize="0"/>
          <p:nvPr/>
        </p:nvPicPr>
        <p:blipFill>
          <a:blip r:embed="rId3">
            <a:alphaModFix/>
          </a:blip>
          <a:stretch>
            <a:fillRect/>
          </a:stretch>
        </p:blipFill>
        <p:spPr>
          <a:xfrm>
            <a:off x="3279500" y="5038080"/>
            <a:ext cx="2293862" cy="1432041"/>
          </a:xfrm>
          <a:prstGeom prst="rect">
            <a:avLst/>
          </a:prstGeom>
          <a:noFill/>
          <a:ln>
            <a:noFill/>
          </a:ln>
        </p:spPr>
      </p:pic>
      <p:pic>
        <p:nvPicPr>
          <p:cNvPr id="444" name="Google Shape;444;gf1032043e3_0_116"/>
          <p:cNvPicPr preferRelativeResize="0"/>
          <p:nvPr/>
        </p:nvPicPr>
        <p:blipFill>
          <a:blip r:embed="rId5">
            <a:alphaModFix/>
          </a:blip>
          <a:stretch>
            <a:fillRect/>
          </a:stretch>
        </p:blipFill>
        <p:spPr>
          <a:xfrm>
            <a:off x="4081062" y="5228477"/>
            <a:ext cx="709671" cy="759989"/>
          </a:xfrm>
          <a:prstGeom prst="rect">
            <a:avLst/>
          </a:prstGeom>
          <a:noFill/>
          <a:ln>
            <a:noFill/>
          </a:ln>
        </p:spPr>
      </p:pic>
      <p:pic>
        <p:nvPicPr>
          <p:cNvPr id="445" name="Google Shape;445;gf1032043e3_0_116"/>
          <p:cNvPicPr preferRelativeResize="0"/>
          <p:nvPr/>
        </p:nvPicPr>
        <p:blipFill>
          <a:blip r:embed="rId6">
            <a:alphaModFix/>
          </a:blip>
          <a:stretch>
            <a:fillRect/>
          </a:stretch>
        </p:blipFill>
        <p:spPr>
          <a:xfrm>
            <a:off x="4253978" y="5413670"/>
            <a:ext cx="363811" cy="389610"/>
          </a:xfrm>
          <a:prstGeom prst="rect">
            <a:avLst/>
          </a:prstGeom>
          <a:noFill/>
          <a:ln>
            <a:noFill/>
          </a:ln>
        </p:spPr>
      </p:pic>
      <p:pic>
        <p:nvPicPr>
          <p:cNvPr id="446" name="Google Shape;446;gf1032043e3_0_116"/>
          <p:cNvPicPr preferRelativeResize="0"/>
          <p:nvPr/>
        </p:nvPicPr>
        <p:blipFill>
          <a:blip r:embed="rId7">
            <a:alphaModFix/>
          </a:blip>
          <a:stretch>
            <a:fillRect/>
          </a:stretch>
        </p:blipFill>
        <p:spPr>
          <a:xfrm rot="10800000">
            <a:off x="2604415" y="5769003"/>
            <a:ext cx="755556" cy="432494"/>
          </a:xfrm>
          <a:prstGeom prst="rect">
            <a:avLst/>
          </a:prstGeom>
          <a:noFill/>
          <a:ln>
            <a:noFill/>
          </a:ln>
        </p:spPr>
      </p:pic>
      <p:pic>
        <p:nvPicPr>
          <p:cNvPr id="447" name="Google Shape;447;gf1032043e3_0_116"/>
          <p:cNvPicPr preferRelativeResize="0"/>
          <p:nvPr/>
        </p:nvPicPr>
        <p:blipFill>
          <a:blip r:embed="rId10">
            <a:alphaModFix/>
          </a:blip>
          <a:stretch>
            <a:fillRect/>
          </a:stretch>
        </p:blipFill>
        <p:spPr>
          <a:xfrm>
            <a:off x="5466676" y="4972171"/>
            <a:ext cx="1108119" cy="831099"/>
          </a:xfrm>
          <a:prstGeom prst="rect">
            <a:avLst/>
          </a:prstGeom>
          <a:noFill/>
          <a:ln>
            <a:noFill/>
          </a:ln>
        </p:spPr>
      </p:pic>
      <p:pic>
        <p:nvPicPr>
          <p:cNvPr id="448" name="Google Shape;448;gf1032043e3_0_116"/>
          <p:cNvPicPr preferRelativeResize="0"/>
          <p:nvPr/>
        </p:nvPicPr>
        <p:blipFill>
          <a:blip r:embed="rId11">
            <a:alphaModFix/>
          </a:blip>
          <a:stretch>
            <a:fillRect/>
          </a:stretch>
        </p:blipFill>
        <p:spPr>
          <a:xfrm>
            <a:off x="6969562" y="5450361"/>
            <a:ext cx="709675" cy="607479"/>
          </a:xfrm>
          <a:prstGeom prst="rect">
            <a:avLst/>
          </a:prstGeom>
          <a:noFill/>
          <a:ln>
            <a:noFill/>
          </a:ln>
        </p:spPr>
      </p:pic>
      <p:pic>
        <p:nvPicPr>
          <p:cNvPr id="449" name="Google Shape;449;gf1032043e3_0_116"/>
          <p:cNvPicPr preferRelativeResize="0"/>
          <p:nvPr/>
        </p:nvPicPr>
        <p:blipFill>
          <a:blip r:embed="rId12">
            <a:alphaModFix/>
          </a:blip>
          <a:stretch>
            <a:fillRect/>
          </a:stretch>
        </p:blipFill>
        <p:spPr>
          <a:xfrm>
            <a:off x="10429458" y="5374100"/>
            <a:ext cx="562613" cy="76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f1032043e3_0_171"/>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verlock"/>
              <a:buNone/>
            </a:pPr>
            <a:r>
              <a:rPr lang="en-US"/>
              <a:t>How Malware Works</a:t>
            </a:r>
            <a:endParaRPr/>
          </a:p>
        </p:txBody>
      </p:sp>
      <p:sp>
        <p:nvSpPr>
          <p:cNvPr id="456" name="Google Shape;456;gf1032043e3_0_171"/>
          <p:cNvSpPr txBox="1"/>
          <p:nvPr/>
        </p:nvSpPr>
        <p:spPr>
          <a:xfrm>
            <a:off x="998375" y="1698175"/>
            <a:ext cx="10355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latin typeface="Overlock"/>
                <a:ea typeface="Overlock"/>
                <a:cs typeface="Overlock"/>
                <a:sym typeface="Overlock"/>
              </a:rPr>
              <a:t>7. </a:t>
            </a:r>
            <a:r>
              <a:rPr lang="en-US" sz="2400" b="1" dirty="0">
                <a:solidFill>
                  <a:schemeClr val="dk1"/>
                </a:solidFill>
                <a:latin typeface="Overlock"/>
                <a:ea typeface="Overlock"/>
                <a:cs typeface="Overlock"/>
                <a:sym typeface="Overlock"/>
              </a:rPr>
              <a:t>Replication:</a:t>
            </a:r>
            <a:r>
              <a:rPr lang="en-US" sz="2400" dirty="0">
                <a:solidFill>
                  <a:schemeClr val="dk1"/>
                </a:solidFill>
                <a:latin typeface="Overlock"/>
                <a:ea typeface="Overlock"/>
                <a:cs typeface="Overlock"/>
                <a:sym typeface="Overlock"/>
              </a:rPr>
              <a:t> the ability to create copies of itself and to propagate to other machines (e.g. Worm)</a:t>
            </a:r>
            <a:endParaRPr dirty="0">
              <a:latin typeface="Calibri"/>
              <a:ea typeface="Calibri"/>
              <a:cs typeface="Calibri"/>
              <a:sym typeface="Calibri"/>
            </a:endParaRPr>
          </a:p>
        </p:txBody>
      </p:sp>
      <p:pic>
        <p:nvPicPr>
          <p:cNvPr id="457" name="Google Shape;457;gf1032043e3_0_171"/>
          <p:cNvPicPr preferRelativeResize="0"/>
          <p:nvPr/>
        </p:nvPicPr>
        <p:blipFill>
          <a:blip r:embed="rId3">
            <a:alphaModFix/>
          </a:blip>
          <a:stretch>
            <a:fillRect/>
          </a:stretch>
        </p:blipFill>
        <p:spPr>
          <a:xfrm>
            <a:off x="4788638" y="5194547"/>
            <a:ext cx="2155745" cy="1432030"/>
          </a:xfrm>
          <a:prstGeom prst="rect">
            <a:avLst/>
          </a:prstGeom>
          <a:noFill/>
          <a:ln>
            <a:noFill/>
          </a:ln>
        </p:spPr>
      </p:pic>
      <p:pic>
        <p:nvPicPr>
          <p:cNvPr id="458" name="Google Shape;458;gf1032043e3_0_171"/>
          <p:cNvPicPr preferRelativeResize="0"/>
          <p:nvPr/>
        </p:nvPicPr>
        <p:blipFill>
          <a:blip r:embed="rId4">
            <a:alphaModFix/>
          </a:blip>
          <a:stretch>
            <a:fillRect/>
          </a:stretch>
        </p:blipFill>
        <p:spPr>
          <a:xfrm>
            <a:off x="5544499" y="5467375"/>
            <a:ext cx="644025" cy="670100"/>
          </a:xfrm>
          <a:prstGeom prst="rect">
            <a:avLst/>
          </a:prstGeom>
          <a:noFill/>
          <a:ln>
            <a:noFill/>
          </a:ln>
        </p:spPr>
      </p:pic>
      <p:pic>
        <p:nvPicPr>
          <p:cNvPr id="459" name="Google Shape;459;gf1032043e3_0_171"/>
          <p:cNvPicPr preferRelativeResize="0"/>
          <p:nvPr/>
        </p:nvPicPr>
        <p:blipFill>
          <a:blip r:embed="rId5">
            <a:alphaModFix/>
          </a:blip>
          <a:stretch>
            <a:fillRect/>
          </a:stretch>
        </p:blipFill>
        <p:spPr>
          <a:xfrm>
            <a:off x="5701434" y="5630665"/>
            <a:ext cx="330159" cy="343529"/>
          </a:xfrm>
          <a:prstGeom prst="rect">
            <a:avLst/>
          </a:prstGeom>
          <a:noFill/>
          <a:ln>
            <a:noFill/>
          </a:ln>
        </p:spPr>
      </p:pic>
      <p:pic>
        <p:nvPicPr>
          <p:cNvPr id="460" name="Google Shape;460;gf1032043e3_0_171"/>
          <p:cNvPicPr preferRelativeResize="0"/>
          <p:nvPr/>
        </p:nvPicPr>
        <p:blipFill>
          <a:blip r:embed="rId4">
            <a:alphaModFix/>
          </a:blip>
          <a:stretch>
            <a:fillRect/>
          </a:stretch>
        </p:blipFill>
        <p:spPr>
          <a:xfrm>
            <a:off x="7300337" y="5109125"/>
            <a:ext cx="644025" cy="670100"/>
          </a:xfrm>
          <a:prstGeom prst="rect">
            <a:avLst/>
          </a:prstGeom>
          <a:noFill/>
          <a:ln>
            <a:noFill/>
          </a:ln>
        </p:spPr>
      </p:pic>
      <p:pic>
        <p:nvPicPr>
          <p:cNvPr id="461" name="Google Shape;461;gf1032043e3_0_171"/>
          <p:cNvPicPr preferRelativeResize="0"/>
          <p:nvPr/>
        </p:nvPicPr>
        <p:blipFill>
          <a:blip r:embed="rId5">
            <a:alphaModFix/>
          </a:blip>
          <a:stretch>
            <a:fillRect/>
          </a:stretch>
        </p:blipFill>
        <p:spPr>
          <a:xfrm>
            <a:off x="7457271" y="5272415"/>
            <a:ext cx="330159" cy="343529"/>
          </a:xfrm>
          <a:prstGeom prst="rect">
            <a:avLst/>
          </a:prstGeom>
          <a:noFill/>
          <a:ln>
            <a:noFill/>
          </a:ln>
        </p:spPr>
      </p:pic>
      <p:pic>
        <p:nvPicPr>
          <p:cNvPr id="462" name="Google Shape;462;gf1032043e3_0_171"/>
          <p:cNvPicPr preferRelativeResize="0"/>
          <p:nvPr/>
        </p:nvPicPr>
        <p:blipFill>
          <a:blip r:embed="rId3">
            <a:alphaModFix/>
          </a:blip>
          <a:stretch>
            <a:fillRect/>
          </a:stretch>
        </p:blipFill>
        <p:spPr>
          <a:xfrm>
            <a:off x="8427138" y="5272422"/>
            <a:ext cx="2155745" cy="1432030"/>
          </a:xfrm>
          <a:prstGeom prst="rect">
            <a:avLst/>
          </a:prstGeom>
          <a:noFill/>
          <a:ln>
            <a:noFill/>
          </a:ln>
        </p:spPr>
      </p:pic>
      <p:pic>
        <p:nvPicPr>
          <p:cNvPr id="463" name="Google Shape;463;gf1032043e3_0_171"/>
          <p:cNvPicPr preferRelativeResize="0"/>
          <p:nvPr/>
        </p:nvPicPr>
        <p:blipFill>
          <a:blip r:embed="rId6">
            <a:alphaModFix/>
          </a:blip>
          <a:stretch>
            <a:fillRect/>
          </a:stretch>
        </p:blipFill>
        <p:spPr>
          <a:xfrm rot="10800000">
            <a:off x="7356990" y="5830328"/>
            <a:ext cx="755556" cy="432494"/>
          </a:xfrm>
          <a:prstGeom prst="rect">
            <a:avLst/>
          </a:prstGeom>
          <a:noFill/>
          <a:ln>
            <a:noFill/>
          </a:ln>
        </p:spPr>
      </p:pic>
      <p:pic>
        <p:nvPicPr>
          <p:cNvPr id="464" name="Google Shape;464;gf1032043e3_0_171"/>
          <p:cNvPicPr preferRelativeResize="0"/>
          <p:nvPr/>
        </p:nvPicPr>
        <p:blipFill>
          <a:blip r:embed="rId4">
            <a:alphaModFix/>
          </a:blip>
          <a:stretch>
            <a:fillRect/>
          </a:stretch>
        </p:blipFill>
        <p:spPr>
          <a:xfrm rot="-2026181">
            <a:off x="6504297" y="3622065"/>
            <a:ext cx="644026" cy="670100"/>
          </a:xfrm>
          <a:prstGeom prst="rect">
            <a:avLst/>
          </a:prstGeom>
          <a:noFill/>
          <a:ln>
            <a:noFill/>
          </a:ln>
        </p:spPr>
      </p:pic>
      <p:pic>
        <p:nvPicPr>
          <p:cNvPr id="465" name="Google Shape;465;gf1032043e3_0_171"/>
          <p:cNvPicPr preferRelativeResize="0"/>
          <p:nvPr/>
        </p:nvPicPr>
        <p:blipFill>
          <a:blip r:embed="rId5">
            <a:alphaModFix/>
          </a:blip>
          <a:stretch>
            <a:fillRect/>
          </a:stretch>
        </p:blipFill>
        <p:spPr>
          <a:xfrm rot="-2026182">
            <a:off x="6661233" y="3785354"/>
            <a:ext cx="330158" cy="343529"/>
          </a:xfrm>
          <a:prstGeom prst="rect">
            <a:avLst/>
          </a:prstGeom>
          <a:noFill/>
          <a:ln>
            <a:noFill/>
          </a:ln>
        </p:spPr>
      </p:pic>
      <p:pic>
        <p:nvPicPr>
          <p:cNvPr id="466" name="Google Shape;466;gf1032043e3_0_171"/>
          <p:cNvPicPr preferRelativeResize="0"/>
          <p:nvPr/>
        </p:nvPicPr>
        <p:blipFill>
          <a:blip r:embed="rId6">
            <a:alphaModFix/>
          </a:blip>
          <a:stretch>
            <a:fillRect/>
          </a:stretch>
        </p:blipFill>
        <p:spPr>
          <a:xfrm rot="8773818">
            <a:off x="6876828" y="4179139"/>
            <a:ext cx="755559" cy="432497"/>
          </a:xfrm>
          <a:prstGeom prst="rect">
            <a:avLst/>
          </a:prstGeom>
          <a:noFill/>
          <a:ln>
            <a:noFill/>
          </a:ln>
        </p:spPr>
      </p:pic>
      <p:pic>
        <p:nvPicPr>
          <p:cNvPr id="467" name="Google Shape;467;gf1032043e3_0_171"/>
          <p:cNvPicPr preferRelativeResize="0"/>
          <p:nvPr/>
        </p:nvPicPr>
        <p:blipFill>
          <a:blip r:embed="rId3">
            <a:alphaModFix/>
          </a:blip>
          <a:stretch>
            <a:fillRect/>
          </a:stretch>
        </p:blipFill>
        <p:spPr>
          <a:xfrm>
            <a:off x="8058288" y="3046335"/>
            <a:ext cx="2155745" cy="1432030"/>
          </a:xfrm>
          <a:prstGeom prst="rect">
            <a:avLst/>
          </a:prstGeom>
          <a:noFill/>
          <a:ln>
            <a:noFill/>
          </a:ln>
        </p:spPr>
      </p:pic>
      <p:pic>
        <p:nvPicPr>
          <p:cNvPr id="468" name="Google Shape;468;gf1032043e3_0_171"/>
          <p:cNvPicPr preferRelativeResize="0"/>
          <p:nvPr/>
        </p:nvPicPr>
        <p:blipFill>
          <a:blip r:embed="rId4">
            <a:alphaModFix/>
          </a:blip>
          <a:stretch>
            <a:fillRect/>
          </a:stretch>
        </p:blipFill>
        <p:spPr>
          <a:xfrm rot="2162052" flipH="1">
            <a:off x="4413256" y="3559589"/>
            <a:ext cx="608547" cy="653854"/>
          </a:xfrm>
          <a:prstGeom prst="rect">
            <a:avLst/>
          </a:prstGeom>
          <a:noFill/>
          <a:ln>
            <a:noFill/>
          </a:ln>
        </p:spPr>
      </p:pic>
      <p:pic>
        <p:nvPicPr>
          <p:cNvPr id="469" name="Google Shape;469;gf1032043e3_0_171"/>
          <p:cNvPicPr preferRelativeResize="0"/>
          <p:nvPr/>
        </p:nvPicPr>
        <p:blipFill>
          <a:blip r:embed="rId5">
            <a:alphaModFix/>
          </a:blip>
          <a:stretch>
            <a:fillRect/>
          </a:stretch>
        </p:blipFill>
        <p:spPr>
          <a:xfrm rot="2162056" flipH="1">
            <a:off x="4561541" y="3718920"/>
            <a:ext cx="311970" cy="335201"/>
          </a:xfrm>
          <a:prstGeom prst="rect">
            <a:avLst/>
          </a:prstGeom>
          <a:noFill/>
          <a:ln>
            <a:noFill/>
          </a:ln>
        </p:spPr>
      </p:pic>
      <p:pic>
        <p:nvPicPr>
          <p:cNvPr id="470" name="Google Shape;470;gf1032043e3_0_171"/>
          <p:cNvPicPr preferRelativeResize="0"/>
          <p:nvPr/>
        </p:nvPicPr>
        <p:blipFill>
          <a:blip r:embed="rId6">
            <a:alphaModFix/>
          </a:blip>
          <a:stretch>
            <a:fillRect/>
          </a:stretch>
        </p:blipFill>
        <p:spPr>
          <a:xfrm rot="-8637946" flipH="1">
            <a:off x="3966866" y="4113787"/>
            <a:ext cx="713939" cy="422012"/>
          </a:xfrm>
          <a:prstGeom prst="rect">
            <a:avLst/>
          </a:prstGeom>
          <a:noFill/>
          <a:ln>
            <a:noFill/>
          </a:ln>
        </p:spPr>
      </p:pic>
      <p:pic>
        <p:nvPicPr>
          <p:cNvPr id="471" name="Google Shape;471;gf1032043e3_0_171"/>
          <p:cNvPicPr preferRelativeResize="0"/>
          <p:nvPr/>
        </p:nvPicPr>
        <p:blipFill>
          <a:blip r:embed="rId3">
            <a:alphaModFix/>
          </a:blip>
          <a:stretch>
            <a:fillRect/>
          </a:stretch>
        </p:blipFill>
        <p:spPr>
          <a:xfrm>
            <a:off x="1546888" y="2982585"/>
            <a:ext cx="2155745" cy="1432030"/>
          </a:xfrm>
          <a:prstGeom prst="rect">
            <a:avLst/>
          </a:prstGeom>
          <a:noFill/>
          <a:ln>
            <a:noFill/>
          </a:ln>
        </p:spPr>
      </p:pic>
      <p:pic>
        <p:nvPicPr>
          <p:cNvPr id="472" name="Google Shape;472;gf1032043e3_0_171"/>
          <p:cNvPicPr preferRelativeResize="0"/>
          <p:nvPr/>
        </p:nvPicPr>
        <p:blipFill>
          <a:blip r:embed="rId4">
            <a:alphaModFix/>
          </a:blip>
          <a:stretch>
            <a:fillRect/>
          </a:stretch>
        </p:blipFill>
        <p:spPr>
          <a:xfrm flipH="1">
            <a:off x="3351789" y="5144925"/>
            <a:ext cx="624009" cy="670098"/>
          </a:xfrm>
          <a:prstGeom prst="rect">
            <a:avLst/>
          </a:prstGeom>
          <a:noFill/>
          <a:ln>
            <a:noFill/>
          </a:ln>
        </p:spPr>
      </p:pic>
      <p:pic>
        <p:nvPicPr>
          <p:cNvPr id="473" name="Google Shape;473;gf1032043e3_0_171"/>
          <p:cNvPicPr preferRelativeResize="0"/>
          <p:nvPr/>
        </p:nvPicPr>
        <p:blipFill>
          <a:blip r:embed="rId5">
            <a:alphaModFix/>
          </a:blip>
          <a:stretch>
            <a:fillRect/>
          </a:stretch>
        </p:blipFill>
        <p:spPr>
          <a:xfrm flipH="1">
            <a:off x="3503842" y="5308215"/>
            <a:ext cx="319899" cy="343529"/>
          </a:xfrm>
          <a:prstGeom prst="rect">
            <a:avLst/>
          </a:prstGeom>
          <a:noFill/>
          <a:ln>
            <a:noFill/>
          </a:ln>
        </p:spPr>
      </p:pic>
      <p:pic>
        <p:nvPicPr>
          <p:cNvPr id="474" name="Google Shape;474;gf1032043e3_0_171"/>
          <p:cNvPicPr preferRelativeResize="0"/>
          <p:nvPr/>
        </p:nvPicPr>
        <p:blipFill>
          <a:blip r:embed="rId3">
            <a:alphaModFix/>
          </a:blip>
          <a:stretch>
            <a:fillRect/>
          </a:stretch>
        </p:blipFill>
        <p:spPr>
          <a:xfrm flipH="1">
            <a:off x="795272" y="5308222"/>
            <a:ext cx="2088746" cy="1432028"/>
          </a:xfrm>
          <a:prstGeom prst="rect">
            <a:avLst/>
          </a:prstGeom>
          <a:noFill/>
          <a:ln>
            <a:noFill/>
          </a:ln>
        </p:spPr>
      </p:pic>
      <p:pic>
        <p:nvPicPr>
          <p:cNvPr id="475" name="Google Shape;475;gf1032043e3_0_171"/>
          <p:cNvPicPr preferRelativeResize="0"/>
          <p:nvPr/>
        </p:nvPicPr>
        <p:blipFill>
          <a:blip r:embed="rId6">
            <a:alphaModFix/>
          </a:blip>
          <a:stretch>
            <a:fillRect/>
          </a:stretch>
        </p:blipFill>
        <p:spPr>
          <a:xfrm rot="10800000" flipH="1">
            <a:off x="3188832" y="5866126"/>
            <a:ext cx="732078" cy="4324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Malware</a:t>
            </a:r>
          </a:p>
          <a:p>
            <a:r>
              <a:rPr lang="en-US" dirty="0"/>
              <a:t>Malware defense</a:t>
            </a:r>
          </a:p>
          <a:p>
            <a:r>
              <a:rPr lang="en-US" dirty="0"/>
              <a:t>Malware analysis</a:t>
            </a:r>
          </a:p>
          <a:p>
            <a:pPr lvl="1"/>
            <a:r>
              <a:rPr lang="en-US" dirty="0"/>
              <a:t>System logging</a:t>
            </a:r>
          </a:p>
          <a:p>
            <a:pPr lvl="1"/>
            <a:r>
              <a:rPr lang="en-US" dirty="0"/>
              <a:t>Program analysis</a:t>
            </a:r>
          </a:p>
          <a:p>
            <a:pPr lvl="1"/>
            <a:r>
              <a:rPr lang="en-US" dirty="0"/>
              <a:t>Forced execution</a:t>
            </a:r>
          </a:p>
          <a:p>
            <a:endParaRPr lang="en-US" dirty="0"/>
          </a:p>
          <a:p>
            <a:pPr lvl="1"/>
            <a:endParaRPr lang="en-US" dirty="0"/>
          </a:p>
        </p:txBody>
      </p:sp>
    </p:spTree>
    <p:extLst>
      <p:ext uri="{BB962C8B-B14F-4D97-AF65-F5344CB8AC3E}">
        <p14:creationId xmlns:p14="http://schemas.microsoft.com/office/powerpoint/2010/main" val="252769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a:extLst>
              <a:ext uri="{FF2B5EF4-FFF2-40B4-BE49-F238E27FC236}">
                <a16:creationId xmlns:a16="http://schemas.microsoft.com/office/drawing/2014/main" id="{D072CA04-9E29-4696-B87C-C7A9B7B43AAE}"/>
              </a:ext>
            </a:extLst>
          </p:cNvPr>
          <p:cNvSpPr>
            <a:spLocks noGrp="1" noChangeArrowheads="1"/>
          </p:cNvSpPr>
          <p:nvPr>
            <p:ph type="title"/>
          </p:nvPr>
        </p:nvSpPr>
        <p:spPr>
          <a:ln/>
        </p:spPr>
        <p:txBody>
          <a:bodyPr/>
          <a:lstStyle/>
          <a:p>
            <a:r>
              <a:rPr lang="en-US" altLang="en-US" dirty="0"/>
              <a:t>Existing Malware Defense</a:t>
            </a:r>
          </a:p>
        </p:txBody>
      </p:sp>
      <p:sp>
        <p:nvSpPr>
          <p:cNvPr id="98306" name="Rectangle 2">
            <a:extLst>
              <a:ext uri="{FF2B5EF4-FFF2-40B4-BE49-F238E27FC236}">
                <a16:creationId xmlns:a16="http://schemas.microsoft.com/office/drawing/2014/main" id="{651E79AE-A386-4417-9B46-5C0C22D3D4DA}"/>
              </a:ext>
            </a:extLst>
          </p:cNvPr>
          <p:cNvSpPr>
            <a:spLocks noGrp="1" noChangeArrowheads="1"/>
          </p:cNvSpPr>
          <p:nvPr>
            <p:ph type="body" idx="1"/>
          </p:nvPr>
        </p:nvSpPr>
        <p:spPr>
          <a:xfrm>
            <a:off x="838200" y="1616149"/>
            <a:ext cx="10515600" cy="5210128"/>
          </a:xfrm>
          <a:ln/>
        </p:spPr>
        <p:txBody>
          <a:bodyPr>
            <a:normAutofit lnSpcReduction="10000"/>
          </a:bodyPr>
          <a:lstStyle/>
          <a:p>
            <a:pPr marL="592687"/>
            <a:r>
              <a:rPr lang="en-US" altLang="en-US" dirty="0"/>
              <a:t>Signature/feature based detection</a:t>
            </a:r>
          </a:p>
          <a:p>
            <a:pPr marL="1049887" lvl="1"/>
            <a:r>
              <a:rPr lang="en-US" altLang="en-US" dirty="0"/>
              <a:t>Search for a specific finger print</a:t>
            </a:r>
          </a:p>
          <a:p>
            <a:pPr marL="1049887" lvl="1"/>
            <a:r>
              <a:rPr lang="en-US" altLang="en-US" dirty="0"/>
              <a:t>Collect features (byte sequences and their </a:t>
            </a:r>
            <a:r>
              <a:rPr lang="en-US" altLang="en-US" dirty="0" err="1"/>
              <a:t>frequences</a:t>
            </a:r>
            <a:r>
              <a:rPr lang="en-US" altLang="en-US" dirty="0"/>
              <a:t>) and use a classifier</a:t>
            </a:r>
          </a:p>
          <a:p>
            <a:pPr marL="1049887" lvl="1"/>
            <a:r>
              <a:rPr lang="en-US" altLang="en-US" dirty="0"/>
              <a:t>Pros: fast, effective in practice</a:t>
            </a:r>
          </a:p>
          <a:p>
            <a:pPr marL="1049887" lvl="1"/>
            <a:r>
              <a:rPr lang="en-US" altLang="en-US" dirty="0"/>
              <a:t>Cons: cannot handle polymorphic malware and zero-day malware; tremendous efforts to maintain up-to-date signatures</a:t>
            </a:r>
          </a:p>
          <a:p>
            <a:pPr marL="592687"/>
            <a:r>
              <a:rPr lang="en-US" altLang="en-US" dirty="0"/>
              <a:t>Behavior based detection</a:t>
            </a:r>
          </a:p>
          <a:p>
            <a:pPr marL="1049887" lvl="1"/>
            <a:r>
              <a:rPr lang="en-US" altLang="en-US" dirty="0"/>
              <a:t>Run it inside a sandbox and observes its behaviors</a:t>
            </a:r>
          </a:p>
          <a:p>
            <a:pPr marL="905215" lvl="1"/>
            <a:endParaRPr lang="en-US" altLang="en-US" dirty="0"/>
          </a:p>
          <a:p>
            <a:pPr marL="905215" lvl="1"/>
            <a:endParaRPr lang="en-US" altLang="en-US" dirty="0"/>
          </a:p>
          <a:p>
            <a:pPr marL="905215" lvl="1"/>
            <a:r>
              <a:rPr lang="en-US" altLang="en-US" dirty="0"/>
              <a:t>Pros: resilience to mutants; handles new malware</a:t>
            </a:r>
          </a:p>
          <a:p>
            <a:pPr marL="905215" lvl="1"/>
            <a:r>
              <a:rPr lang="en-US" altLang="en-US" dirty="0"/>
              <a:t>Cons: expensive; easy to evade by cloaking</a:t>
            </a:r>
          </a:p>
          <a:p>
            <a:pPr marL="448015"/>
            <a:r>
              <a:rPr lang="en-US" altLang="en-US" dirty="0"/>
              <a:t>Collecting and checking </a:t>
            </a:r>
            <a:r>
              <a:rPr lang="en-US" altLang="en-US" dirty="0" err="1"/>
              <a:t>goodware’s</a:t>
            </a:r>
            <a:r>
              <a:rPr lang="en-US" altLang="en-US" dirty="0"/>
              <a:t> checksums</a:t>
            </a:r>
          </a:p>
        </p:txBody>
      </p:sp>
      <p:pic>
        <p:nvPicPr>
          <p:cNvPr id="6" name="内容占位符 5">
            <a:extLst>
              <a:ext uri="{FF2B5EF4-FFF2-40B4-BE49-F238E27FC236}">
                <a16:creationId xmlns:a16="http://schemas.microsoft.com/office/drawing/2014/main" id="{C452F86A-6693-4A72-8305-B46ED47F6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917" y="4543579"/>
            <a:ext cx="2557553" cy="839502"/>
          </a:xfrm>
          <a:prstGeom prst="rect">
            <a:avLst/>
          </a:prstGeom>
        </p:spPr>
      </p:pic>
      <p:pic>
        <p:nvPicPr>
          <p:cNvPr id="7" name="图片 5">
            <a:extLst>
              <a:ext uri="{FF2B5EF4-FFF2-40B4-BE49-F238E27FC236}">
                <a16:creationId xmlns:a16="http://schemas.microsoft.com/office/drawing/2014/main" id="{E1445A5C-1085-4AFA-B319-1506E98F6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818" y="4482600"/>
            <a:ext cx="3061590" cy="903169"/>
          </a:xfrm>
          <a:prstGeom prst="rect">
            <a:avLst/>
          </a:prstGeom>
        </p:spPr>
      </p:pic>
      <p:pic>
        <p:nvPicPr>
          <p:cNvPr id="8" name="图片 6">
            <a:extLst>
              <a:ext uri="{FF2B5EF4-FFF2-40B4-BE49-F238E27FC236}">
                <a16:creationId xmlns:a16="http://schemas.microsoft.com/office/drawing/2014/main" id="{A4481CBD-E301-4911-A0C4-0F2895B44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24" y="4543579"/>
            <a:ext cx="4033838" cy="645414"/>
          </a:xfrm>
          <a:prstGeom prst="rect">
            <a:avLst/>
          </a:prstGeom>
        </p:spPr>
      </p:pic>
      <p:pic>
        <p:nvPicPr>
          <p:cNvPr id="9" name="Picture 8" descr="Screen Shot 2013-08-16 at 11.50.21 AM.png">
            <a:extLst>
              <a:ext uri="{FF2B5EF4-FFF2-40B4-BE49-F238E27FC236}">
                <a16:creationId xmlns:a16="http://schemas.microsoft.com/office/drawing/2014/main" id="{A0F7D01A-1911-46AF-9F1E-4D25D5F32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4351" y="814979"/>
            <a:ext cx="4287087" cy="1626990"/>
          </a:xfrm>
          <a:prstGeom prst="rect">
            <a:avLst/>
          </a:prstGeom>
          <a:ln>
            <a:solidFill>
              <a:srgbClr val="4F81BD"/>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30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8306">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306">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30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Malware</a:t>
            </a:r>
          </a:p>
          <a:p>
            <a:r>
              <a:rPr lang="en-US" dirty="0">
                <a:solidFill>
                  <a:schemeClr val="bg1">
                    <a:lumMod val="75000"/>
                  </a:schemeClr>
                </a:solidFill>
              </a:rPr>
              <a:t>Malware defense</a:t>
            </a:r>
          </a:p>
          <a:p>
            <a:r>
              <a:rPr lang="en-US" dirty="0"/>
              <a:t>Malware analysis</a:t>
            </a:r>
          </a:p>
          <a:p>
            <a:pPr lvl="1"/>
            <a:r>
              <a:rPr lang="en-US" dirty="0"/>
              <a:t>Audit logging</a:t>
            </a:r>
          </a:p>
          <a:p>
            <a:pPr lvl="1"/>
            <a:r>
              <a:rPr lang="en-US" dirty="0"/>
              <a:t>Program analysis</a:t>
            </a:r>
          </a:p>
          <a:p>
            <a:pPr lvl="1"/>
            <a:r>
              <a:rPr lang="en-US" dirty="0"/>
              <a:t>Forced execution</a:t>
            </a:r>
          </a:p>
          <a:p>
            <a:endParaRPr lang="en-US" dirty="0"/>
          </a:p>
          <a:p>
            <a:pPr lvl="1"/>
            <a:endParaRPr lang="en-US" dirty="0"/>
          </a:p>
        </p:txBody>
      </p:sp>
    </p:spTree>
    <p:extLst>
      <p:ext uri="{BB962C8B-B14F-4D97-AF65-F5344CB8AC3E}">
        <p14:creationId xmlns:p14="http://schemas.microsoft.com/office/powerpoint/2010/main" val="284019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ede3fa09ae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25</a:t>
            </a:fld>
            <a:endParaRPr/>
          </a:p>
        </p:txBody>
      </p:sp>
      <p:sp>
        <p:nvSpPr>
          <p:cNvPr id="587" name="Google Shape;587;gede3fa09ae_0_6"/>
          <p:cNvSpPr txBox="1">
            <a:spLocks noGrp="1"/>
          </p:cNvSpPr>
          <p:nvPr>
            <p:ph type="title" idx="4294967295"/>
          </p:nvPr>
        </p:nvSpPr>
        <p:spPr>
          <a:xfrm>
            <a:off x="8806569" y="2760562"/>
            <a:ext cx="8972400" cy="1096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sz="3200" dirty="0"/>
              <a:t>A Simple Malware</a:t>
            </a:r>
            <a:endParaRPr sz="3200" dirty="0"/>
          </a:p>
        </p:txBody>
      </p:sp>
      <p:sp>
        <p:nvSpPr>
          <p:cNvPr id="588" name="Google Shape;588;gede3fa09ae_0_6"/>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89" name="Google Shape;589;gede3fa09ae_0_6"/>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90" name="Google Shape;590;gede3fa09ae_0_6"/>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91" name="Google Shape;591;gede3fa09ae_0_6"/>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92" name="Google Shape;592;gede3fa09ae_0_6"/>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93" name="Google Shape;593;gede3fa09ae_0_6"/>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94" name="Google Shape;594;gede3fa09ae_0_6"/>
          <p:cNvSpPr txBox="1"/>
          <p:nvPr/>
        </p:nvSpPr>
        <p:spPr>
          <a:xfrm>
            <a:off x="8433182" y="1960373"/>
            <a:ext cx="547745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solidFill>
                <a:srgbClr val="333333"/>
              </a:solidFill>
              <a:highlight>
                <a:srgbClr val="FFFFFF"/>
              </a:highlight>
              <a:latin typeface="Overlock"/>
              <a:ea typeface="Overlock"/>
              <a:cs typeface="Overlock"/>
              <a:sym typeface="Overlock"/>
            </a:endParaRPr>
          </a:p>
          <a:p>
            <a:pPr marL="0" lvl="0" indent="0" algn="l" rtl="0">
              <a:spcBef>
                <a:spcPts val="0"/>
              </a:spcBef>
              <a:spcAft>
                <a:spcPts val="0"/>
              </a:spcAft>
              <a:buNone/>
            </a:pPr>
            <a:endParaRPr sz="2000" dirty="0">
              <a:solidFill>
                <a:srgbClr val="333333"/>
              </a:solidFill>
              <a:highlight>
                <a:srgbClr val="FFFFFF"/>
              </a:highlight>
              <a:latin typeface="Overlock"/>
              <a:ea typeface="Overlock"/>
              <a:cs typeface="Overlock"/>
              <a:sym typeface="Overlock"/>
            </a:endParaRPr>
          </a:p>
        </p:txBody>
      </p:sp>
      <p:pic>
        <p:nvPicPr>
          <p:cNvPr id="595" name="Google Shape;595;gede3fa09ae_0_6"/>
          <p:cNvPicPr preferRelativeResize="0"/>
          <p:nvPr/>
        </p:nvPicPr>
        <p:blipFill>
          <a:blip r:embed="rId3">
            <a:alphaModFix/>
          </a:blip>
          <a:stretch>
            <a:fillRect/>
          </a:stretch>
        </p:blipFill>
        <p:spPr>
          <a:xfrm>
            <a:off x="162700" y="-1255922"/>
            <a:ext cx="9058418" cy="82516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26</a:t>
            </a:fld>
            <a:endParaRPr/>
          </a:p>
        </p:txBody>
      </p:sp>
      <p:sp>
        <p:nvSpPr>
          <p:cNvPr id="602" name="Google Shape;602;p9"/>
          <p:cNvSpPr txBox="1">
            <a:spLocks noGrp="1"/>
          </p:cNvSpPr>
          <p:nvPr>
            <p:ph type="title" idx="4294967295"/>
          </p:nvPr>
        </p:nvSpPr>
        <p:spPr>
          <a:xfrm>
            <a:off x="581585" y="500155"/>
            <a:ext cx="8972400" cy="1096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Malware Example </a:t>
            </a:r>
            <a:endParaRPr dirty="0"/>
          </a:p>
        </p:txBody>
      </p:sp>
      <p:sp>
        <p:nvSpPr>
          <p:cNvPr id="603" name="Google Shape;603;p9"/>
          <p:cNvSpPr/>
          <p:nvPr/>
        </p:nvSpPr>
        <p:spPr>
          <a:xfrm>
            <a:off x="1524001" y="49524"/>
            <a:ext cx="184731" cy="35779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04" name="Google Shape;604;p9"/>
          <p:cNvSpPr/>
          <p:nvPr/>
        </p:nvSpPr>
        <p:spPr>
          <a:xfrm>
            <a:off x="1524001" y="964285"/>
            <a:ext cx="184731" cy="35779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05" name="Google Shape;605;p9"/>
          <p:cNvSpPr/>
          <p:nvPr/>
        </p:nvSpPr>
        <p:spPr>
          <a:xfrm>
            <a:off x="1524001" y="49524"/>
            <a:ext cx="184731" cy="35779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06" name="Google Shape;606;p9"/>
          <p:cNvSpPr/>
          <p:nvPr/>
        </p:nvSpPr>
        <p:spPr>
          <a:xfrm>
            <a:off x="1524001" y="964285"/>
            <a:ext cx="184731" cy="35779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07" name="Google Shape;607;p9"/>
          <p:cNvSpPr/>
          <p:nvPr/>
        </p:nvSpPr>
        <p:spPr>
          <a:xfrm>
            <a:off x="1524001" y="49524"/>
            <a:ext cx="184731" cy="35779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08" name="Google Shape;608;p9"/>
          <p:cNvSpPr/>
          <p:nvPr/>
        </p:nvSpPr>
        <p:spPr>
          <a:xfrm>
            <a:off x="1524001" y="964285"/>
            <a:ext cx="184731" cy="35779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09" name="Google Shape;609;p9"/>
          <p:cNvSpPr txBox="1"/>
          <p:nvPr/>
        </p:nvSpPr>
        <p:spPr>
          <a:xfrm>
            <a:off x="712525" y="4901125"/>
            <a:ext cx="102912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333333"/>
                </a:solidFill>
                <a:highlight>
                  <a:srgbClr val="FFFFFF"/>
                </a:highlight>
                <a:latin typeface="Overlock"/>
                <a:ea typeface="Overlock"/>
                <a:cs typeface="Overlock"/>
                <a:sym typeface="Overlock"/>
              </a:rPr>
              <a:t>A piece of shellcode(payload) generated by MSF (Metasploit Framework, a tool for developing and executing exploit code against a remote target machine) on Kali</a:t>
            </a:r>
            <a:endParaRPr sz="2000" dirty="0">
              <a:solidFill>
                <a:srgbClr val="333333"/>
              </a:solidFill>
              <a:highlight>
                <a:srgbClr val="FFFFFF"/>
              </a:highlight>
              <a:latin typeface="Overlock"/>
              <a:ea typeface="Overlock"/>
              <a:cs typeface="Overlock"/>
              <a:sym typeface="Overlock"/>
            </a:endParaRPr>
          </a:p>
          <a:p>
            <a:pPr marL="0" lvl="0" indent="0" algn="l" rtl="0">
              <a:spcBef>
                <a:spcPts val="0"/>
              </a:spcBef>
              <a:spcAft>
                <a:spcPts val="0"/>
              </a:spcAft>
              <a:buNone/>
            </a:pPr>
            <a:endParaRPr sz="2000" dirty="0">
              <a:solidFill>
                <a:srgbClr val="333333"/>
              </a:solidFill>
              <a:highlight>
                <a:srgbClr val="FFFFFF"/>
              </a:highlight>
              <a:latin typeface="Overlock"/>
              <a:ea typeface="Overlock"/>
              <a:cs typeface="Overlock"/>
              <a:sym typeface="Overlock"/>
            </a:endParaRPr>
          </a:p>
          <a:p>
            <a:pPr marL="0" lvl="0" indent="0" algn="l" rtl="0">
              <a:spcBef>
                <a:spcPts val="0"/>
              </a:spcBef>
              <a:spcAft>
                <a:spcPts val="0"/>
              </a:spcAft>
              <a:buNone/>
            </a:pPr>
            <a:endParaRPr sz="2000" dirty="0">
              <a:solidFill>
                <a:srgbClr val="333333"/>
              </a:solidFill>
              <a:highlight>
                <a:srgbClr val="FFFFFF"/>
              </a:highlight>
              <a:latin typeface="Overlock"/>
              <a:ea typeface="Overlock"/>
              <a:cs typeface="Overlock"/>
              <a:sym typeface="Overlock"/>
            </a:endParaRPr>
          </a:p>
          <a:p>
            <a:pPr marL="0" lvl="0" indent="0" algn="l" rtl="0">
              <a:spcBef>
                <a:spcPts val="0"/>
              </a:spcBef>
              <a:spcAft>
                <a:spcPts val="0"/>
              </a:spcAft>
              <a:buNone/>
            </a:pPr>
            <a:endParaRPr sz="2000" dirty="0">
              <a:solidFill>
                <a:srgbClr val="333333"/>
              </a:solidFill>
              <a:highlight>
                <a:srgbClr val="FFFFFF"/>
              </a:highlight>
              <a:latin typeface="Overlock"/>
              <a:ea typeface="Overlock"/>
              <a:cs typeface="Overlock"/>
              <a:sym typeface="Overlock"/>
            </a:endParaRPr>
          </a:p>
        </p:txBody>
      </p:sp>
      <p:pic>
        <p:nvPicPr>
          <p:cNvPr id="610" name="Google Shape;610;p9"/>
          <p:cNvPicPr preferRelativeResize="0"/>
          <p:nvPr/>
        </p:nvPicPr>
        <p:blipFill>
          <a:blip r:embed="rId3">
            <a:alphaModFix/>
          </a:blip>
          <a:stretch>
            <a:fillRect/>
          </a:stretch>
        </p:blipFill>
        <p:spPr>
          <a:xfrm>
            <a:off x="323275" y="2304612"/>
            <a:ext cx="6266025" cy="1613975"/>
          </a:xfrm>
          <a:prstGeom prst="rect">
            <a:avLst/>
          </a:prstGeom>
          <a:noFill/>
          <a:ln>
            <a:noFill/>
          </a:ln>
        </p:spPr>
      </p:pic>
      <p:pic>
        <p:nvPicPr>
          <p:cNvPr id="611" name="Google Shape;611;p9"/>
          <p:cNvPicPr preferRelativeResize="0"/>
          <p:nvPr/>
        </p:nvPicPr>
        <p:blipFill>
          <a:blip r:embed="rId4">
            <a:alphaModFix/>
          </a:blip>
          <a:stretch>
            <a:fillRect/>
          </a:stretch>
        </p:blipFill>
        <p:spPr>
          <a:xfrm>
            <a:off x="6779825" y="2062375"/>
            <a:ext cx="5508301" cy="2098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ede3fa09ae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27</a:t>
            </a:fld>
            <a:endParaRPr/>
          </a:p>
        </p:txBody>
      </p:sp>
      <p:sp>
        <p:nvSpPr>
          <p:cNvPr id="634" name="Google Shape;634;gede3fa09ae_0_56"/>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5" name="Google Shape;635;gede3fa09ae_0_56"/>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6" name="Google Shape;636;gede3fa09ae_0_56"/>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7" name="Google Shape;637;gede3fa09ae_0_56"/>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8" name="Google Shape;638;gede3fa09ae_0_56"/>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9" name="Google Shape;639;gede3fa09ae_0_56"/>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40" name="Google Shape;640;gede3fa09ae_0_56"/>
          <p:cNvSpPr txBox="1"/>
          <p:nvPr/>
        </p:nvSpPr>
        <p:spPr>
          <a:xfrm>
            <a:off x="1754100" y="6627488"/>
            <a:ext cx="10291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333333"/>
              </a:solidFill>
              <a:highlight>
                <a:srgbClr val="FFFFFF"/>
              </a:highlight>
              <a:latin typeface="Overlock"/>
              <a:ea typeface="Overlock"/>
              <a:cs typeface="Overlock"/>
              <a:sym typeface="Overlock"/>
            </a:endParaRPr>
          </a:p>
        </p:txBody>
      </p:sp>
      <p:sp>
        <p:nvSpPr>
          <p:cNvPr id="642" name="Google Shape;642;gede3fa09ae_0_56"/>
          <p:cNvSpPr txBox="1"/>
          <p:nvPr/>
        </p:nvSpPr>
        <p:spPr>
          <a:xfrm>
            <a:off x="6796125" y="2770550"/>
            <a:ext cx="4465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333333"/>
              </a:solidFill>
              <a:highlight>
                <a:srgbClr val="FFFFFF"/>
              </a:highlight>
              <a:latin typeface="Overlock"/>
              <a:ea typeface="Overlock"/>
              <a:cs typeface="Overlock"/>
              <a:sym typeface="Overlock"/>
            </a:endParaRPr>
          </a:p>
          <a:p>
            <a:pPr marL="0" lvl="0" indent="0" algn="l" rtl="0">
              <a:spcBef>
                <a:spcPts val="0"/>
              </a:spcBef>
              <a:spcAft>
                <a:spcPts val="0"/>
              </a:spcAft>
              <a:buNone/>
            </a:pPr>
            <a:endParaRPr sz="2000">
              <a:solidFill>
                <a:srgbClr val="333333"/>
              </a:solidFill>
              <a:highlight>
                <a:srgbClr val="FFFFFF"/>
              </a:highlight>
              <a:latin typeface="Overlock"/>
              <a:ea typeface="Overlock"/>
              <a:cs typeface="Overlock"/>
              <a:sym typeface="Overlock"/>
            </a:endParaRPr>
          </a:p>
          <a:p>
            <a:pPr marL="0" lvl="0" indent="0" algn="l" rtl="0">
              <a:spcBef>
                <a:spcPts val="0"/>
              </a:spcBef>
              <a:spcAft>
                <a:spcPts val="0"/>
              </a:spcAft>
              <a:buNone/>
            </a:pPr>
            <a:endParaRPr sz="2000">
              <a:solidFill>
                <a:srgbClr val="333333"/>
              </a:solidFill>
              <a:highlight>
                <a:srgbClr val="FFFFFF"/>
              </a:highlight>
              <a:latin typeface="Overlock"/>
              <a:ea typeface="Overlock"/>
              <a:cs typeface="Overlock"/>
              <a:sym typeface="Overlock"/>
            </a:endParaRPr>
          </a:p>
        </p:txBody>
      </p:sp>
      <p:sp>
        <p:nvSpPr>
          <p:cNvPr id="643" name="Google Shape;643;gede3fa09ae_0_56"/>
          <p:cNvSpPr txBox="1"/>
          <p:nvPr/>
        </p:nvSpPr>
        <p:spPr>
          <a:xfrm>
            <a:off x="6710155" y="1767021"/>
            <a:ext cx="5713200" cy="42472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rgbClr val="333333"/>
                </a:solidFill>
                <a:highlight>
                  <a:srgbClr val="FFFFFF"/>
                </a:highlight>
                <a:latin typeface="Overlock"/>
                <a:ea typeface="Overlock"/>
                <a:cs typeface="Overlock"/>
                <a:sym typeface="Overlock"/>
              </a:rPr>
              <a:t>Shellcode(Payload) - Reverse Shell</a:t>
            </a:r>
            <a:endParaRPr sz="2400" dirty="0">
              <a:solidFill>
                <a:srgbClr val="333333"/>
              </a:solidFill>
              <a:highlight>
                <a:srgbClr val="FFFFFF"/>
              </a:highlight>
              <a:latin typeface="Overlock"/>
              <a:ea typeface="Overlock"/>
              <a:cs typeface="Overlock"/>
              <a:sym typeface="Overlock"/>
            </a:endParaRPr>
          </a:p>
          <a:p>
            <a:pPr marL="0" lvl="0" indent="0" algn="l" rtl="0">
              <a:spcBef>
                <a:spcPts val="0"/>
              </a:spcBef>
              <a:spcAft>
                <a:spcPts val="0"/>
              </a:spcAft>
              <a:buNone/>
            </a:pPr>
            <a:endParaRPr sz="2000" dirty="0">
              <a:solidFill>
                <a:srgbClr val="333333"/>
              </a:solidFill>
              <a:highlight>
                <a:srgbClr val="FFFFFF"/>
              </a:highlight>
              <a:latin typeface="Overlock"/>
              <a:ea typeface="Overlock"/>
              <a:cs typeface="Overlock"/>
              <a:sym typeface="Overlock"/>
            </a:endParaRPr>
          </a:p>
          <a:p>
            <a:pPr marL="457200" lvl="0" indent="-355600" algn="l" rtl="0">
              <a:spcBef>
                <a:spcPts val="0"/>
              </a:spcBef>
              <a:spcAft>
                <a:spcPts val="0"/>
              </a:spcAft>
              <a:buClr>
                <a:srgbClr val="333333"/>
              </a:buClr>
              <a:buSzPts val="2000"/>
              <a:buFont typeface="Overlock"/>
              <a:buChar char="●"/>
            </a:pPr>
            <a:r>
              <a:rPr lang="en-US" sz="2000" dirty="0">
                <a:solidFill>
                  <a:srgbClr val="333333"/>
                </a:solidFill>
                <a:highlight>
                  <a:srgbClr val="FFFFFF"/>
                </a:highlight>
                <a:latin typeface="Overlock"/>
                <a:ea typeface="Overlock"/>
                <a:cs typeface="Overlock"/>
                <a:sym typeface="Overlock"/>
              </a:rPr>
              <a:t>socket() and connect() create a socket connecting to the attacker’s machine</a:t>
            </a:r>
          </a:p>
          <a:p>
            <a:pPr marL="457200" lvl="0" indent="-355600" algn="l" rtl="0">
              <a:spcBef>
                <a:spcPts val="0"/>
              </a:spcBef>
              <a:spcAft>
                <a:spcPts val="0"/>
              </a:spcAft>
              <a:buClr>
                <a:srgbClr val="333333"/>
              </a:buClr>
              <a:buSzPts val="2000"/>
              <a:buFont typeface="Overlock"/>
              <a:buChar char="●"/>
            </a:pPr>
            <a:endParaRPr sz="2000" dirty="0">
              <a:solidFill>
                <a:srgbClr val="333333"/>
              </a:solidFill>
              <a:highlight>
                <a:srgbClr val="FFFFFF"/>
              </a:highlight>
              <a:latin typeface="Overlock"/>
              <a:ea typeface="Overlock"/>
              <a:cs typeface="Overlock"/>
              <a:sym typeface="Overlock"/>
            </a:endParaRPr>
          </a:p>
          <a:p>
            <a:pPr marL="457200" lvl="0" indent="-355600" algn="l" rtl="0">
              <a:spcBef>
                <a:spcPts val="0"/>
              </a:spcBef>
              <a:spcAft>
                <a:spcPts val="0"/>
              </a:spcAft>
              <a:buClr>
                <a:srgbClr val="333333"/>
              </a:buClr>
              <a:buSzPts val="2000"/>
              <a:buFont typeface="Overlock"/>
              <a:buChar char="●"/>
            </a:pPr>
            <a:r>
              <a:rPr lang="en-US" sz="2000" dirty="0">
                <a:solidFill>
                  <a:srgbClr val="333333"/>
                </a:solidFill>
                <a:highlight>
                  <a:schemeClr val="lt1"/>
                </a:highlight>
                <a:latin typeface="Overlock"/>
                <a:ea typeface="Overlock"/>
                <a:cs typeface="Overlock"/>
                <a:sym typeface="Overlock"/>
              </a:rPr>
              <a:t>dup2()s redirect std I/O to the socket</a:t>
            </a:r>
          </a:p>
          <a:p>
            <a:pPr marL="457200" lvl="0" indent="-355600" algn="l" rtl="0">
              <a:spcBef>
                <a:spcPts val="0"/>
              </a:spcBef>
              <a:spcAft>
                <a:spcPts val="0"/>
              </a:spcAft>
              <a:buClr>
                <a:srgbClr val="333333"/>
              </a:buClr>
              <a:buSzPts val="2000"/>
              <a:buFont typeface="Overlock"/>
              <a:buChar char="●"/>
            </a:pPr>
            <a:endParaRPr sz="2000" dirty="0">
              <a:solidFill>
                <a:srgbClr val="333333"/>
              </a:solidFill>
              <a:highlight>
                <a:schemeClr val="lt1"/>
              </a:highlight>
              <a:latin typeface="Overlock"/>
              <a:ea typeface="Overlock"/>
              <a:cs typeface="Overlock"/>
              <a:sym typeface="Overlock"/>
            </a:endParaRPr>
          </a:p>
          <a:p>
            <a:pPr marL="457200" lvl="0" indent="-355600" algn="l" rtl="0">
              <a:spcBef>
                <a:spcPts val="0"/>
              </a:spcBef>
              <a:spcAft>
                <a:spcPts val="0"/>
              </a:spcAft>
              <a:buClr>
                <a:srgbClr val="333333"/>
              </a:buClr>
              <a:buSzPts val="2000"/>
              <a:buFont typeface="Overlock"/>
              <a:buChar char="●"/>
            </a:pPr>
            <a:r>
              <a:rPr lang="en-US" sz="2000" dirty="0">
                <a:solidFill>
                  <a:srgbClr val="333333"/>
                </a:solidFill>
                <a:highlight>
                  <a:schemeClr val="lt1"/>
                </a:highlight>
                <a:latin typeface="Overlock"/>
                <a:ea typeface="Overlock"/>
                <a:cs typeface="Overlock"/>
                <a:sym typeface="Overlock"/>
              </a:rPr>
              <a:t>A port of attacker’s machine keeps listening. When </a:t>
            </a:r>
            <a:r>
              <a:rPr lang="en-US" sz="2000" dirty="0" err="1">
                <a:solidFill>
                  <a:srgbClr val="333333"/>
                </a:solidFill>
                <a:highlight>
                  <a:schemeClr val="lt1"/>
                </a:highlight>
                <a:latin typeface="Overlock"/>
                <a:ea typeface="Overlock"/>
                <a:cs typeface="Overlock"/>
                <a:sym typeface="Overlock"/>
              </a:rPr>
              <a:t>execve</a:t>
            </a:r>
            <a:r>
              <a:rPr lang="en-US" sz="2000" dirty="0">
                <a:solidFill>
                  <a:srgbClr val="333333"/>
                </a:solidFill>
                <a:highlight>
                  <a:schemeClr val="lt1"/>
                </a:highlight>
                <a:latin typeface="Overlock"/>
                <a:ea typeface="Overlock"/>
                <a:cs typeface="Overlock"/>
                <a:sym typeface="Overlock"/>
              </a:rPr>
              <a:t> executes “bin/bash”, the input </a:t>
            </a:r>
          </a:p>
          <a:p>
            <a:pPr marL="101600" lvl="0" algn="l" rtl="0">
              <a:spcBef>
                <a:spcPts val="0"/>
              </a:spcBef>
              <a:spcAft>
                <a:spcPts val="0"/>
              </a:spcAft>
              <a:buClr>
                <a:srgbClr val="333333"/>
              </a:buClr>
              <a:buSzPts val="2000"/>
            </a:pPr>
            <a:r>
              <a:rPr lang="en-US" sz="2000" dirty="0">
                <a:solidFill>
                  <a:srgbClr val="333333"/>
                </a:solidFill>
                <a:highlight>
                  <a:schemeClr val="lt1"/>
                </a:highlight>
                <a:latin typeface="Overlock"/>
                <a:ea typeface="Overlock"/>
                <a:cs typeface="Overlock"/>
                <a:sym typeface="Overlock"/>
              </a:rPr>
              <a:t>       and output of the shell are directed to the    </a:t>
            </a:r>
          </a:p>
          <a:p>
            <a:pPr marL="101600" lvl="0" algn="l" rtl="0">
              <a:spcBef>
                <a:spcPts val="0"/>
              </a:spcBef>
              <a:spcAft>
                <a:spcPts val="0"/>
              </a:spcAft>
              <a:buClr>
                <a:srgbClr val="333333"/>
              </a:buClr>
              <a:buSzPts val="2000"/>
            </a:pPr>
            <a:r>
              <a:rPr lang="en-US" sz="2000" dirty="0">
                <a:solidFill>
                  <a:srgbClr val="333333"/>
                </a:solidFill>
                <a:highlight>
                  <a:schemeClr val="lt1"/>
                </a:highlight>
                <a:latin typeface="Overlock"/>
                <a:ea typeface="Overlock"/>
                <a:cs typeface="Overlock"/>
                <a:sym typeface="Overlock"/>
              </a:rPr>
              <a:t>       attacker which means the attacker gets the </a:t>
            </a:r>
          </a:p>
          <a:p>
            <a:pPr marL="101600" lvl="0" algn="l" rtl="0">
              <a:spcBef>
                <a:spcPts val="0"/>
              </a:spcBef>
              <a:spcAft>
                <a:spcPts val="0"/>
              </a:spcAft>
              <a:buClr>
                <a:srgbClr val="333333"/>
              </a:buClr>
              <a:buSzPts val="2000"/>
            </a:pPr>
            <a:r>
              <a:rPr lang="en-US" sz="2000" dirty="0">
                <a:solidFill>
                  <a:srgbClr val="333333"/>
                </a:solidFill>
                <a:highlight>
                  <a:schemeClr val="lt1"/>
                </a:highlight>
                <a:latin typeface="Overlock"/>
                <a:ea typeface="Overlock"/>
                <a:cs typeface="Overlock"/>
                <a:sym typeface="Overlock"/>
              </a:rPr>
              <a:t>       shell</a:t>
            </a:r>
            <a:endParaRPr sz="2000" dirty="0">
              <a:solidFill>
                <a:srgbClr val="333333"/>
              </a:solidFill>
              <a:highlight>
                <a:schemeClr val="lt1"/>
              </a:highlight>
              <a:latin typeface="Overlock"/>
              <a:ea typeface="Overlock"/>
              <a:cs typeface="Overlock"/>
              <a:sym typeface="Overlock"/>
            </a:endParaRPr>
          </a:p>
          <a:p>
            <a:pPr marL="0" lvl="0" indent="0" algn="l" rtl="0">
              <a:spcBef>
                <a:spcPts val="0"/>
              </a:spcBef>
              <a:spcAft>
                <a:spcPts val="0"/>
              </a:spcAft>
              <a:buNone/>
            </a:pPr>
            <a:endParaRPr sz="2000" dirty="0">
              <a:solidFill>
                <a:srgbClr val="333333"/>
              </a:solidFill>
              <a:highlight>
                <a:srgbClr val="FFFFFF"/>
              </a:highlight>
              <a:latin typeface="Overlock"/>
              <a:ea typeface="Overlock"/>
              <a:cs typeface="Overlock"/>
              <a:sym typeface="Overlock"/>
            </a:endParaRPr>
          </a:p>
        </p:txBody>
      </p:sp>
      <p:pic>
        <p:nvPicPr>
          <p:cNvPr id="2050" name="Picture 2" descr="image.png">
            <a:extLst>
              <a:ext uri="{FF2B5EF4-FFF2-40B4-BE49-F238E27FC236}">
                <a16:creationId xmlns:a16="http://schemas.microsoft.com/office/drawing/2014/main" id="{658722FA-2625-46C6-B952-7A8B4A651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1" y="-2456761"/>
            <a:ext cx="6929476" cy="917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ede3fa09ae_0_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28</a:t>
            </a:fld>
            <a:endParaRPr/>
          </a:p>
        </p:txBody>
      </p:sp>
      <p:sp>
        <p:nvSpPr>
          <p:cNvPr id="650" name="Google Shape;650;gede3fa09ae_0_71"/>
          <p:cNvSpPr txBox="1">
            <a:spLocks noGrp="1"/>
          </p:cNvSpPr>
          <p:nvPr>
            <p:ph type="title" idx="4294967295"/>
          </p:nvPr>
        </p:nvSpPr>
        <p:spPr>
          <a:xfrm>
            <a:off x="581585" y="500155"/>
            <a:ext cx="8972400" cy="1096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Malware Example </a:t>
            </a:r>
            <a:endParaRPr dirty="0"/>
          </a:p>
        </p:txBody>
      </p:sp>
      <p:sp>
        <p:nvSpPr>
          <p:cNvPr id="651" name="Google Shape;651;gede3fa09ae_0_71"/>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52" name="Google Shape;652;gede3fa09ae_0_71"/>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53" name="Google Shape;653;gede3fa09ae_0_71"/>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54" name="Google Shape;654;gede3fa09ae_0_71"/>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55" name="Google Shape;655;gede3fa09ae_0_71"/>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56" name="Google Shape;656;gede3fa09ae_0_71"/>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57" name="Google Shape;657;gede3fa09ae_0_71"/>
          <p:cNvPicPr preferRelativeResize="0"/>
          <p:nvPr/>
        </p:nvPicPr>
        <p:blipFill>
          <a:blip r:embed="rId3">
            <a:alphaModFix/>
          </a:blip>
          <a:stretch>
            <a:fillRect/>
          </a:stretch>
        </p:blipFill>
        <p:spPr>
          <a:xfrm>
            <a:off x="152400" y="1596655"/>
            <a:ext cx="11887201" cy="1390703"/>
          </a:xfrm>
          <a:prstGeom prst="rect">
            <a:avLst/>
          </a:prstGeom>
          <a:noFill/>
          <a:ln>
            <a:noFill/>
          </a:ln>
        </p:spPr>
      </p:pic>
      <p:sp>
        <p:nvSpPr>
          <p:cNvPr id="658" name="Google Shape;658;gede3fa09ae_0_71"/>
          <p:cNvSpPr txBox="1"/>
          <p:nvPr/>
        </p:nvSpPr>
        <p:spPr>
          <a:xfrm>
            <a:off x="238125" y="3172725"/>
            <a:ext cx="112401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333333"/>
                </a:solidFill>
                <a:highlight>
                  <a:srgbClr val="FFFFFF"/>
                </a:highlight>
                <a:latin typeface="Overlock"/>
                <a:ea typeface="Overlock"/>
                <a:cs typeface="Overlock"/>
                <a:sym typeface="Overlock"/>
              </a:rPr>
              <a:t>Map a memory area in the virtual address space of the calling process with read and write protection</a:t>
            </a:r>
            <a:endParaRPr sz="2000" dirty="0">
              <a:solidFill>
                <a:srgbClr val="333333"/>
              </a:solidFill>
              <a:highlight>
                <a:srgbClr val="FFFFFF"/>
              </a:highlight>
              <a:latin typeface="Overlock"/>
              <a:ea typeface="Overlock"/>
              <a:cs typeface="Overlock"/>
              <a:sym typeface="Overlock"/>
            </a:endParaRPr>
          </a:p>
        </p:txBody>
      </p:sp>
      <p:pic>
        <p:nvPicPr>
          <p:cNvPr id="659" name="Google Shape;659;gede3fa09ae_0_71"/>
          <p:cNvPicPr preferRelativeResize="0"/>
          <p:nvPr/>
        </p:nvPicPr>
        <p:blipFill>
          <a:blip r:embed="rId4">
            <a:alphaModFix/>
          </a:blip>
          <a:stretch>
            <a:fillRect/>
          </a:stretch>
        </p:blipFill>
        <p:spPr>
          <a:xfrm>
            <a:off x="1207450" y="3933450"/>
            <a:ext cx="9563100" cy="1295400"/>
          </a:xfrm>
          <a:prstGeom prst="rect">
            <a:avLst/>
          </a:prstGeom>
          <a:noFill/>
          <a:ln>
            <a:noFill/>
          </a:ln>
        </p:spPr>
      </p:pic>
      <p:sp>
        <p:nvSpPr>
          <p:cNvPr id="660" name="Google Shape;660;gede3fa09ae_0_71"/>
          <p:cNvSpPr txBox="1"/>
          <p:nvPr/>
        </p:nvSpPr>
        <p:spPr>
          <a:xfrm>
            <a:off x="368950" y="5599375"/>
            <a:ext cx="1124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333333"/>
                </a:solidFill>
                <a:highlight>
                  <a:srgbClr val="FFFFFF"/>
                </a:highlight>
                <a:latin typeface="Overlock"/>
                <a:ea typeface="Overlock"/>
                <a:cs typeface="Overlock"/>
                <a:sym typeface="Overlock"/>
              </a:rPr>
              <a:t>Move the content in shellcode array to the memory and makes the memory region executable</a:t>
            </a:r>
            <a:endParaRPr sz="2000" dirty="0">
              <a:solidFill>
                <a:srgbClr val="333333"/>
              </a:solidFill>
              <a:highlight>
                <a:srgbClr val="FFFFFF"/>
              </a:highlight>
              <a:latin typeface="Overlock"/>
              <a:ea typeface="Overlock"/>
              <a:cs typeface="Overlock"/>
              <a:sym typeface="Overloc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ede3fa09ae_0_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29</a:t>
            </a:fld>
            <a:endParaRPr/>
          </a:p>
        </p:txBody>
      </p:sp>
      <p:sp>
        <p:nvSpPr>
          <p:cNvPr id="667" name="Google Shape;667;gede3fa09ae_0_89"/>
          <p:cNvSpPr txBox="1">
            <a:spLocks noGrp="1"/>
          </p:cNvSpPr>
          <p:nvPr>
            <p:ph type="title" idx="4294967295"/>
          </p:nvPr>
        </p:nvSpPr>
        <p:spPr>
          <a:xfrm>
            <a:off x="581585" y="500155"/>
            <a:ext cx="8972400" cy="1096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Malware Example </a:t>
            </a:r>
            <a:endParaRPr dirty="0"/>
          </a:p>
        </p:txBody>
      </p:sp>
      <p:sp>
        <p:nvSpPr>
          <p:cNvPr id="668" name="Google Shape;668;gede3fa09ae_0_89"/>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69" name="Google Shape;669;gede3fa09ae_0_89"/>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0" name="Google Shape;670;gede3fa09ae_0_89"/>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1" name="Google Shape;671;gede3fa09ae_0_89"/>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2" name="Google Shape;672;gede3fa09ae_0_89"/>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3" name="Google Shape;673;gede3fa09ae_0_89"/>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4" name="Google Shape;674;gede3fa09ae_0_89"/>
          <p:cNvSpPr txBox="1"/>
          <p:nvPr/>
        </p:nvSpPr>
        <p:spPr>
          <a:xfrm>
            <a:off x="423775" y="2718488"/>
            <a:ext cx="1124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333333"/>
                </a:solidFill>
                <a:highlight>
                  <a:srgbClr val="FFFFFF"/>
                </a:highlight>
                <a:latin typeface="Overlock"/>
                <a:ea typeface="Overlock"/>
                <a:cs typeface="Overlock"/>
                <a:sym typeface="Overlock"/>
              </a:rPr>
              <a:t>Define ‘</a:t>
            </a:r>
            <a:r>
              <a:rPr lang="en-US" sz="2000" dirty="0" err="1">
                <a:solidFill>
                  <a:srgbClr val="333333"/>
                </a:solidFill>
                <a:highlight>
                  <a:srgbClr val="FFFFFF"/>
                </a:highlight>
                <a:latin typeface="Overlock"/>
                <a:ea typeface="Overlock"/>
                <a:cs typeface="Overlock"/>
                <a:sym typeface="Overlock"/>
              </a:rPr>
              <a:t>func</a:t>
            </a:r>
            <a:r>
              <a:rPr lang="en-US" sz="2000" dirty="0">
                <a:solidFill>
                  <a:srgbClr val="333333"/>
                </a:solidFill>
                <a:highlight>
                  <a:srgbClr val="FFFFFF"/>
                </a:highlight>
                <a:latin typeface="Overlock"/>
                <a:ea typeface="Overlock"/>
                <a:cs typeface="Overlock"/>
                <a:sym typeface="Overlock"/>
              </a:rPr>
              <a:t>’ as a pointer pointing to a function with no parameters and int return value.</a:t>
            </a:r>
            <a:endParaRPr sz="2000" dirty="0">
              <a:solidFill>
                <a:srgbClr val="333333"/>
              </a:solidFill>
              <a:highlight>
                <a:srgbClr val="FFFFFF"/>
              </a:highlight>
              <a:latin typeface="Overlock"/>
              <a:ea typeface="Overlock"/>
              <a:cs typeface="Overlock"/>
              <a:sym typeface="Overlock"/>
            </a:endParaRPr>
          </a:p>
        </p:txBody>
      </p:sp>
      <p:sp>
        <p:nvSpPr>
          <p:cNvPr id="675" name="Google Shape;675;gede3fa09ae_0_89"/>
          <p:cNvSpPr txBox="1"/>
          <p:nvPr/>
        </p:nvSpPr>
        <p:spPr>
          <a:xfrm>
            <a:off x="4306125" y="4987400"/>
            <a:ext cx="5727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333333"/>
                </a:solidFill>
                <a:highlight>
                  <a:srgbClr val="FFFFFF"/>
                </a:highlight>
                <a:latin typeface="Overlock"/>
                <a:ea typeface="Overlock"/>
                <a:cs typeface="Overlock"/>
                <a:sym typeface="Overlock"/>
              </a:rPr>
              <a:t>It runs the function which is pointed by “func”.</a:t>
            </a:r>
            <a:endParaRPr sz="2000">
              <a:solidFill>
                <a:srgbClr val="333333"/>
              </a:solidFill>
              <a:highlight>
                <a:srgbClr val="FFFFFF"/>
              </a:highlight>
              <a:latin typeface="Overlock"/>
              <a:ea typeface="Overlock"/>
              <a:cs typeface="Overlock"/>
              <a:sym typeface="Overlock"/>
            </a:endParaRPr>
          </a:p>
        </p:txBody>
      </p:sp>
      <p:pic>
        <p:nvPicPr>
          <p:cNvPr id="676" name="Google Shape;676;gede3fa09ae_0_89"/>
          <p:cNvPicPr preferRelativeResize="0"/>
          <p:nvPr/>
        </p:nvPicPr>
        <p:blipFill>
          <a:blip r:embed="rId3">
            <a:alphaModFix/>
          </a:blip>
          <a:stretch>
            <a:fillRect/>
          </a:stretch>
        </p:blipFill>
        <p:spPr>
          <a:xfrm>
            <a:off x="474063" y="1833918"/>
            <a:ext cx="2552700" cy="552450"/>
          </a:xfrm>
          <a:prstGeom prst="rect">
            <a:avLst/>
          </a:prstGeom>
          <a:noFill/>
          <a:ln>
            <a:noFill/>
          </a:ln>
        </p:spPr>
      </p:pic>
      <p:pic>
        <p:nvPicPr>
          <p:cNvPr id="677" name="Google Shape;677;gede3fa09ae_0_89"/>
          <p:cNvPicPr preferRelativeResize="0"/>
          <p:nvPr/>
        </p:nvPicPr>
        <p:blipFill>
          <a:blip r:embed="rId4">
            <a:alphaModFix/>
          </a:blip>
          <a:stretch>
            <a:fillRect/>
          </a:stretch>
        </p:blipFill>
        <p:spPr>
          <a:xfrm>
            <a:off x="317425" y="3395800"/>
            <a:ext cx="3390900" cy="476250"/>
          </a:xfrm>
          <a:prstGeom prst="rect">
            <a:avLst/>
          </a:prstGeom>
          <a:noFill/>
          <a:ln>
            <a:noFill/>
          </a:ln>
        </p:spPr>
      </p:pic>
      <p:sp>
        <p:nvSpPr>
          <p:cNvPr id="678" name="Google Shape;678;gede3fa09ae_0_89"/>
          <p:cNvSpPr txBox="1"/>
          <p:nvPr/>
        </p:nvSpPr>
        <p:spPr>
          <a:xfrm>
            <a:off x="269075" y="4056750"/>
            <a:ext cx="11240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333333"/>
                </a:solidFill>
                <a:highlight>
                  <a:srgbClr val="FFFFFF"/>
                </a:highlight>
                <a:latin typeface="Overlock"/>
                <a:ea typeface="Overlock"/>
                <a:cs typeface="Overlock"/>
                <a:sym typeface="Overlock"/>
              </a:rPr>
              <a:t>It's for casting ‘mem’ to a pointer to a function which has no parameter () and returns int. Then it assigns that pointer to “</a:t>
            </a:r>
            <a:r>
              <a:rPr lang="en-US" sz="2000" dirty="0" err="1">
                <a:solidFill>
                  <a:srgbClr val="333333"/>
                </a:solidFill>
                <a:highlight>
                  <a:srgbClr val="FFFFFF"/>
                </a:highlight>
                <a:latin typeface="Overlock"/>
                <a:ea typeface="Overlock"/>
                <a:cs typeface="Overlock"/>
                <a:sym typeface="Overlock"/>
              </a:rPr>
              <a:t>func</a:t>
            </a:r>
            <a:r>
              <a:rPr lang="en-US" sz="2000" dirty="0">
                <a:solidFill>
                  <a:srgbClr val="333333"/>
                </a:solidFill>
                <a:highlight>
                  <a:srgbClr val="FFFFFF"/>
                </a:highlight>
                <a:latin typeface="Overlock"/>
                <a:ea typeface="Overlock"/>
                <a:cs typeface="Overlock"/>
                <a:sym typeface="Overlock"/>
              </a:rPr>
              <a:t>”.</a:t>
            </a:r>
            <a:endParaRPr sz="2000" dirty="0">
              <a:solidFill>
                <a:srgbClr val="333333"/>
              </a:solidFill>
              <a:highlight>
                <a:srgbClr val="FFFFFF"/>
              </a:highlight>
              <a:latin typeface="Overlock"/>
              <a:ea typeface="Overlock"/>
              <a:cs typeface="Overlock"/>
              <a:sym typeface="Overlock"/>
            </a:endParaRPr>
          </a:p>
        </p:txBody>
      </p:sp>
      <p:pic>
        <p:nvPicPr>
          <p:cNvPr id="679" name="Google Shape;679;gede3fa09ae_0_89"/>
          <p:cNvPicPr preferRelativeResize="0"/>
          <p:nvPr/>
        </p:nvPicPr>
        <p:blipFill>
          <a:blip r:embed="rId5">
            <a:alphaModFix/>
          </a:blip>
          <a:stretch>
            <a:fillRect/>
          </a:stretch>
        </p:blipFill>
        <p:spPr>
          <a:xfrm>
            <a:off x="755663" y="5041855"/>
            <a:ext cx="2381250" cy="438150"/>
          </a:xfrm>
          <a:prstGeom prst="rect">
            <a:avLst/>
          </a:prstGeom>
          <a:noFill/>
          <a:ln>
            <a:noFill/>
          </a:ln>
        </p:spPr>
      </p:pic>
      <p:pic>
        <p:nvPicPr>
          <p:cNvPr id="680" name="Google Shape;680;gede3fa09ae_0_89"/>
          <p:cNvPicPr preferRelativeResize="0"/>
          <p:nvPr/>
        </p:nvPicPr>
        <p:blipFill>
          <a:blip r:embed="rId6">
            <a:alphaModFix/>
          </a:blip>
          <a:stretch>
            <a:fillRect/>
          </a:stretch>
        </p:blipFill>
        <p:spPr>
          <a:xfrm>
            <a:off x="381263" y="6091980"/>
            <a:ext cx="4476750" cy="533400"/>
          </a:xfrm>
          <a:prstGeom prst="rect">
            <a:avLst/>
          </a:prstGeom>
          <a:noFill/>
          <a:ln>
            <a:noFill/>
          </a:ln>
        </p:spPr>
      </p:pic>
      <p:sp>
        <p:nvSpPr>
          <p:cNvPr id="681" name="Google Shape;681;gede3fa09ae_0_89"/>
          <p:cNvSpPr txBox="1"/>
          <p:nvPr/>
        </p:nvSpPr>
        <p:spPr>
          <a:xfrm>
            <a:off x="5100200" y="6112375"/>
            <a:ext cx="5727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333333"/>
                </a:solidFill>
                <a:highlight>
                  <a:srgbClr val="FFFFFF"/>
                </a:highlight>
                <a:latin typeface="Overlock"/>
                <a:ea typeface="Overlock"/>
                <a:cs typeface="Overlock"/>
                <a:sym typeface="Overlock"/>
              </a:rPr>
              <a:t>It unmaps the memory region.</a:t>
            </a:r>
            <a:endParaRPr sz="2000">
              <a:solidFill>
                <a:srgbClr val="333333"/>
              </a:solidFill>
              <a:highlight>
                <a:srgbClr val="FFFFFF"/>
              </a:highlight>
              <a:latin typeface="Overlock"/>
              <a:ea typeface="Overlock"/>
              <a:cs typeface="Overlock"/>
              <a:sym typeface="Overlo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Malware</a:t>
            </a:r>
          </a:p>
          <a:p>
            <a:r>
              <a:rPr lang="en-US" dirty="0"/>
              <a:t>Malware defense</a:t>
            </a:r>
          </a:p>
          <a:p>
            <a:r>
              <a:rPr lang="en-US" dirty="0"/>
              <a:t>Malware analysis</a:t>
            </a:r>
          </a:p>
          <a:p>
            <a:pPr lvl="1"/>
            <a:r>
              <a:rPr lang="en-US" dirty="0"/>
              <a:t>System logging</a:t>
            </a:r>
          </a:p>
          <a:p>
            <a:pPr lvl="1"/>
            <a:r>
              <a:rPr lang="en-US" dirty="0"/>
              <a:t>Program analysis</a:t>
            </a:r>
          </a:p>
          <a:p>
            <a:pPr lvl="1"/>
            <a:r>
              <a:rPr lang="en-US" dirty="0"/>
              <a:t>Forced execution</a:t>
            </a:r>
          </a:p>
          <a:p>
            <a:endParaRPr lang="en-US" dirty="0"/>
          </a:p>
          <a:p>
            <a:pPr lvl="1"/>
            <a:endParaRPr lang="en-US" dirty="0"/>
          </a:p>
        </p:txBody>
      </p:sp>
    </p:spTree>
    <p:extLst>
      <p:ext uri="{BB962C8B-B14F-4D97-AF65-F5344CB8AC3E}">
        <p14:creationId xmlns:p14="http://schemas.microsoft.com/office/powerpoint/2010/main" val="153678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Malware</a:t>
            </a:r>
          </a:p>
          <a:p>
            <a:r>
              <a:rPr lang="en-US" dirty="0">
                <a:solidFill>
                  <a:schemeClr val="bg1">
                    <a:lumMod val="75000"/>
                  </a:schemeClr>
                </a:solidFill>
              </a:rPr>
              <a:t>Malware defense</a:t>
            </a:r>
          </a:p>
          <a:p>
            <a:r>
              <a:rPr lang="en-US" dirty="0"/>
              <a:t>Malware analysis</a:t>
            </a:r>
          </a:p>
          <a:p>
            <a:pPr lvl="1"/>
            <a:r>
              <a:rPr lang="en-US" dirty="0"/>
              <a:t>Audit logging</a:t>
            </a:r>
          </a:p>
          <a:p>
            <a:pPr lvl="1"/>
            <a:r>
              <a:rPr lang="en-US" dirty="0"/>
              <a:t>Program analysis</a:t>
            </a:r>
          </a:p>
          <a:p>
            <a:pPr lvl="1"/>
            <a:r>
              <a:rPr lang="en-US" dirty="0"/>
              <a:t>Forced execution</a:t>
            </a:r>
          </a:p>
          <a:p>
            <a:endParaRPr lang="en-US" dirty="0"/>
          </a:p>
          <a:p>
            <a:pPr lvl="1"/>
            <a:endParaRPr lang="en-US" dirty="0"/>
          </a:p>
        </p:txBody>
      </p:sp>
    </p:spTree>
    <p:extLst>
      <p:ext uri="{BB962C8B-B14F-4D97-AF65-F5344CB8AC3E}">
        <p14:creationId xmlns:p14="http://schemas.microsoft.com/office/powerpoint/2010/main" val="118536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Logging (in Sandbox)</a:t>
            </a:r>
          </a:p>
        </p:txBody>
      </p:sp>
      <p:sp>
        <p:nvSpPr>
          <p:cNvPr id="3" name="Content Placeholder 2"/>
          <p:cNvSpPr>
            <a:spLocks noGrp="1"/>
          </p:cNvSpPr>
          <p:nvPr>
            <p:ph idx="1"/>
          </p:nvPr>
        </p:nvSpPr>
        <p:spPr>
          <a:xfrm>
            <a:off x="609600" y="1600201"/>
            <a:ext cx="11176000" cy="4525963"/>
          </a:xfrm>
        </p:spPr>
        <p:txBody>
          <a:bodyPr>
            <a:normAutofit/>
          </a:bodyPr>
          <a:lstStyle/>
          <a:p>
            <a:r>
              <a:rPr lang="en-US" dirty="0"/>
              <a:t>Audit logging records system level events during program execution</a:t>
            </a:r>
          </a:p>
          <a:p>
            <a:pPr lvl="1"/>
            <a:r>
              <a:rPr lang="en-US" dirty="0"/>
              <a:t>System calls: system services provided by the kernel </a:t>
            </a:r>
          </a:p>
          <a:p>
            <a:pPr lvl="2"/>
            <a:r>
              <a:rPr lang="en-US" dirty="0"/>
              <a:t>spawn/terminate a process, file creation/read/write, socket creation/read/write, memory map, etc.</a:t>
            </a:r>
          </a:p>
          <a:p>
            <a:pPr marL="457200" lvl="1" indent="0">
              <a:buNone/>
            </a:pPr>
            <a:endParaRPr lang="en-US" dirty="0"/>
          </a:p>
          <a:p>
            <a:pPr marL="457200" lvl="1" indent="0">
              <a:buNone/>
            </a:pPr>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2410287509"/>
      </p:ext>
    </p:extLst>
  </p:cSld>
  <p:clrMapOvr>
    <a:masterClrMapping/>
  </p:clrMapOvr>
  <mc:AlternateContent xmlns:mc="http://schemas.openxmlformats.org/markup-compatibility/2006" xmlns:p14="http://schemas.microsoft.com/office/powerpoint/2010/main">
    <mc:Choice Requires="p14">
      <p:transition spd="slow" p14:dur="2000" advTm="45486"/>
    </mc:Choice>
    <mc:Fallback xmlns="">
      <p:transition xmlns:p14="http://schemas.microsoft.com/office/powerpoint/2010/main" spd="slow" advTm="4548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p:cNvCxnSpPr/>
          <p:nvPr/>
        </p:nvCxnSpPr>
        <p:spPr>
          <a:xfrm>
            <a:off x="4701071" y="3869244"/>
            <a:ext cx="2899319" cy="2730"/>
          </a:xfrm>
          <a:prstGeom prst="line">
            <a:avLst/>
          </a:prstGeom>
          <a:ln w="25400">
            <a:prstDash val="dash"/>
            <a:tailEnd type="arrow" w="lg" len="lg"/>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rot="10800000">
            <a:off x="3960542" y="4497800"/>
            <a:ext cx="3770983" cy="65034"/>
            <a:chOff x="4198233" y="5459326"/>
            <a:chExt cx="3602976" cy="3880"/>
          </a:xfrm>
        </p:grpSpPr>
        <p:cxnSp>
          <p:nvCxnSpPr>
            <p:cNvPr id="73" name="Straight Connector 72"/>
            <p:cNvCxnSpPr/>
            <p:nvPr/>
          </p:nvCxnSpPr>
          <p:spPr>
            <a:xfrm>
              <a:off x="4198233" y="5461266"/>
              <a:ext cx="1127403" cy="0"/>
            </a:xfrm>
            <a:prstGeom prst="line">
              <a:avLst/>
            </a:prstGeom>
            <a:ln w="25400">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430240" y="5461266"/>
              <a:ext cx="370969" cy="0"/>
            </a:xfrm>
            <a:prstGeom prst="line">
              <a:avLst/>
            </a:prstGeom>
            <a:ln w="25400">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357470" y="5459326"/>
              <a:ext cx="1974191" cy="3880"/>
            </a:xfrm>
            <a:prstGeom prst="line">
              <a:avLst/>
            </a:prstGeom>
            <a:ln w="25400">
              <a:prstDash val="dash"/>
              <a:tailEnd type="arrow" w="lg" len="lg"/>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V="1">
            <a:off x="3973964" y="3869244"/>
            <a:ext cx="1127403" cy="2676"/>
          </a:xfrm>
          <a:prstGeom prst="line">
            <a:avLst/>
          </a:prstGeom>
          <a:ln w="25400">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8785668" y="2552591"/>
            <a:ext cx="1412581" cy="439135"/>
          </a:xfrm>
          <a:prstGeom prst="roundRect">
            <a:avLst/>
          </a:prstGeom>
          <a:solidFill>
            <a:schemeClr val="accent4">
              <a:lumMod val="40000"/>
              <a:lumOff val="60000"/>
            </a:schemeClr>
          </a:solidFill>
          <a:ln w="38100">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auditd</a:t>
            </a:r>
            <a:endParaRPr lang="en-US" dirty="0"/>
          </a:p>
        </p:txBody>
      </p:sp>
      <p:sp>
        <p:nvSpPr>
          <p:cNvPr id="9" name="Rounded Rectangle 8"/>
          <p:cNvSpPr/>
          <p:nvPr/>
        </p:nvSpPr>
        <p:spPr>
          <a:xfrm>
            <a:off x="3960542" y="2879693"/>
            <a:ext cx="4270917" cy="2743199"/>
          </a:xfrm>
          <a:prstGeom prst="roundRect">
            <a:avLst>
              <a:gd name="adj" fmla="val 7355"/>
            </a:avLst>
          </a:prstGeom>
          <a:noFill/>
          <a:ln w="38100"/>
        </p:spPr>
        <p:style>
          <a:lnRef idx="2">
            <a:schemeClr val="accent1"/>
          </a:lnRef>
          <a:fillRef idx="1">
            <a:schemeClr val="lt1"/>
          </a:fillRef>
          <a:effectRef idx="0">
            <a:schemeClr val="accent1"/>
          </a:effectRef>
          <a:fontRef idx="minor">
            <a:schemeClr val="dk1"/>
          </a:fontRef>
        </p:style>
        <p:txBody>
          <a:bodyPr rtlCol="0" anchor="t" anchorCtr="0"/>
          <a:lstStyle/>
          <a:p>
            <a:pPr algn="ctr"/>
            <a:r>
              <a:rPr lang="en-US" sz="2800" dirty="0"/>
              <a:t>Kernel</a:t>
            </a:r>
          </a:p>
        </p:txBody>
      </p:sp>
      <p:sp>
        <p:nvSpPr>
          <p:cNvPr id="10" name="Rounded Rectangle 9"/>
          <p:cNvSpPr/>
          <p:nvPr/>
        </p:nvSpPr>
        <p:spPr>
          <a:xfrm>
            <a:off x="6551549" y="2251296"/>
            <a:ext cx="1610856" cy="81154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Netlink</a:t>
            </a:r>
          </a:p>
        </p:txBody>
      </p:sp>
      <p:sp>
        <p:nvSpPr>
          <p:cNvPr id="11" name="12-Point Star 10"/>
          <p:cNvSpPr/>
          <p:nvPr/>
        </p:nvSpPr>
        <p:spPr>
          <a:xfrm>
            <a:off x="5450159" y="3579431"/>
            <a:ext cx="1540727" cy="1198754"/>
          </a:xfrm>
          <a:prstGeom prst="star12">
            <a:avLst>
              <a:gd name="adj" fmla="val 422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a:t>Syscall</a:t>
            </a:r>
            <a:endParaRPr lang="en-US" sz="1400" dirty="0"/>
          </a:p>
        </p:txBody>
      </p:sp>
      <p:sp>
        <p:nvSpPr>
          <p:cNvPr id="12" name="Oval 11"/>
          <p:cNvSpPr/>
          <p:nvPr/>
        </p:nvSpPr>
        <p:spPr>
          <a:xfrm>
            <a:off x="4337979" y="3688722"/>
            <a:ext cx="366396" cy="3663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3" name="Oval 12"/>
          <p:cNvSpPr/>
          <p:nvPr/>
        </p:nvSpPr>
        <p:spPr>
          <a:xfrm>
            <a:off x="4337979" y="4340957"/>
            <a:ext cx="366396" cy="3663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4" name="Oval 13"/>
          <p:cNvSpPr/>
          <p:nvPr/>
        </p:nvSpPr>
        <p:spPr>
          <a:xfrm>
            <a:off x="7607915" y="3723118"/>
            <a:ext cx="366396" cy="3663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5" name="Oval 14"/>
          <p:cNvSpPr/>
          <p:nvPr/>
        </p:nvSpPr>
        <p:spPr>
          <a:xfrm>
            <a:off x="6036175" y="5061451"/>
            <a:ext cx="366396" cy="3663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 name="TextBox 15"/>
          <p:cNvSpPr txBox="1"/>
          <p:nvPr/>
        </p:nvSpPr>
        <p:spPr>
          <a:xfrm>
            <a:off x="4158941" y="3281962"/>
            <a:ext cx="570990" cy="338554"/>
          </a:xfrm>
          <a:prstGeom prst="rect">
            <a:avLst/>
          </a:prstGeom>
          <a:noFill/>
        </p:spPr>
        <p:txBody>
          <a:bodyPr wrap="none" rtlCol="0">
            <a:spAutoFit/>
          </a:bodyPr>
          <a:lstStyle/>
          <a:p>
            <a:r>
              <a:rPr lang="en-US" sz="1600" dirty="0"/>
              <a:t>User</a:t>
            </a:r>
          </a:p>
        </p:txBody>
      </p:sp>
      <p:sp>
        <p:nvSpPr>
          <p:cNvPr id="17" name="TextBox 16"/>
          <p:cNvSpPr txBox="1"/>
          <p:nvPr/>
        </p:nvSpPr>
        <p:spPr>
          <a:xfrm>
            <a:off x="4152444" y="4758387"/>
            <a:ext cx="489236" cy="338554"/>
          </a:xfrm>
          <a:prstGeom prst="rect">
            <a:avLst/>
          </a:prstGeom>
          <a:noFill/>
        </p:spPr>
        <p:txBody>
          <a:bodyPr wrap="none" rtlCol="0">
            <a:spAutoFit/>
          </a:bodyPr>
          <a:lstStyle/>
          <a:p>
            <a:r>
              <a:rPr lang="en-US" sz="1600" dirty="0"/>
              <a:t>Exit</a:t>
            </a:r>
          </a:p>
        </p:txBody>
      </p:sp>
      <p:sp>
        <p:nvSpPr>
          <p:cNvPr id="18" name="TextBox 17"/>
          <p:cNvSpPr txBox="1"/>
          <p:nvPr/>
        </p:nvSpPr>
        <p:spPr>
          <a:xfrm>
            <a:off x="7455321" y="3282403"/>
            <a:ext cx="538930" cy="338554"/>
          </a:xfrm>
          <a:prstGeom prst="rect">
            <a:avLst/>
          </a:prstGeom>
          <a:noFill/>
        </p:spPr>
        <p:txBody>
          <a:bodyPr wrap="none" rtlCol="0">
            <a:spAutoFit/>
          </a:bodyPr>
          <a:lstStyle/>
          <a:p>
            <a:r>
              <a:rPr lang="en-US" sz="1600" dirty="0"/>
              <a:t>Task</a:t>
            </a:r>
          </a:p>
        </p:txBody>
      </p:sp>
      <p:sp>
        <p:nvSpPr>
          <p:cNvPr id="19" name="TextBox 18"/>
          <p:cNvSpPr txBox="1"/>
          <p:nvPr/>
        </p:nvSpPr>
        <p:spPr>
          <a:xfrm>
            <a:off x="6541807" y="5090924"/>
            <a:ext cx="819648" cy="338554"/>
          </a:xfrm>
          <a:prstGeom prst="rect">
            <a:avLst/>
          </a:prstGeom>
          <a:noFill/>
        </p:spPr>
        <p:txBody>
          <a:bodyPr wrap="none" rtlCol="0">
            <a:spAutoFit/>
          </a:bodyPr>
          <a:lstStyle/>
          <a:p>
            <a:r>
              <a:rPr lang="en-US" sz="1600" dirty="0"/>
              <a:t>Exclude</a:t>
            </a:r>
          </a:p>
        </p:txBody>
      </p:sp>
      <p:cxnSp>
        <p:nvCxnSpPr>
          <p:cNvPr id="21" name="Straight Arrow Connector 20"/>
          <p:cNvCxnSpPr>
            <a:stCxn id="12" idx="5"/>
            <a:endCxn id="15" idx="1"/>
          </p:cNvCxnSpPr>
          <p:nvPr/>
        </p:nvCxnSpPr>
        <p:spPr>
          <a:xfrm>
            <a:off x="4650717" y="4001463"/>
            <a:ext cx="1439115" cy="11136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6"/>
            <a:endCxn id="15" idx="2"/>
          </p:cNvCxnSpPr>
          <p:nvPr/>
        </p:nvCxnSpPr>
        <p:spPr>
          <a:xfrm>
            <a:off x="4704375" y="4524155"/>
            <a:ext cx="1331800" cy="7204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a:endCxn id="15" idx="6"/>
          </p:cNvCxnSpPr>
          <p:nvPr/>
        </p:nvCxnSpPr>
        <p:spPr>
          <a:xfrm flipH="1">
            <a:off x="6402571" y="4035857"/>
            <a:ext cx="1259001" cy="120879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801477" y="3858622"/>
            <a:ext cx="17387" cy="665535"/>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955701" y="4363726"/>
            <a:ext cx="1123577" cy="338554"/>
          </a:xfrm>
          <a:prstGeom prst="rect">
            <a:avLst/>
          </a:prstGeom>
          <a:noFill/>
        </p:spPr>
        <p:txBody>
          <a:bodyPr wrap="none" rtlCol="0">
            <a:spAutoFit/>
          </a:bodyPr>
          <a:lstStyle/>
          <a:p>
            <a:r>
              <a:rPr lang="en-US" sz="1600" dirty="0"/>
              <a:t>Application</a:t>
            </a:r>
          </a:p>
        </p:txBody>
      </p:sp>
      <p:sp>
        <p:nvSpPr>
          <p:cNvPr id="48" name="Right Arrow 47"/>
          <p:cNvSpPr/>
          <p:nvPr/>
        </p:nvSpPr>
        <p:spPr>
          <a:xfrm>
            <a:off x="3401897" y="3723120"/>
            <a:ext cx="512467" cy="2783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a:p>
        </p:txBody>
      </p:sp>
      <p:sp>
        <p:nvSpPr>
          <p:cNvPr id="49" name="Right Arrow 48"/>
          <p:cNvSpPr/>
          <p:nvPr/>
        </p:nvSpPr>
        <p:spPr>
          <a:xfrm rot="10800000">
            <a:off x="3430339" y="4411668"/>
            <a:ext cx="484275" cy="2783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a:p>
        </p:txBody>
      </p:sp>
      <p:sp>
        <p:nvSpPr>
          <p:cNvPr id="51" name="Down Arrow 50"/>
          <p:cNvSpPr/>
          <p:nvPr/>
        </p:nvSpPr>
        <p:spPr>
          <a:xfrm rot="16200000">
            <a:off x="8268952" y="2576713"/>
            <a:ext cx="306536" cy="381523"/>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400"/>
          </a:p>
        </p:txBody>
      </p:sp>
      <p:pic>
        <p:nvPicPr>
          <p:cNvPr id="52" name="Picture 51"/>
          <p:cNvPicPr>
            <a:picLocks noChangeAspect="1"/>
          </p:cNvPicPr>
          <p:nvPr/>
        </p:nvPicPr>
        <p:blipFill>
          <a:blip r:embed="rId3"/>
          <a:stretch>
            <a:fillRect/>
          </a:stretch>
        </p:blipFill>
        <p:spPr>
          <a:xfrm>
            <a:off x="8450610" y="4065768"/>
            <a:ext cx="932111" cy="914400"/>
          </a:xfrm>
          <a:prstGeom prst="rect">
            <a:avLst/>
          </a:prstGeom>
        </p:spPr>
      </p:pic>
      <p:sp>
        <p:nvSpPr>
          <p:cNvPr id="58" name="Down Arrow 57"/>
          <p:cNvSpPr/>
          <p:nvPr/>
        </p:nvSpPr>
        <p:spPr>
          <a:xfrm>
            <a:off x="8768367" y="3067846"/>
            <a:ext cx="306536" cy="933617"/>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400"/>
          </a:p>
        </p:txBody>
      </p:sp>
      <p:sp>
        <p:nvSpPr>
          <p:cNvPr id="41" name="Title 1"/>
          <p:cNvSpPr txBox="1">
            <a:spLocks/>
          </p:cNvSpPr>
          <p:nvPr/>
        </p:nvSpPr>
        <p:spPr>
          <a:xfrm>
            <a:off x="838200" y="365127"/>
            <a:ext cx="10515600" cy="10338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p>
        </p:txBody>
      </p:sp>
      <p:pic>
        <p:nvPicPr>
          <p:cNvPr id="42" name="Picture 41"/>
          <p:cNvPicPr>
            <a:picLocks noChangeAspect="1"/>
          </p:cNvPicPr>
          <p:nvPr/>
        </p:nvPicPr>
        <p:blipFill>
          <a:blip r:embed="rId4"/>
          <a:stretch>
            <a:fillRect/>
          </a:stretch>
        </p:blipFill>
        <p:spPr>
          <a:xfrm>
            <a:off x="2348275" y="3482018"/>
            <a:ext cx="899501" cy="899501"/>
          </a:xfrm>
          <a:prstGeom prst="rect">
            <a:avLst/>
          </a:prstGeom>
        </p:spPr>
      </p:pic>
      <p:sp>
        <p:nvSpPr>
          <p:cNvPr id="5" name="Title 4"/>
          <p:cNvSpPr>
            <a:spLocks noGrp="1"/>
          </p:cNvSpPr>
          <p:nvPr>
            <p:ph type="title"/>
          </p:nvPr>
        </p:nvSpPr>
        <p:spPr>
          <a:xfrm>
            <a:off x="838200" y="365127"/>
            <a:ext cx="10515600" cy="1244471"/>
          </a:xfrm>
        </p:spPr>
        <p:txBody>
          <a:bodyPr>
            <a:normAutofit/>
          </a:bodyPr>
          <a:lstStyle/>
          <a:p>
            <a:r>
              <a:rPr lang="en-US" sz="2800" dirty="0"/>
              <a:t>Linux Audit Architecture </a:t>
            </a:r>
          </a:p>
        </p:txBody>
      </p:sp>
      <p:sp>
        <p:nvSpPr>
          <p:cNvPr id="34" name="TextBox 33">
            <a:extLst>
              <a:ext uri="{FF2B5EF4-FFF2-40B4-BE49-F238E27FC236}">
                <a16:creationId xmlns:a16="http://schemas.microsoft.com/office/drawing/2014/main" id="{1E0A1759-68A0-4E92-962A-5561CFF720BB}"/>
              </a:ext>
            </a:extLst>
          </p:cNvPr>
          <p:cNvSpPr txBox="1"/>
          <p:nvPr/>
        </p:nvSpPr>
        <p:spPr>
          <a:xfrm>
            <a:off x="1672669" y="3062492"/>
            <a:ext cx="1688091" cy="369332"/>
          </a:xfrm>
          <a:prstGeom prst="rect">
            <a:avLst/>
          </a:prstGeom>
          <a:noFill/>
        </p:spPr>
        <p:txBody>
          <a:bodyPr wrap="none" rtlCol="0">
            <a:spAutoFit/>
          </a:bodyPr>
          <a:lstStyle/>
          <a:p>
            <a:r>
              <a:rPr lang="en-US" i="1" dirty="0">
                <a:solidFill>
                  <a:srgbClr val="FF0000"/>
                </a:solidFill>
              </a:rPr>
              <a:t>File open </a:t>
            </a:r>
            <a:r>
              <a:rPr lang="en-US" i="1" dirty="0" err="1">
                <a:solidFill>
                  <a:srgbClr val="FF0000"/>
                </a:solidFill>
              </a:rPr>
              <a:t>syscall</a:t>
            </a:r>
            <a:endParaRPr lang="en-US" sz="1600" i="1" dirty="0">
              <a:solidFill>
                <a:srgbClr val="FF0000"/>
              </a:solidFill>
            </a:endParaRPr>
          </a:p>
        </p:txBody>
      </p:sp>
      <p:sp>
        <p:nvSpPr>
          <p:cNvPr id="35" name="TextBox 34">
            <a:extLst>
              <a:ext uri="{FF2B5EF4-FFF2-40B4-BE49-F238E27FC236}">
                <a16:creationId xmlns:a16="http://schemas.microsoft.com/office/drawing/2014/main" id="{E79E00DA-5865-417C-85D4-AB469CAFD3A5}"/>
              </a:ext>
            </a:extLst>
          </p:cNvPr>
          <p:cNvSpPr txBox="1"/>
          <p:nvPr/>
        </p:nvSpPr>
        <p:spPr>
          <a:xfrm>
            <a:off x="3693553" y="3063842"/>
            <a:ext cx="2021644" cy="338554"/>
          </a:xfrm>
          <a:prstGeom prst="rect">
            <a:avLst/>
          </a:prstGeom>
          <a:noFill/>
        </p:spPr>
        <p:txBody>
          <a:bodyPr wrap="none" rtlCol="0">
            <a:spAutoFit/>
          </a:bodyPr>
          <a:lstStyle/>
          <a:p>
            <a:r>
              <a:rPr lang="en-US" sz="1600" i="1" dirty="0">
                <a:solidFill>
                  <a:srgbClr val="FF0000"/>
                </a:solidFill>
              </a:rPr>
              <a:t>PRE_FILE_OPEN event</a:t>
            </a:r>
          </a:p>
        </p:txBody>
      </p:sp>
      <p:sp>
        <p:nvSpPr>
          <p:cNvPr id="36" name="TextBox 35">
            <a:extLst>
              <a:ext uri="{FF2B5EF4-FFF2-40B4-BE49-F238E27FC236}">
                <a16:creationId xmlns:a16="http://schemas.microsoft.com/office/drawing/2014/main" id="{C9ADB6D9-D23A-4069-9AB0-F0BA34EA776C}"/>
              </a:ext>
            </a:extLst>
          </p:cNvPr>
          <p:cNvSpPr txBox="1"/>
          <p:nvPr/>
        </p:nvSpPr>
        <p:spPr>
          <a:xfrm>
            <a:off x="6993032" y="3098158"/>
            <a:ext cx="1600053" cy="338554"/>
          </a:xfrm>
          <a:prstGeom prst="rect">
            <a:avLst/>
          </a:prstGeom>
          <a:noFill/>
        </p:spPr>
        <p:txBody>
          <a:bodyPr wrap="none" rtlCol="0">
            <a:spAutoFit/>
          </a:bodyPr>
          <a:lstStyle/>
          <a:p>
            <a:r>
              <a:rPr lang="en-US" sz="1600" i="1" dirty="0">
                <a:solidFill>
                  <a:srgbClr val="FF0000"/>
                </a:solidFill>
              </a:rPr>
              <a:t>OPEN_FILE event</a:t>
            </a:r>
          </a:p>
        </p:txBody>
      </p:sp>
      <p:sp>
        <p:nvSpPr>
          <p:cNvPr id="37" name="TextBox 36">
            <a:extLst>
              <a:ext uri="{FF2B5EF4-FFF2-40B4-BE49-F238E27FC236}">
                <a16:creationId xmlns:a16="http://schemas.microsoft.com/office/drawing/2014/main" id="{27F95952-92AB-4289-B391-BD09907D62F8}"/>
              </a:ext>
            </a:extLst>
          </p:cNvPr>
          <p:cNvSpPr txBox="1"/>
          <p:nvPr/>
        </p:nvSpPr>
        <p:spPr>
          <a:xfrm>
            <a:off x="3444069" y="5101727"/>
            <a:ext cx="2134046" cy="338554"/>
          </a:xfrm>
          <a:prstGeom prst="rect">
            <a:avLst/>
          </a:prstGeom>
          <a:noFill/>
        </p:spPr>
        <p:txBody>
          <a:bodyPr wrap="none" rtlCol="0">
            <a:spAutoFit/>
          </a:bodyPr>
          <a:lstStyle/>
          <a:p>
            <a:r>
              <a:rPr lang="en-US" sz="1600" i="1" dirty="0">
                <a:solidFill>
                  <a:srgbClr val="FF0000"/>
                </a:solidFill>
              </a:rPr>
              <a:t>POST_FILE_OPEN event</a:t>
            </a:r>
          </a:p>
        </p:txBody>
      </p:sp>
    </p:spTree>
    <p:extLst>
      <p:ext uri="{BB962C8B-B14F-4D97-AF65-F5344CB8AC3E}">
        <p14:creationId xmlns:p14="http://schemas.microsoft.com/office/powerpoint/2010/main" val="86040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Linux Audit</a:t>
            </a:r>
          </a:p>
        </p:txBody>
      </p:sp>
      <p:sp>
        <p:nvSpPr>
          <p:cNvPr id="3" name="Content Placeholder 2"/>
          <p:cNvSpPr>
            <a:spLocks noGrp="1"/>
          </p:cNvSpPr>
          <p:nvPr>
            <p:ph idx="1"/>
          </p:nvPr>
        </p:nvSpPr>
        <p:spPr/>
        <p:txBody>
          <a:bodyPr/>
          <a:lstStyle/>
          <a:p>
            <a:r>
              <a:rPr lang="en-US" dirty="0">
                <a:sym typeface="Wingdings"/>
              </a:rPr>
              <a:t>Event entry in audit log</a:t>
            </a:r>
          </a:p>
          <a:p>
            <a:pPr lvl="1"/>
            <a:r>
              <a:rPr lang="en-US" dirty="0">
                <a:sym typeface="Wingdings"/>
              </a:rPr>
              <a:t>Event type</a:t>
            </a:r>
          </a:p>
        </p:txBody>
      </p:sp>
      <p:sp>
        <p:nvSpPr>
          <p:cNvPr id="7" name="TextBox 6"/>
          <p:cNvSpPr txBox="1"/>
          <p:nvPr/>
        </p:nvSpPr>
        <p:spPr>
          <a:xfrm>
            <a:off x="1320800" y="4267201"/>
            <a:ext cx="10566400" cy="1323439"/>
          </a:xfrm>
          <a:prstGeom prst="rect">
            <a:avLst/>
          </a:prstGeom>
          <a:noFill/>
        </p:spPr>
        <p:txBody>
          <a:bodyPr wrap="square" rtlCol="0">
            <a:spAutoFit/>
          </a:bodyPr>
          <a:lstStyle/>
          <a:p>
            <a:r>
              <a:rPr lang="en-US" sz="2000" dirty="0"/>
              <a:t>type=SYSCALL (02/10/14 16:28:20.782) : </a:t>
            </a:r>
            <a:r>
              <a:rPr lang="en-US" sz="2000" dirty="0" err="1"/>
              <a:t>syscall</a:t>
            </a:r>
            <a:r>
              <a:rPr lang="en-US" sz="2000" dirty="0"/>
              <a:t>=open exit=3 a0=912e98</a:t>
            </a:r>
          </a:p>
          <a:p>
            <a:r>
              <a:rPr lang="en-US" sz="2000" dirty="0"/>
              <a:t>type=PATH : name=/</a:t>
            </a:r>
            <a:r>
              <a:rPr lang="en-US" sz="2000" dirty="0" err="1"/>
              <a:t>etc</a:t>
            </a:r>
            <a:r>
              <a:rPr lang="en-US" sz="2000" dirty="0"/>
              <a:t>/file1 </a:t>
            </a:r>
            <a:r>
              <a:rPr lang="en-US" sz="2000" dirty="0" err="1"/>
              <a:t>inode</a:t>
            </a:r>
            <a:r>
              <a:rPr lang="en-US" sz="2000" dirty="0"/>
              <a:t>=12345 mod=file,744</a:t>
            </a:r>
          </a:p>
          <a:p>
            <a:r>
              <a:rPr lang="en-US" sz="2000" dirty="0" err="1"/>
              <a:t>ppid</a:t>
            </a:r>
            <a:r>
              <a:rPr lang="en-US" sz="2000" dirty="0"/>
              <a:t>=2537 </a:t>
            </a:r>
            <a:r>
              <a:rPr lang="en-US" sz="2000" dirty="0" err="1"/>
              <a:t>pid</a:t>
            </a:r>
            <a:r>
              <a:rPr lang="en-US" sz="2000" dirty="0"/>
              <a:t>=2557 </a:t>
            </a:r>
            <a:r>
              <a:rPr lang="en-US" sz="2000" dirty="0" err="1"/>
              <a:t>comm</a:t>
            </a:r>
            <a:r>
              <a:rPr lang="en-US" sz="2000" dirty="0"/>
              <a:t>=vim exe=/bin/vim </a:t>
            </a:r>
          </a:p>
          <a:p>
            <a:r>
              <a:rPr lang="en-US" sz="2000" dirty="0" err="1"/>
              <a:t>uid</a:t>
            </a:r>
            <a:r>
              <a:rPr lang="en-US" sz="2000" dirty="0"/>
              <a:t>=tom </a:t>
            </a:r>
            <a:r>
              <a:rPr lang="en-US" sz="2000" dirty="0" err="1"/>
              <a:t>gid</a:t>
            </a:r>
            <a:r>
              <a:rPr lang="en-US" sz="2000" dirty="0"/>
              <a:t>=tom </a:t>
            </a:r>
            <a:r>
              <a:rPr lang="en-US" sz="2000" dirty="0" err="1"/>
              <a:t>euid</a:t>
            </a:r>
            <a:r>
              <a:rPr lang="en-US" sz="2000" dirty="0"/>
              <a:t>=tom</a:t>
            </a:r>
          </a:p>
        </p:txBody>
      </p:sp>
      <p:sp>
        <p:nvSpPr>
          <p:cNvPr id="5" name="Rectangle 4"/>
          <p:cNvSpPr/>
          <p:nvPr/>
        </p:nvSpPr>
        <p:spPr>
          <a:xfrm>
            <a:off x="1320800" y="4346963"/>
            <a:ext cx="10058400" cy="304800"/>
          </a:xfrm>
          <a:prstGeom prst="rect">
            <a:avLst/>
          </a:prstGeom>
          <a:noFill/>
          <a:ln w="38100" cmpd="sng">
            <a:solidFill>
              <a:srgbClr val="9D03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489555" y="5638801"/>
            <a:ext cx="7823200" cy="461665"/>
          </a:xfrm>
          <a:prstGeom prst="rect">
            <a:avLst/>
          </a:prstGeom>
          <a:noFill/>
        </p:spPr>
        <p:txBody>
          <a:bodyPr wrap="square" rtlCol="0">
            <a:spAutoFit/>
          </a:bodyPr>
          <a:lstStyle/>
          <a:p>
            <a:r>
              <a:rPr lang="en-US" sz="2400" b="1" dirty="0"/>
              <a:t>&lt; Audit log entry for a file open event &gt;</a:t>
            </a:r>
          </a:p>
        </p:txBody>
      </p:sp>
    </p:spTree>
    <p:extLst>
      <p:ext uri="{BB962C8B-B14F-4D97-AF65-F5344CB8AC3E}">
        <p14:creationId xmlns:p14="http://schemas.microsoft.com/office/powerpoint/2010/main" val="349794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Linux Audit</a:t>
            </a:r>
          </a:p>
        </p:txBody>
      </p:sp>
      <p:sp>
        <p:nvSpPr>
          <p:cNvPr id="3" name="Content Placeholder 2"/>
          <p:cNvSpPr>
            <a:spLocks noGrp="1"/>
          </p:cNvSpPr>
          <p:nvPr>
            <p:ph idx="1"/>
          </p:nvPr>
        </p:nvSpPr>
        <p:spPr/>
        <p:txBody>
          <a:bodyPr/>
          <a:lstStyle/>
          <a:p>
            <a:r>
              <a:rPr lang="en-US" dirty="0">
                <a:sym typeface="Wingdings"/>
              </a:rPr>
              <a:t>Event entry in audit log</a:t>
            </a:r>
          </a:p>
          <a:p>
            <a:pPr lvl="1"/>
            <a:r>
              <a:rPr lang="en-US" dirty="0">
                <a:sym typeface="Wingdings"/>
              </a:rPr>
              <a:t>Event type</a:t>
            </a:r>
          </a:p>
          <a:p>
            <a:pPr lvl="1"/>
            <a:r>
              <a:rPr lang="en-US" dirty="0">
                <a:sym typeface="Wingdings"/>
              </a:rPr>
              <a:t>File information</a:t>
            </a:r>
          </a:p>
          <a:p>
            <a:pPr lvl="1"/>
            <a:endParaRPr lang="en-US" dirty="0">
              <a:sym typeface="Wingdings"/>
            </a:endParaRPr>
          </a:p>
        </p:txBody>
      </p:sp>
      <p:sp>
        <p:nvSpPr>
          <p:cNvPr id="10" name="TextBox 9"/>
          <p:cNvSpPr txBox="1"/>
          <p:nvPr/>
        </p:nvSpPr>
        <p:spPr>
          <a:xfrm>
            <a:off x="1320800" y="4267201"/>
            <a:ext cx="10566400" cy="1323439"/>
          </a:xfrm>
          <a:prstGeom prst="rect">
            <a:avLst/>
          </a:prstGeom>
          <a:noFill/>
        </p:spPr>
        <p:txBody>
          <a:bodyPr wrap="square" rtlCol="0">
            <a:spAutoFit/>
          </a:bodyPr>
          <a:lstStyle/>
          <a:p>
            <a:r>
              <a:rPr lang="en-US" sz="2000" dirty="0"/>
              <a:t>type=SYSCALL (02/10/14 16:28:20.782) : </a:t>
            </a:r>
            <a:r>
              <a:rPr lang="en-US" sz="2000" dirty="0" err="1"/>
              <a:t>syscall</a:t>
            </a:r>
            <a:r>
              <a:rPr lang="en-US" sz="2000" dirty="0"/>
              <a:t>=open exit=3 a0=912e98</a:t>
            </a:r>
          </a:p>
          <a:p>
            <a:r>
              <a:rPr lang="en-US" sz="2000" dirty="0"/>
              <a:t>type=PATH : name=/</a:t>
            </a:r>
            <a:r>
              <a:rPr lang="en-US" sz="2000" dirty="0" err="1"/>
              <a:t>etc</a:t>
            </a:r>
            <a:r>
              <a:rPr lang="en-US" sz="2000" dirty="0"/>
              <a:t>/file1 </a:t>
            </a:r>
            <a:r>
              <a:rPr lang="en-US" sz="2000" dirty="0" err="1"/>
              <a:t>inode</a:t>
            </a:r>
            <a:r>
              <a:rPr lang="en-US" sz="2000" dirty="0"/>
              <a:t>=12345 mod=file,744</a:t>
            </a:r>
          </a:p>
          <a:p>
            <a:r>
              <a:rPr lang="en-US" sz="2000" dirty="0" err="1"/>
              <a:t>ppid</a:t>
            </a:r>
            <a:r>
              <a:rPr lang="en-US" sz="2000" dirty="0"/>
              <a:t>=2537 </a:t>
            </a:r>
            <a:r>
              <a:rPr lang="en-US" sz="2000" dirty="0" err="1"/>
              <a:t>pid</a:t>
            </a:r>
            <a:r>
              <a:rPr lang="en-US" sz="2000" dirty="0"/>
              <a:t>=2557 </a:t>
            </a:r>
            <a:r>
              <a:rPr lang="en-US" sz="2000" dirty="0" err="1"/>
              <a:t>comm</a:t>
            </a:r>
            <a:r>
              <a:rPr lang="en-US" sz="2000" dirty="0"/>
              <a:t>=vim exe=/bin/vim </a:t>
            </a:r>
          </a:p>
          <a:p>
            <a:r>
              <a:rPr lang="en-US" sz="2000" dirty="0" err="1"/>
              <a:t>uid</a:t>
            </a:r>
            <a:r>
              <a:rPr lang="en-US" sz="2000" dirty="0"/>
              <a:t>=tom </a:t>
            </a:r>
            <a:r>
              <a:rPr lang="en-US" sz="2000" dirty="0" err="1"/>
              <a:t>gid</a:t>
            </a:r>
            <a:r>
              <a:rPr lang="en-US" sz="2000" dirty="0"/>
              <a:t>=tom </a:t>
            </a:r>
            <a:r>
              <a:rPr lang="en-US" sz="2000" dirty="0" err="1"/>
              <a:t>euid</a:t>
            </a:r>
            <a:r>
              <a:rPr lang="en-US" sz="2000" dirty="0"/>
              <a:t>=tom</a:t>
            </a:r>
          </a:p>
        </p:txBody>
      </p:sp>
      <p:sp>
        <p:nvSpPr>
          <p:cNvPr id="12" name="Rectangle 11"/>
          <p:cNvSpPr/>
          <p:nvPr/>
        </p:nvSpPr>
        <p:spPr>
          <a:xfrm>
            <a:off x="1320800" y="4648200"/>
            <a:ext cx="8092461" cy="320192"/>
          </a:xfrm>
          <a:prstGeom prst="rect">
            <a:avLst/>
          </a:prstGeom>
          <a:noFill/>
          <a:ln w="38100" cmpd="sng">
            <a:solidFill>
              <a:srgbClr val="9D03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89555" y="5638801"/>
            <a:ext cx="7823200" cy="461665"/>
          </a:xfrm>
          <a:prstGeom prst="rect">
            <a:avLst/>
          </a:prstGeom>
          <a:noFill/>
        </p:spPr>
        <p:txBody>
          <a:bodyPr wrap="square" rtlCol="0">
            <a:spAutoFit/>
          </a:bodyPr>
          <a:lstStyle/>
          <a:p>
            <a:r>
              <a:rPr lang="en-US" sz="2400" b="1" dirty="0"/>
              <a:t>&lt; Audit log entry for a file open event &gt;</a:t>
            </a:r>
          </a:p>
        </p:txBody>
      </p:sp>
    </p:spTree>
    <p:extLst>
      <p:ext uri="{BB962C8B-B14F-4D97-AF65-F5344CB8AC3E}">
        <p14:creationId xmlns:p14="http://schemas.microsoft.com/office/powerpoint/2010/main" val="241363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Linux Audit</a:t>
            </a:r>
          </a:p>
        </p:txBody>
      </p:sp>
      <p:sp>
        <p:nvSpPr>
          <p:cNvPr id="3" name="Content Placeholder 2"/>
          <p:cNvSpPr>
            <a:spLocks noGrp="1"/>
          </p:cNvSpPr>
          <p:nvPr>
            <p:ph idx="1"/>
          </p:nvPr>
        </p:nvSpPr>
        <p:spPr/>
        <p:txBody>
          <a:bodyPr/>
          <a:lstStyle/>
          <a:p>
            <a:r>
              <a:rPr lang="en-US" dirty="0">
                <a:sym typeface="Wingdings"/>
              </a:rPr>
              <a:t>Event entry in audit log</a:t>
            </a:r>
          </a:p>
          <a:p>
            <a:pPr lvl="1"/>
            <a:r>
              <a:rPr lang="en-US" dirty="0">
                <a:sym typeface="Wingdings"/>
              </a:rPr>
              <a:t>Event type</a:t>
            </a:r>
          </a:p>
          <a:p>
            <a:pPr lvl="1"/>
            <a:r>
              <a:rPr lang="en-US" dirty="0">
                <a:sym typeface="Wingdings"/>
              </a:rPr>
              <a:t>File information</a:t>
            </a:r>
          </a:p>
          <a:p>
            <a:pPr lvl="1"/>
            <a:r>
              <a:rPr lang="en-US" dirty="0">
                <a:sym typeface="Wingdings"/>
              </a:rPr>
              <a:t>Process information</a:t>
            </a:r>
          </a:p>
        </p:txBody>
      </p:sp>
      <p:sp>
        <p:nvSpPr>
          <p:cNvPr id="10" name="TextBox 9"/>
          <p:cNvSpPr txBox="1"/>
          <p:nvPr/>
        </p:nvSpPr>
        <p:spPr>
          <a:xfrm>
            <a:off x="1320800" y="4267201"/>
            <a:ext cx="10566400" cy="1323439"/>
          </a:xfrm>
          <a:prstGeom prst="rect">
            <a:avLst/>
          </a:prstGeom>
          <a:noFill/>
        </p:spPr>
        <p:txBody>
          <a:bodyPr wrap="square" rtlCol="0">
            <a:spAutoFit/>
          </a:bodyPr>
          <a:lstStyle/>
          <a:p>
            <a:r>
              <a:rPr lang="en-US" sz="2000" dirty="0"/>
              <a:t>type=SYSCALL (02/10/14 16:28:20.782) : </a:t>
            </a:r>
            <a:r>
              <a:rPr lang="en-US" sz="2000" dirty="0" err="1"/>
              <a:t>syscall</a:t>
            </a:r>
            <a:r>
              <a:rPr lang="en-US" sz="2000" dirty="0"/>
              <a:t>=open exit=3 a0=912e98</a:t>
            </a:r>
          </a:p>
          <a:p>
            <a:r>
              <a:rPr lang="en-US" sz="2000" dirty="0"/>
              <a:t>type=PATH : name=/</a:t>
            </a:r>
            <a:r>
              <a:rPr lang="en-US" sz="2000" dirty="0" err="1"/>
              <a:t>etc</a:t>
            </a:r>
            <a:r>
              <a:rPr lang="en-US" sz="2000" dirty="0"/>
              <a:t>/file1 </a:t>
            </a:r>
            <a:r>
              <a:rPr lang="en-US" sz="2000" dirty="0" err="1"/>
              <a:t>inode</a:t>
            </a:r>
            <a:r>
              <a:rPr lang="en-US" sz="2000" dirty="0"/>
              <a:t>=12345 mod=file,744</a:t>
            </a:r>
          </a:p>
          <a:p>
            <a:r>
              <a:rPr lang="en-US" sz="2000" dirty="0" err="1"/>
              <a:t>ppid</a:t>
            </a:r>
            <a:r>
              <a:rPr lang="en-US" sz="2000" dirty="0"/>
              <a:t>=2537 </a:t>
            </a:r>
            <a:r>
              <a:rPr lang="en-US" sz="2000" dirty="0" err="1"/>
              <a:t>pid</a:t>
            </a:r>
            <a:r>
              <a:rPr lang="en-US" sz="2000" dirty="0"/>
              <a:t>=2557 </a:t>
            </a:r>
            <a:r>
              <a:rPr lang="en-US" sz="2000" dirty="0" err="1"/>
              <a:t>comm</a:t>
            </a:r>
            <a:r>
              <a:rPr lang="en-US" sz="2000" dirty="0"/>
              <a:t>=vim exe=/bin/vim </a:t>
            </a:r>
          </a:p>
          <a:p>
            <a:r>
              <a:rPr lang="en-US" sz="2000" dirty="0" err="1"/>
              <a:t>uid</a:t>
            </a:r>
            <a:r>
              <a:rPr lang="en-US" sz="2000" dirty="0"/>
              <a:t>=tom </a:t>
            </a:r>
            <a:r>
              <a:rPr lang="en-US" sz="2000" dirty="0" err="1"/>
              <a:t>gid</a:t>
            </a:r>
            <a:r>
              <a:rPr lang="en-US" sz="2000" dirty="0"/>
              <a:t>=tom </a:t>
            </a:r>
            <a:r>
              <a:rPr lang="en-US" sz="2000" dirty="0" err="1"/>
              <a:t>euid</a:t>
            </a:r>
            <a:r>
              <a:rPr lang="en-US" sz="2000" dirty="0"/>
              <a:t>=tom</a:t>
            </a:r>
          </a:p>
        </p:txBody>
      </p:sp>
      <p:sp>
        <p:nvSpPr>
          <p:cNvPr id="12" name="Rectangle 11"/>
          <p:cNvSpPr/>
          <p:nvPr/>
        </p:nvSpPr>
        <p:spPr>
          <a:xfrm>
            <a:off x="1320800" y="4937608"/>
            <a:ext cx="6604000" cy="320192"/>
          </a:xfrm>
          <a:prstGeom prst="rect">
            <a:avLst/>
          </a:prstGeom>
          <a:noFill/>
          <a:ln w="38100" cmpd="sng">
            <a:solidFill>
              <a:srgbClr val="9D03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89555" y="5638801"/>
            <a:ext cx="7823200" cy="461665"/>
          </a:xfrm>
          <a:prstGeom prst="rect">
            <a:avLst/>
          </a:prstGeom>
          <a:noFill/>
        </p:spPr>
        <p:txBody>
          <a:bodyPr wrap="square" rtlCol="0">
            <a:spAutoFit/>
          </a:bodyPr>
          <a:lstStyle/>
          <a:p>
            <a:r>
              <a:rPr lang="en-US" sz="2400" b="1" dirty="0"/>
              <a:t>&lt; Audit log entry for a file open event &gt;</a:t>
            </a:r>
          </a:p>
        </p:txBody>
      </p:sp>
    </p:spTree>
    <p:extLst>
      <p:ext uri="{BB962C8B-B14F-4D97-AF65-F5344CB8AC3E}">
        <p14:creationId xmlns:p14="http://schemas.microsoft.com/office/powerpoint/2010/main" val="308806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Linux Audit</a:t>
            </a:r>
          </a:p>
        </p:txBody>
      </p:sp>
      <p:sp>
        <p:nvSpPr>
          <p:cNvPr id="3" name="Content Placeholder 2"/>
          <p:cNvSpPr>
            <a:spLocks noGrp="1"/>
          </p:cNvSpPr>
          <p:nvPr>
            <p:ph idx="1"/>
          </p:nvPr>
        </p:nvSpPr>
        <p:spPr/>
        <p:txBody>
          <a:bodyPr/>
          <a:lstStyle/>
          <a:p>
            <a:r>
              <a:rPr lang="en-US" dirty="0">
                <a:sym typeface="Wingdings"/>
              </a:rPr>
              <a:t>Event entry in audit log</a:t>
            </a:r>
          </a:p>
          <a:p>
            <a:pPr lvl="1"/>
            <a:r>
              <a:rPr lang="en-US" dirty="0">
                <a:sym typeface="Wingdings"/>
              </a:rPr>
              <a:t>Event type</a:t>
            </a:r>
          </a:p>
          <a:p>
            <a:pPr lvl="1"/>
            <a:r>
              <a:rPr lang="en-US" dirty="0">
                <a:sym typeface="Wingdings"/>
              </a:rPr>
              <a:t>File information</a:t>
            </a:r>
          </a:p>
          <a:p>
            <a:pPr lvl="1"/>
            <a:r>
              <a:rPr lang="en-US" dirty="0">
                <a:sym typeface="Wingdings"/>
              </a:rPr>
              <a:t>Process information</a:t>
            </a:r>
          </a:p>
          <a:p>
            <a:pPr lvl="1"/>
            <a:r>
              <a:rPr lang="en-US" dirty="0">
                <a:sym typeface="Wingdings"/>
              </a:rPr>
              <a:t>User information</a:t>
            </a:r>
          </a:p>
        </p:txBody>
      </p:sp>
      <p:sp>
        <p:nvSpPr>
          <p:cNvPr id="11" name="TextBox 10"/>
          <p:cNvSpPr txBox="1"/>
          <p:nvPr/>
        </p:nvSpPr>
        <p:spPr>
          <a:xfrm>
            <a:off x="1320800" y="4267201"/>
            <a:ext cx="10566400" cy="1323439"/>
          </a:xfrm>
          <a:prstGeom prst="rect">
            <a:avLst/>
          </a:prstGeom>
          <a:noFill/>
        </p:spPr>
        <p:txBody>
          <a:bodyPr wrap="square" rtlCol="0">
            <a:spAutoFit/>
          </a:bodyPr>
          <a:lstStyle/>
          <a:p>
            <a:r>
              <a:rPr lang="en-US" sz="2000" dirty="0"/>
              <a:t>type=SYSCALL (02/10/14 16:28:20.782) : </a:t>
            </a:r>
            <a:r>
              <a:rPr lang="en-US" sz="2000" dirty="0" err="1"/>
              <a:t>syscall</a:t>
            </a:r>
            <a:r>
              <a:rPr lang="en-US" sz="2000" dirty="0"/>
              <a:t>=open exit=3 a0=912e98</a:t>
            </a:r>
          </a:p>
          <a:p>
            <a:r>
              <a:rPr lang="en-US" sz="2000" dirty="0"/>
              <a:t>type=PATH : name=/</a:t>
            </a:r>
            <a:r>
              <a:rPr lang="en-US" sz="2000" dirty="0" err="1"/>
              <a:t>etc</a:t>
            </a:r>
            <a:r>
              <a:rPr lang="en-US" sz="2000" dirty="0"/>
              <a:t>/file1 </a:t>
            </a:r>
            <a:r>
              <a:rPr lang="en-US" sz="2000" dirty="0" err="1"/>
              <a:t>inode</a:t>
            </a:r>
            <a:r>
              <a:rPr lang="en-US" sz="2000" dirty="0"/>
              <a:t>=12345 mod=file,744</a:t>
            </a:r>
          </a:p>
          <a:p>
            <a:r>
              <a:rPr lang="en-US" sz="2000" dirty="0" err="1"/>
              <a:t>ppid</a:t>
            </a:r>
            <a:r>
              <a:rPr lang="en-US" sz="2000" dirty="0"/>
              <a:t>=2537 </a:t>
            </a:r>
            <a:r>
              <a:rPr lang="en-US" sz="2000" dirty="0" err="1"/>
              <a:t>pid</a:t>
            </a:r>
            <a:r>
              <a:rPr lang="en-US" sz="2000" dirty="0"/>
              <a:t>=2557 </a:t>
            </a:r>
            <a:r>
              <a:rPr lang="en-US" sz="2000" dirty="0" err="1"/>
              <a:t>comm</a:t>
            </a:r>
            <a:r>
              <a:rPr lang="en-US" sz="2000" dirty="0"/>
              <a:t>=vim exe=/bin/vim </a:t>
            </a:r>
          </a:p>
          <a:p>
            <a:r>
              <a:rPr lang="en-US" sz="2000" dirty="0" err="1"/>
              <a:t>uid</a:t>
            </a:r>
            <a:r>
              <a:rPr lang="en-US" sz="2000" dirty="0"/>
              <a:t>=tom </a:t>
            </a:r>
            <a:r>
              <a:rPr lang="en-US" sz="2000" dirty="0" err="1"/>
              <a:t>gid</a:t>
            </a:r>
            <a:r>
              <a:rPr lang="en-US" sz="2000" dirty="0"/>
              <a:t>=tom </a:t>
            </a:r>
            <a:r>
              <a:rPr lang="en-US" sz="2000" dirty="0" err="1"/>
              <a:t>euid</a:t>
            </a:r>
            <a:r>
              <a:rPr lang="en-US" sz="2000" dirty="0"/>
              <a:t>=tom</a:t>
            </a:r>
          </a:p>
        </p:txBody>
      </p:sp>
      <p:sp>
        <p:nvSpPr>
          <p:cNvPr id="12" name="Rectangle 11"/>
          <p:cNvSpPr/>
          <p:nvPr/>
        </p:nvSpPr>
        <p:spPr>
          <a:xfrm>
            <a:off x="1320800" y="5242408"/>
            <a:ext cx="4064000" cy="320192"/>
          </a:xfrm>
          <a:prstGeom prst="rect">
            <a:avLst/>
          </a:prstGeom>
          <a:noFill/>
          <a:ln w="38100" cmpd="sng">
            <a:solidFill>
              <a:srgbClr val="9D03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89555" y="5638801"/>
            <a:ext cx="7823200" cy="461665"/>
          </a:xfrm>
          <a:prstGeom prst="rect">
            <a:avLst/>
          </a:prstGeom>
          <a:noFill/>
        </p:spPr>
        <p:txBody>
          <a:bodyPr wrap="square" rtlCol="0">
            <a:spAutoFit/>
          </a:bodyPr>
          <a:lstStyle/>
          <a:p>
            <a:r>
              <a:rPr lang="en-US" sz="2400" b="1" dirty="0"/>
              <a:t>&lt; Audit log entry for a file open event &gt;</a:t>
            </a:r>
          </a:p>
        </p:txBody>
      </p:sp>
    </p:spTree>
    <p:extLst>
      <p:ext uri="{BB962C8B-B14F-4D97-AF65-F5344CB8AC3E}">
        <p14:creationId xmlns:p14="http://schemas.microsoft.com/office/powerpoint/2010/main" val="205615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Causal Graph</a:t>
            </a:r>
          </a:p>
        </p:txBody>
      </p:sp>
      <p:sp>
        <p:nvSpPr>
          <p:cNvPr id="3" name="Content Placeholder 2"/>
          <p:cNvSpPr>
            <a:spLocks noGrp="1"/>
          </p:cNvSpPr>
          <p:nvPr>
            <p:ph idx="1"/>
          </p:nvPr>
        </p:nvSpPr>
        <p:spPr/>
        <p:txBody>
          <a:bodyPr/>
          <a:lstStyle/>
          <a:p>
            <a:r>
              <a:rPr lang="en-US" dirty="0"/>
              <a:t>Analyze audit logs to generate a causal graph</a:t>
            </a:r>
            <a:endParaRPr lang="en-US" dirty="0">
              <a:sym typeface="Wingdings"/>
            </a:endParaRPr>
          </a:p>
          <a:p>
            <a:pPr marL="0" indent="0">
              <a:buNone/>
            </a:pPr>
            <a:endParaRPr lang="en-US" dirty="0"/>
          </a:p>
        </p:txBody>
      </p:sp>
      <p:sp>
        <p:nvSpPr>
          <p:cNvPr id="7" name="Rectangle 6"/>
          <p:cNvSpPr/>
          <p:nvPr/>
        </p:nvSpPr>
        <p:spPr>
          <a:xfrm>
            <a:off x="1828800" y="2819400"/>
            <a:ext cx="5189907" cy="22098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arenBoth"/>
            </a:pPr>
            <a:r>
              <a:rPr lang="en-US" sz="2200" dirty="0" err="1">
                <a:solidFill>
                  <a:schemeClr val="tx1"/>
                </a:solidFill>
              </a:rPr>
              <a:t>Proc_A</a:t>
            </a:r>
            <a:r>
              <a:rPr lang="en-US" sz="2200" dirty="0">
                <a:solidFill>
                  <a:schemeClr val="tx1"/>
                </a:solidFill>
              </a:rPr>
              <a:t>     </a:t>
            </a:r>
            <a:r>
              <a:rPr lang="en-US" sz="2200" dirty="0" err="1">
                <a:solidFill>
                  <a:srgbClr val="376092"/>
                </a:solidFill>
              </a:rPr>
              <a:t>recv</a:t>
            </a:r>
            <a:r>
              <a:rPr lang="en-US" sz="2200" dirty="0">
                <a:solidFill>
                  <a:srgbClr val="376092"/>
                </a:solidFill>
              </a:rPr>
              <a:t> </a:t>
            </a:r>
            <a:r>
              <a:rPr lang="en-US" sz="2200" dirty="0">
                <a:solidFill>
                  <a:schemeClr val="tx1"/>
                </a:solidFill>
              </a:rPr>
              <a:t>    &lt;</a:t>
            </a:r>
            <a:r>
              <a:rPr lang="en-US" sz="2200" dirty="0" err="1">
                <a:solidFill>
                  <a:schemeClr val="tx1"/>
                </a:solidFill>
              </a:rPr>
              <a:t>x.x.x.x</a:t>
            </a:r>
            <a:r>
              <a:rPr lang="en-US" sz="2200" dirty="0">
                <a:solidFill>
                  <a:schemeClr val="tx1"/>
                </a:solidFill>
              </a:rPr>
              <a:t>&gt;</a:t>
            </a:r>
          </a:p>
          <a:p>
            <a:pPr marL="342900" indent="-342900">
              <a:buFontTx/>
              <a:buAutoNum type="arabicParenBoth"/>
            </a:pPr>
            <a:r>
              <a:rPr lang="en-US" sz="2200" dirty="0" err="1">
                <a:solidFill>
                  <a:srgbClr val="000000"/>
                </a:solidFill>
              </a:rPr>
              <a:t>Proc_A</a:t>
            </a:r>
            <a:r>
              <a:rPr lang="en-US" sz="2200" b="1" dirty="0">
                <a:solidFill>
                  <a:srgbClr val="FF0000"/>
                </a:solidFill>
              </a:rPr>
              <a:t>     </a:t>
            </a:r>
            <a:r>
              <a:rPr lang="en-US" sz="2200" dirty="0">
                <a:solidFill>
                  <a:srgbClr val="376092"/>
                </a:solidFill>
              </a:rPr>
              <a:t>fork</a:t>
            </a:r>
            <a:r>
              <a:rPr lang="en-US" sz="2200" dirty="0">
                <a:solidFill>
                  <a:srgbClr val="1F497D"/>
                </a:solidFill>
              </a:rPr>
              <a:t>      </a:t>
            </a:r>
            <a:r>
              <a:rPr lang="en-US" sz="2200" b="1" dirty="0">
                <a:solidFill>
                  <a:srgbClr val="FF0000"/>
                </a:solidFill>
              </a:rPr>
              <a:t>Malware</a:t>
            </a:r>
          </a:p>
          <a:p>
            <a:endParaRPr lang="en-US" sz="2200" dirty="0">
              <a:solidFill>
                <a:srgbClr val="000000"/>
              </a:solidFill>
            </a:endParaRPr>
          </a:p>
          <a:p>
            <a:endParaRPr lang="en-US" sz="2200" dirty="0">
              <a:solidFill>
                <a:srgbClr val="000000"/>
              </a:solidFill>
            </a:endParaRPr>
          </a:p>
          <a:p>
            <a:endParaRPr lang="en-US" sz="2200" dirty="0">
              <a:solidFill>
                <a:srgbClr val="000000"/>
              </a:solidFill>
            </a:endParaRPr>
          </a:p>
          <a:p>
            <a:r>
              <a:rPr lang="en-US" sz="2200" dirty="0">
                <a:solidFill>
                  <a:srgbClr val="000000"/>
                </a:solidFill>
              </a:rPr>
              <a:t>                    Audit Log</a:t>
            </a:r>
          </a:p>
        </p:txBody>
      </p:sp>
    </p:spTree>
    <p:extLst>
      <p:ext uri="{BB962C8B-B14F-4D97-AF65-F5344CB8AC3E}">
        <p14:creationId xmlns:p14="http://schemas.microsoft.com/office/powerpoint/2010/main" val="191296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Causal Graph</a:t>
            </a:r>
          </a:p>
        </p:txBody>
      </p:sp>
      <p:sp>
        <p:nvSpPr>
          <p:cNvPr id="3" name="Content Placeholder 2"/>
          <p:cNvSpPr>
            <a:spLocks noGrp="1"/>
          </p:cNvSpPr>
          <p:nvPr>
            <p:ph idx="1"/>
          </p:nvPr>
        </p:nvSpPr>
        <p:spPr>
          <a:xfrm>
            <a:off x="609600" y="1417637"/>
            <a:ext cx="11277600" cy="4830763"/>
          </a:xfrm>
        </p:spPr>
        <p:txBody>
          <a:bodyPr/>
          <a:lstStyle/>
          <a:p>
            <a:r>
              <a:rPr lang="en-US" dirty="0"/>
              <a:t>Analyze audit logs to generate a causal graph</a:t>
            </a:r>
            <a:endParaRPr lang="en-US" dirty="0">
              <a:sym typeface="Wingdings"/>
            </a:endParaRPr>
          </a:p>
          <a:p>
            <a:pPr lvl="1"/>
            <a:r>
              <a:rPr lang="en-US" b="1" dirty="0"/>
              <a:t>Backward analysis </a:t>
            </a:r>
            <a:r>
              <a:rPr lang="en-US" dirty="0"/>
              <a:t>- identify the source of an attack </a:t>
            </a:r>
          </a:p>
          <a:p>
            <a:pPr lvl="1"/>
            <a:endParaRPr lang="en-US" dirty="0"/>
          </a:p>
        </p:txBody>
      </p:sp>
      <p:grpSp>
        <p:nvGrpSpPr>
          <p:cNvPr id="27" name="Group 26"/>
          <p:cNvGrpSpPr/>
          <p:nvPr/>
        </p:nvGrpSpPr>
        <p:grpSpPr>
          <a:xfrm>
            <a:off x="1249765" y="5635314"/>
            <a:ext cx="10231036" cy="425278"/>
            <a:chOff x="1447800" y="5635314"/>
            <a:chExt cx="7673277" cy="425278"/>
          </a:xfrm>
        </p:grpSpPr>
        <p:grpSp>
          <p:nvGrpSpPr>
            <p:cNvPr id="23" name="Group 22"/>
            <p:cNvGrpSpPr/>
            <p:nvPr/>
          </p:nvGrpSpPr>
          <p:grpSpPr>
            <a:xfrm>
              <a:off x="1447800" y="5638800"/>
              <a:ext cx="6324600" cy="421792"/>
              <a:chOff x="457200" y="5791200"/>
              <a:chExt cx="6324600" cy="421792"/>
            </a:xfrm>
          </p:grpSpPr>
          <p:sp>
            <p:nvSpPr>
              <p:cNvPr id="13" name="Oval 12"/>
              <p:cNvSpPr/>
              <p:nvPr/>
            </p:nvSpPr>
            <p:spPr>
              <a:xfrm>
                <a:off x="457200" y="5955387"/>
                <a:ext cx="762000" cy="21681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4" name="TextBox 13"/>
              <p:cNvSpPr txBox="1"/>
              <p:nvPr/>
            </p:nvSpPr>
            <p:spPr>
              <a:xfrm>
                <a:off x="1183590" y="5843660"/>
                <a:ext cx="1083493" cy="369332"/>
              </a:xfrm>
              <a:prstGeom prst="rect">
                <a:avLst/>
              </a:prstGeom>
              <a:noFill/>
            </p:spPr>
            <p:txBody>
              <a:bodyPr wrap="square" rtlCol="0">
                <a:spAutoFit/>
              </a:bodyPr>
              <a:lstStyle/>
              <a:p>
                <a:r>
                  <a:rPr lang="en-US" dirty="0"/>
                  <a:t>: Process</a:t>
                </a:r>
              </a:p>
            </p:txBody>
          </p:sp>
          <p:sp>
            <p:nvSpPr>
              <p:cNvPr id="19" name="TextBox 18"/>
              <p:cNvSpPr txBox="1"/>
              <p:nvPr/>
            </p:nvSpPr>
            <p:spPr>
              <a:xfrm>
                <a:off x="3183707" y="5803070"/>
                <a:ext cx="1083493" cy="369332"/>
              </a:xfrm>
              <a:prstGeom prst="rect">
                <a:avLst/>
              </a:prstGeom>
              <a:noFill/>
            </p:spPr>
            <p:txBody>
              <a:bodyPr wrap="square" rtlCol="0">
                <a:spAutoFit/>
              </a:bodyPr>
              <a:lstStyle/>
              <a:p>
                <a:r>
                  <a:rPr lang="en-US" dirty="0"/>
                  <a:t>: File</a:t>
                </a:r>
              </a:p>
            </p:txBody>
          </p:sp>
          <p:sp>
            <p:nvSpPr>
              <p:cNvPr id="20" name="Rectangle 19"/>
              <p:cNvSpPr/>
              <p:nvPr/>
            </p:nvSpPr>
            <p:spPr>
              <a:xfrm>
                <a:off x="2438400" y="5879282"/>
                <a:ext cx="762000" cy="26917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sp>
            <p:nvSpPr>
              <p:cNvPr id="21" name="TextBox 20"/>
              <p:cNvSpPr txBox="1"/>
              <p:nvPr/>
            </p:nvSpPr>
            <p:spPr>
              <a:xfrm>
                <a:off x="4783907" y="5791200"/>
                <a:ext cx="1997893" cy="369332"/>
              </a:xfrm>
              <a:prstGeom prst="rect">
                <a:avLst/>
              </a:prstGeom>
              <a:noFill/>
            </p:spPr>
            <p:txBody>
              <a:bodyPr wrap="square" rtlCol="0">
                <a:spAutoFit/>
              </a:bodyPr>
              <a:lstStyle/>
              <a:p>
                <a:r>
                  <a:rPr lang="en-US" dirty="0"/>
                  <a:t>: Network Socket</a:t>
                </a:r>
              </a:p>
            </p:txBody>
          </p:sp>
          <p:sp>
            <p:nvSpPr>
              <p:cNvPr id="22" name="Diamond 21"/>
              <p:cNvSpPr/>
              <p:nvPr/>
            </p:nvSpPr>
            <p:spPr>
              <a:xfrm>
                <a:off x="4038600" y="5842220"/>
                <a:ext cx="745307" cy="318110"/>
              </a:xfrm>
              <a:prstGeom prst="diamon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grpSp>
        <p:cxnSp>
          <p:nvCxnSpPr>
            <p:cNvPr id="25" name="Straight Arrow Connector 24"/>
            <p:cNvCxnSpPr/>
            <p:nvPr/>
          </p:nvCxnSpPr>
          <p:spPr>
            <a:xfrm>
              <a:off x="7615994" y="5852302"/>
              <a:ext cx="457200" cy="1588"/>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37584" y="5635314"/>
              <a:ext cx="1083493" cy="369332"/>
            </a:xfrm>
            <a:prstGeom prst="rect">
              <a:avLst/>
            </a:prstGeom>
            <a:noFill/>
          </p:spPr>
          <p:txBody>
            <a:bodyPr wrap="square" rtlCol="0">
              <a:spAutoFit/>
            </a:bodyPr>
            <a:lstStyle/>
            <a:p>
              <a:r>
                <a:rPr lang="en-US" dirty="0"/>
                <a:t>: Event</a:t>
              </a:r>
            </a:p>
          </p:txBody>
        </p:sp>
      </p:grpSp>
      <p:cxnSp>
        <p:nvCxnSpPr>
          <p:cNvPr id="32" name="Straight Arrow Connector 31"/>
          <p:cNvCxnSpPr/>
          <p:nvPr/>
        </p:nvCxnSpPr>
        <p:spPr>
          <a:xfrm flipV="1">
            <a:off x="1625600" y="3048000"/>
            <a:ext cx="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1828800" y="2819400"/>
            <a:ext cx="5189907" cy="22098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arenBoth"/>
            </a:pPr>
            <a:r>
              <a:rPr lang="en-US" sz="2200" dirty="0" err="1">
                <a:solidFill>
                  <a:schemeClr val="tx1"/>
                </a:solidFill>
              </a:rPr>
              <a:t>Proc_A</a:t>
            </a:r>
            <a:r>
              <a:rPr lang="en-US" sz="2200" dirty="0">
                <a:solidFill>
                  <a:schemeClr val="tx1"/>
                </a:solidFill>
              </a:rPr>
              <a:t>     </a:t>
            </a:r>
            <a:r>
              <a:rPr lang="en-US" sz="2200" dirty="0" err="1">
                <a:solidFill>
                  <a:srgbClr val="376092"/>
                </a:solidFill>
              </a:rPr>
              <a:t>recv</a:t>
            </a:r>
            <a:r>
              <a:rPr lang="en-US" sz="2200" dirty="0">
                <a:solidFill>
                  <a:srgbClr val="376092"/>
                </a:solidFill>
              </a:rPr>
              <a:t> </a:t>
            </a:r>
            <a:r>
              <a:rPr lang="en-US" sz="2200" dirty="0">
                <a:solidFill>
                  <a:schemeClr val="tx1"/>
                </a:solidFill>
              </a:rPr>
              <a:t>    &lt;</a:t>
            </a:r>
            <a:r>
              <a:rPr lang="en-US" sz="2200" dirty="0" err="1">
                <a:solidFill>
                  <a:schemeClr val="tx1"/>
                </a:solidFill>
              </a:rPr>
              <a:t>x.x.x.x</a:t>
            </a:r>
            <a:r>
              <a:rPr lang="en-US" sz="2200" dirty="0">
                <a:solidFill>
                  <a:schemeClr val="tx1"/>
                </a:solidFill>
              </a:rPr>
              <a:t>&gt;</a:t>
            </a:r>
          </a:p>
          <a:p>
            <a:pPr marL="342900" indent="-342900">
              <a:buFontTx/>
              <a:buAutoNum type="arabicParenBoth"/>
            </a:pPr>
            <a:r>
              <a:rPr lang="en-US" sz="2200" b="1" dirty="0" err="1">
                <a:solidFill>
                  <a:srgbClr val="FF0000"/>
                </a:solidFill>
              </a:rPr>
              <a:t>Proc_A</a:t>
            </a:r>
            <a:r>
              <a:rPr lang="en-US" sz="2200" b="1" dirty="0">
                <a:solidFill>
                  <a:srgbClr val="FF0000"/>
                </a:solidFill>
              </a:rPr>
              <a:t>     fork      Malware</a:t>
            </a:r>
          </a:p>
          <a:p>
            <a:pPr marL="342900" indent="-342900">
              <a:buAutoNum type="arabicParenBoth"/>
            </a:pPr>
            <a:r>
              <a:rPr lang="en-US" sz="2200" dirty="0">
                <a:solidFill>
                  <a:schemeClr val="bg1"/>
                </a:solidFill>
              </a:rPr>
              <a:t>Malware  write    File1</a:t>
            </a:r>
          </a:p>
          <a:p>
            <a:pPr marL="342900" indent="-342900">
              <a:buAutoNum type="arabicParenBoth"/>
            </a:pPr>
            <a:r>
              <a:rPr lang="en-US" sz="2200" dirty="0">
                <a:solidFill>
                  <a:schemeClr val="bg1"/>
                </a:solidFill>
              </a:rPr>
              <a:t>Malware  write    File2</a:t>
            </a:r>
          </a:p>
          <a:p>
            <a:endParaRPr lang="en-US" sz="2200" dirty="0">
              <a:solidFill>
                <a:srgbClr val="000000"/>
              </a:solidFill>
            </a:endParaRPr>
          </a:p>
          <a:p>
            <a:r>
              <a:rPr lang="en-US" sz="2200" dirty="0">
                <a:solidFill>
                  <a:srgbClr val="000000"/>
                </a:solidFill>
              </a:rPr>
              <a:t>                    Audit Log</a:t>
            </a:r>
          </a:p>
        </p:txBody>
      </p:sp>
    </p:spTree>
    <p:extLst>
      <p:ext uri="{BB962C8B-B14F-4D97-AF65-F5344CB8AC3E}">
        <p14:creationId xmlns:p14="http://schemas.microsoft.com/office/powerpoint/2010/main" val="105243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Causal Graph</a:t>
            </a:r>
          </a:p>
        </p:txBody>
      </p:sp>
      <p:sp>
        <p:nvSpPr>
          <p:cNvPr id="3" name="Content Placeholder 2"/>
          <p:cNvSpPr>
            <a:spLocks noGrp="1"/>
          </p:cNvSpPr>
          <p:nvPr>
            <p:ph idx="1"/>
          </p:nvPr>
        </p:nvSpPr>
        <p:spPr>
          <a:xfrm>
            <a:off x="609600" y="1417637"/>
            <a:ext cx="11277600" cy="4830763"/>
          </a:xfrm>
        </p:spPr>
        <p:txBody>
          <a:bodyPr/>
          <a:lstStyle/>
          <a:p>
            <a:r>
              <a:rPr lang="en-US" dirty="0"/>
              <a:t>Analyze audit logs to generate a causal graph</a:t>
            </a:r>
            <a:endParaRPr lang="en-US" dirty="0">
              <a:sym typeface="Wingdings"/>
            </a:endParaRPr>
          </a:p>
          <a:p>
            <a:pPr lvl="1"/>
            <a:r>
              <a:rPr lang="en-US" b="1" dirty="0"/>
              <a:t>Backward analysis </a:t>
            </a:r>
            <a:r>
              <a:rPr lang="en-US" dirty="0"/>
              <a:t>- identify the source of an attack </a:t>
            </a:r>
          </a:p>
          <a:p>
            <a:pPr lvl="1"/>
            <a:endParaRPr lang="en-US" dirty="0"/>
          </a:p>
        </p:txBody>
      </p:sp>
      <p:grpSp>
        <p:nvGrpSpPr>
          <p:cNvPr id="27" name="Group 26"/>
          <p:cNvGrpSpPr/>
          <p:nvPr/>
        </p:nvGrpSpPr>
        <p:grpSpPr>
          <a:xfrm>
            <a:off x="1249765" y="5635314"/>
            <a:ext cx="10231036" cy="425278"/>
            <a:chOff x="1447800" y="5635314"/>
            <a:chExt cx="7673277" cy="425278"/>
          </a:xfrm>
        </p:grpSpPr>
        <p:grpSp>
          <p:nvGrpSpPr>
            <p:cNvPr id="23" name="Group 22"/>
            <p:cNvGrpSpPr/>
            <p:nvPr/>
          </p:nvGrpSpPr>
          <p:grpSpPr>
            <a:xfrm>
              <a:off x="1447800" y="5638800"/>
              <a:ext cx="6324600" cy="421792"/>
              <a:chOff x="457200" y="5791200"/>
              <a:chExt cx="6324600" cy="421792"/>
            </a:xfrm>
          </p:grpSpPr>
          <p:sp>
            <p:nvSpPr>
              <p:cNvPr id="13" name="Oval 12"/>
              <p:cNvSpPr/>
              <p:nvPr/>
            </p:nvSpPr>
            <p:spPr>
              <a:xfrm>
                <a:off x="457200" y="5955387"/>
                <a:ext cx="762000" cy="21681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4" name="TextBox 13"/>
              <p:cNvSpPr txBox="1"/>
              <p:nvPr/>
            </p:nvSpPr>
            <p:spPr>
              <a:xfrm>
                <a:off x="1183590" y="5843660"/>
                <a:ext cx="1083493" cy="369332"/>
              </a:xfrm>
              <a:prstGeom prst="rect">
                <a:avLst/>
              </a:prstGeom>
              <a:noFill/>
            </p:spPr>
            <p:txBody>
              <a:bodyPr wrap="square" rtlCol="0">
                <a:spAutoFit/>
              </a:bodyPr>
              <a:lstStyle/>
              <a:p>
                <a:r>
                  <a:rPr lang="en-US" dirty="0"/>
                  <a:t>: Process</a:t>
                </a:r>
              </a:p>
            </p:txBody>
          </p:sp>
          <p:sp>
            <p:nvSpPr>
              <p:cNvPr id="19" name="TextBox 18"/>
              <p:cNvSpPr txBox="1"/>
              <p:nvPr/>
            </p:nvSpPr>
            <p:spPr>
              <a:xfrm>
                <a:off x="3183707" y="5803070"/>
                <a:ext cx="1083493" cy="369332"/>
              </a:xfrm>
              <a:prstGeom prst="rect">
                <a:avLst/>
              </a:prstGeom>
              <a:noFill/>
            </p:spPr>
            <p:txBody>
              <a:bodyPr wrap="square" rtlCol="0">
                <a:spAutoFit/>
              </a:bodyPr>
              <a:lstStyle/>
              <a:p>
                <a:r>
                  <a:rPr lang="en-US" dirty="0"/>
                  <a:t>: File</a:t>
                </a:r>
              </a:p>
            </p:txBody>
          </p:sp>
          <p:sp>
            <p:nvSpPr>
              <p:cNvPr id="20" name="Rectangle 19"/>
              <p:cNvSpPr/>
              <p:nvPr/>
            </p:nvSpPr>
            <p:spPr>
              <a:xfrm>
                <a:off x="2438400" y="5879282"/>
                <a:ext cx="762000" cy="26917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sp>
            <p:nvSpPr>
              <p:cNvPr id="21" name="TextBox 20"/>
              <p:cNvSpPr txBox="1"/>
              <p:nvPr/>
            </p:nvSpPr>
            <p:spPr>
              <a:xfrm>
                <a:off x="4783907" y="5791200"/>
                <a:ext cx="1997893" cy="369332"/>
              </a:xfrm>
              <a:prstGeom prst="rect">
                <a:avLst/>
              </a:prstGeom>
              <a:noFill/>
            </p:spPr>
            <p:txBody>
              <a:bodyPr wrap="square" rtlCol="0">
                <a:spAutoFit/>
              </a:bodyPr>
              <a:lstStyle/>
              <a:p>
                <a:r>
                  <a:rPr lang="en-US" dirty="0"/>
                  <a:t>: Network Socket</a:t>
                </a:r>
              </a:p>
            </p:txBody>
          </p:sp>
          <p:sp>
            <p:nvSpPr>
              <p:cNvPr id="22" name="Diamond 21"/>
              <p:cNvSpPr/>
              <p:nvPr/>
            </p:nvSpPr>
            <p:spPr>
              <a:xfrm>
                <a:off x="4038600" y="5842220"/>
                <a:ext cx="745307" cy="318110"/>
              </a:xfrm>
              <a:prstGeom prst="diamon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grpSp>
        <p:cxnSp>
          <p:nvCxnSpPr>
            <p:cNvPr id="25" name="Straight Arrow Connector 24"/>
            <p:cNvCxnSpPr/>
            <p:nvPr/>
          </p:nvCxnSpPr>
          <p:spPr>
            <a:xfrm>
              <a:off x="7615994" y="5852302"/>
              <a:ext cx="457200" cy="1588"/>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37584" y="5635314"/>
              <a:ext cx="1083493" cy="369332"/>
            </a:xfrm>
            <a:prstGeom prst="rect">
              <a:avLst/>
            </a:prstGeom>
            <a:noFill/>
          </p:spPr>
          <p:txBody>
            <a:bodyPr wrap="square" rtlCol="0">
              <a:spAutoFit/>
            </a:bodyPr>
            <a:lstStyle/>
            <a:p>
              <a:r>
                <a:rPr lang="en-US" dirty="0"/>
                <a:t>: Event</a:t>
              </a:r>
            </a:p>
          </p:txBody>
        </p:sp>
      </p:grpSp>
      <p:sp>
        <p:nvSpPr>
          <p:cNvPr id="24" name="Oval 23"/>
          <p:cNvSpPr/>
          <p:nvPr/>
        </p:nvSpPr>
        <p:spPr>
          <a:xfrm>
            <a:off x="8394608" y="4350408"/>
            <a:ext cx="2133816" cy="433626"/>
          </a:xfrm>
          <a:prstGeom prst="ellipse">
            <a:avLst/>
          </a:prstGeom>
          <a:solidFill>
            <a:srgbClr val="F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t>Malware</a:t>
            </a:r>
            <a:endParaRPr lang="en-US" b="1" dirty="0"/>
          </a:p>
        </p:txBody>
      </p:sp>
      <p:cxnSp>
        <p:nvCxnSpPr>
          <p:cNvPr id="28" name="Straight Arrow Connector 27"/>
          <p:cNvCxnSpPr>
            <a:stCxn id="30" idx="4"/>
            <a:endCxn id="24" idx="0"/>
          </p:cNvCxnSpPr>
          <p:nvPr/>
        </p:nvCxnSpPr>
        <p:spPr>
          <a:xfrm rot="16200000" flipH="1">
            <a:off x="9308079" y="4196972"/>
            <a:ext cx="304800" cy="207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8392535" y="3651404"/>
            <a:ext cx="2133816" cy="394205"/>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Process A</a:t>
            </a:r>
          </a:p>
        </p:txBody>
      </p:sp>
      <p:cxnSp>
        <p:nvCxnSpPr>
          <p:cNvPr id="32" name="Straight Arrow Connector 31"/>
          <p:cNvCxnSpPr/>
          <p:nvPr/>
        </p:nvCxnSpPr>
        <p:spPr>
          <a:xfrm flipV="1">
            <a:off x="1625600" y="3048000"/>
            <a:ext cx="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1828800" y="2819400"/>
            <a:ext cx="5189907" cy="22098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arenBoth"/>
            </a:pPr>
            <a:r>
              <a:rPr lang="en-US" sz="2200" dirty="0" err="1">
                <a:solidFill>
                  <a:schemeClr val="tx1"/>
                </a:solidFill>
              </a:rPr>
              <a:t>Proc_A</a:t>
            </a:r>
            <a:r>
              <a:rPr lang="en-US" sz="2200" dirty="0">
                <a:solidFill>
                  <a:schemeClr val="tx1"/>
                </a:solidFill>
              </a:rPr>
              <a:t>     </a:t>
            </a:r>
            <a:r>
              <a:rPr lang="en-US" sz="2200" dirty="0" err="1">
                <a:solidFill>
                  <a:srgbClr val="376092"/>
                </a:solidFill>
              </a:rPr>
              <a:t>recv</a:t>
            </a:r>
            <a:r>
              <a:rPr lang="en-US" sz="2200" dirty="0">
                <a:solidFill>
                  <a:srgbClr val="376092"/>
                </a:solidFill>
              </a:rPr>
              <a:t> </a:t>
            </a:r>
            <a:r>
              <a:rPr lang="en-US" sz="2200" dirty="0">
                <a:solidFill>
                  <a:schemeClr val="tx1"/>
                </a:solidFill>
              </a:rPr>
              <a:t>    &lt;</a:t>
            </a:r>
            <a:r>
              <a:rPr lang="en-US" sz="2200" dirty="0" err="1">
                <a:solidFill>
                  <a:schemeClr val="tx1"/>
                </a:solidFill>
              </a:rPr>
              <a:t>x.x.x.x</a:t>
            </a:r>
            <a:r>
              <a:rPr lang="en-US" sz="2200" dirty="0">
                <a:solidFill>
                  <a:schemeClr val="tx1"/>
                </a:solidFill>
              </a:rPr>
              <a:t>&gt;</a:t>
            </a:r>
          </a:p>
          <a:p>
            <a:pPr marL="342900" indent="-342900">
              <a:buFontTx/>
              <a:buAutoNum type="arabicParenBoth"/>
            </a:pPr>
            <a:r>
              <a:rPr lang="en-US" sz="2200" b="1" dirty="0" err="1">
                <a:solidFill>
                  <a:srgbClr val="FF0000"/>
                </a:solidFill>
              </a:rPr>
              <a:t>Proc_A</a:t>
            </a:r>
            <a:r>
              <a:rPr lang="en-US" sz="2200" b="1" dirty="0">
                <a:solidFill>
                  <a:srgbClr val="FF0000"/>
                </a:solidFill>
              </a:rPr>
              <a:t>     fork      Malware</a:t>
            </a:r>
          </a:p>
          <a:p>
            <a:pPr marL="342900" indent="-342900">
              <a:buAutoNum type="arabicParenBoth"/>
            </a:pPr>
            <a:r>
              <a:rPr lang="en-US" sz="2200" dirty="0">
                <a:solidFill>
                  <a:srgbClr val="FFFFFF"/>
                </a:solidFill>
              </a:rPr>
              <a:t>Malware  write    File1</a:t>
            </a:r>
          </a:p>
          <a:p>
            <a:pPr marL="342900" indent="-342900">
              <a:buAutoNum type="arabicParenBoth"/>
            </a:pPr>
            <a:r>
              <a:rPr lang="en-US" sz="2200" dirty="0">
                <a:solidFill>
                  <a:srgbClr val="FFFFFF"/>
                </a:solidFill>
              </a:rPr>
              <a:t>Malware  write    File2</a:t>
            </a:r>
          </a:p>
          <a:p>
            <a:endParaRPr lang="en-US" sz="2200" dirty="0">
              <a:solidFill>
                <a:srgbClr val="000000"/>
              </a:solidFill>
            </a:endParaRPr>
          </a:p>
          <a:p>
            <a:r>
              <a:rPr lang="en-US" sz="2200" dirty="0">
                <a:solidFill>
                  <a:srgbClr val="000000"/>
                </a:solidFill>
              </a:rPr>
              <a:t>                    Audit Log</a:t>
            </a:r>
          </a:p>
        </p:txBody>
      </p:sp>
    </p:spTree>
    <p:extLst>
      <p:ext uri="{BB962C8B-B14F-4D97-AF65-F5344CB8AC3E}">
        <p14:creationId xmlns:p14="http://schemas.microsoft.com/office/powerpoint/2010/main" val="238614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4</a:t>
            </a:fld>
            <a:endParaRPr/>
          </a:p>
        </p:txBody>
      </p:sp>
      <p:sp>
        <p:nvSpPr>
          <p:cNvPr id="110" name="Google Shape;110;p3"/>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Malware</a:t>
            </a:r>
            <a:endParaRPr dirty="0"/>
          </a:p>
        </p:txBody>
      </p:sp>
      <p:sp>
        <p:nvSpPr>
          <p:cNvPr id="111" name="Google Shape;111;p3"/>
          <p:cNvSpPr txBox="1"/>
          <p:nvPr/>
        </p:nvSpPr>
        <p:spPr>
          <a:xfrm>
            <a:off x="1414700" y="1382020"/>
            <a:ext cx="8555700" cy="4796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Overlock"/>
              <a:buAutoNum type="arabicPeriod"/>
            </a:pPr>
            <a:r>
              <a:rPr lang="en-US" sz="2400" dirty="0">
                <a:latin typeface="Overlock"/>
                <a:ea typeface="Overlock"/>
                <a:cs typeface="Overlock"/>
                <a:sym typeface="Overlock"/>
              </a:rPr>
              <a:t>Virus</a:t>
            </a:r>
            <a:endParaRPr sz="24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Virus infects existing files. Once infected, a virus will lay dormant until the file is opened and in use</a:t>
            </a:r>
            <a:endParaRPr sz="2000" dirty="0">
              <a:latin typeface="Overlock"/>
              <a:ea typeface="Overlock"/>
              <a:cs typeface="Overlock"/>
              <a:sym typeface="Overlock"/>
            </a:endParaRPr>
          </a:p>
          <a:p>
            <a:pPr marL="76200" lvl="0" algn="l" rtl="0">
              <a:spcBef>
                <a:spcPts val="0"/>
              </a:spcBef>
              <a:spcAft>
                <a:spcPts val="0"/>
              </a:spcAft>
              <a:buSzPts val="2400"/>
            </a:pPr>
            <a:r>
              <a:rPr lang="en-US" sz="2400" dirty="0">
                <a:latin typeface="Overlock"/>
                <a:ea typeface="Overlock"/>
                <a:cs typeface="Overlock"/>
                <a:sym typeface="Overlock"/>
              </a:rPr>
              <a:t>2. Worm</a:t>
            </a:r>
            <a:endParaRPr sz="24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Unlike viruses, worms do not need host programs/files to disseminate</a:t>
            </a:r>
          </a:p>
          <a:p>
            <a:pPr marL="76200" lvl="0" algn="l" rtl="0">
              <a:spcBef>
                <a:spcPts val="0"/>
              </a:spcBef>
              <a:spcAft>
                <a:spcPts val="0"/>
              </a:spcAft>
              <a:buSzPts val="2400"/>
            </a:pPr>
            <a:r>
              <a:rPr lang="en-US" sz="2400" dirty="0">
                <a:latin typeface="Overlock"/>
                <a:ea typeface="Overlock"/>
                <a:cs typeface="Overlock"/>
                <a:sym typeface="Overlock"/>
              </a:rPr>
              <a:t>3. Trojan</a:t>
            </a:r>
            <a:endParaRPr sz="2400" dirty="0">
              <a:latin typeface="Overlock"/>
              <a:ea typeface="Overlock"/>
              <a:cs typeface="Overlock"/>
              <a:sym typeface="Overlock"/>
            </a:endParaRPr>
          </a:p>
          <a:p>
            <a:pPr marL="914400" lvl="0" indent="-355600">
              <a:buSzPts val="2000"/>
              <a:buFont typeface="Overlock"/>
              <a:buChar char="●"/>
            </a:pPr>
            <a:r>
              <a:rPr lang="en-US" sz="2000" dirty="0">
                <a:latin typeface="Overlock"/>
                <a:ea typeface="Overlock"/>
                <a:cs typeface="Overlock"/>
                <a:sym typeface="Overlock"/>
              </a:rPr>
              <a:t>Provides desirable functionality but has hidden malicious operation, including Remote Access Trojans (RATs), Internet Relay Chat (IRC) bots, keylogging Trojans</a:t>
            </a:r>
          </a:p>
          <a:p>
            <a:pPr marL="76200" lvl="0" algn="l" rtl="0">
              <a:spcBef>
                <a:spcPts val="0"/>
              </a:spcBef>
              <a:spcAft>
                <a:spcPts val="0"/>
              </a:spcAft>
              <a:buSzPts val="2400"/>
            </a:pPr>
            <a:r>
              <a:rPr lang="en-US" sz="2400" dirty="0">
                <a:latin typeface="Overlock"/>
                <a:ea typeface="Overlock"/>
                <a:cs typeface="Overlock"/>
                <a:sym typeface="Overlock"/>
              </a:rPr>
              <a:t>4. Spyware</a:t>
            </a:r>
            <a:endParaRPr sz="24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Runs secretly on a computer</a:t>
            </a:r>
            <a:endParaRPr sz="20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Reports back sensitive information to a remote user or grant remote access to attackers</a:t>
            </a:r>
            <a:endParaRPr sz="20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p:txBody>
      </p:sp>
      <p:sp>
        <p:nvSpPr>
          <p:cNvPr id="112" name="Google Shape;112;p3"/>
          <p:cNvSpPr txBox="1">
            <a:spLocks noGrp="1"/>
          </p:cNvSpPr>
          <p:nvPr>
            <p:ph type="body" idx="4294967295"/>
          </p:nvPr>
        </p:nvSpPr>
        <p:spPr>
          <a:xfrm>
            <a:off x="1004075" y="5429800"/>
            <a:ext cx="10515600" cy="996900"/>
          </a:xfrm>
          <a:prstGeom prst="rect">
            <a:avLst/>
          </a:prstGeom>
          <a:noFill/>
          <a:ln>
            <a:noFill/>
          </a:ln>
        </p:spPr>
        <p:txBody>
          <a:bodyPr spcFirstLastPara="1" wrap="square" lIns="91425" tIns="45700" rIns="91425" bIns="45700" anchor="t" anchorCtr="0">
            <a:normAutofit fontScale="32500" lnSpcReduction="20000"/>
          </a:bodyPr>
          <a:lstStyle/>
          <a:p>
            <a:pPr marL="228600" lvl="0" indent="-200025" algn="l" rtl="0">
              <a:lnSpc>
                <a:spcPct val="90000"/>
              </a:lnSpc>
              <a:spcBef>
                <a:spcPts val="0"/>
              </a:spcBef>
              <a:spcAft>
                <a:spcPts val="0"/>
              </a:spcAft>
              <a:buClr>
                <a:srgbClr val="FFFFFF"/>
              </a:buClr>
              <a:buSzPts val="150"/>
              <a:buFont typeface="Courier New"/>
              <a:buChar char="o"/>
            </a:pPr>
            <a:endParaRPr lang="en-US" dirty="0"/>
          </a:p>
          <a:p>
            <a:pPr marL="228600" lvl="0" indent="-228600" algn="l" rtl="0">
              <a:lnSpc>
                <a:spcPct val="90000"/>
              </a:lnSpc>
              <a:spcBef>
                <a:spcPts val="479"/>
              </a:spcBef>
              <a:spcAft>
                <a:spcPts val="0"/>
              </a:spcAft>
              <a:buSzPct val="100000"/>
              <a:buNone/>
            </a:pPr>
            <a:r>
              <a:rPr lang="en-US" sz="2400" dirty="0"/>
              <a:t> </a:t>
            </a:r>
          </a:p>
          <a:p>
            <a:pPr marL="228600" lvl="0" indent="-228600" algn="l" rtl="0">
              <a:lnSpc>
                <a:spcPct val="90000"/>
              </a:lnSpc>
              <a:spcBef>
                <a:spcPts val="479"/>
              </a:spcBef>
              <a:spcAft>
                <a:spcPts val="0"/>
              </a:spcAft>
              <a:buSzPct val="100000"/>
              <a:buNone/>
            </a:pPr>
            <a:endParaRPr lang="en-US" sz="2400" dirty="0"/>
          </a:p>
          <a:p>
            <a:pPr marL="228600" lvl="0" indent="-228600" algn="l" rtl="0">
              <a:lnSpc>
                <a:spcPct val="90000"/>
              </a:lnSpc>
              <a:spcBef>
                <a:spcPts val="479"/>
              </a:spcBef>
              <a:spcAft>
                <a:spcPts val="0"/>
              </a:spcAft>
              <a:buSzPct val="100000"/>
              <a:buNone/>
            </a:pPr>
            <a:endParaRPr lang="en-US" sz="2400" dirty="0"/>
          </a:p>
          <a:p>
            <a:pPr marL="228600" lvl="0" indent="-228600" algn="l" rtl="0">
              <a:lnSpc>
                <a:spcPct val="90000"/>
              </a:lnSpc>
              <a:spcBef>
                <a:spcPts val="479"/>
              </a:spcBef>
              <a:spcAft>
                <a:spcPts val="0"/>
              </a:spcAft>
              <a:buSzPct val="31578"/>
              <a:buNone/>
            </a:pPr>
            <a:r>
              <a:rPr lang="en-US" sz="7600" dirty="0"/>
              <a:t>(</a:t>
            </a:r>
            <a:r>
              <a:rPr lang="en-US" sz="4300" u="sng" dirty="0">
                <a:solidFill>
                  <a:schemeClr val="hlink"/>
                </a:solidFill>
                <a:latin typeface="Arial"/>
                <a:ea typeface="Arial"/>
                <a:cs typeface="Arial"/>
                <a:sym typeface="Arial"/>
                <a:hlinkClick r:id="rId3"/>
              </a:rPr>
              <a:t>https://www.cisco.com/c/en/us/products/security/advanced-malware-protection/what-is-malware.html</a:t>
            </a:r>
            <a:r>
              <a:rPr lang="en-US" sz="7600" dirty="0"/>
              <a:t>)</a:t>
            </a:r>
            <a:endParaRPr sz="7600" dirty="0"/>
          </a:p>
          <a:p>
            <a:pPr marL="228600" lvl="0" indent="-228600" algn="l" rtl="0">
              <a:lnSpc>
                <a:spcPct val="90000"/>
              </a:lnSpc>
              <a:spcBef>
                <a:spcPts val="479"/>
              </a:spcBef>
              <a:spcAft>
                <a:spcPts val="0"/>
              </a:spcAft>
              <a:buSzPct val="100000"/>
              <a:buNone/>
            </a:pPr>
            <a:endParaRPr sz="2400" dirty="0"/>
          </a:p>
          <a:p>
            <a:pPr marL="228600" lvl="0" indent="-228600" algn="l" rtl="0">
              <a:lnSpc>
                <a:spcPct val="90000"/>
              </a:lnSpc>
              <a:spcBef>
                <a:spcPts val="479"/>
              </a:spcBef>
              <a:spcAft>
                <a:spcPts val="0"/>
              </a:spcAft>
              <a:buSzPct val="100000"/>
              <a:buNone/>
            </a:pPr>
            <a:endParaRPr sz="2400" dirty="0"/>
          </a:p>
          <a:p>
            <a:pPr marL="228600" lvl="0" indent="-228600" algn="l" rtl="0">
              <a:lnSpc>
                <a:spcPct val="90000"/>
              </a:lnSpc>
              <a:spcBef>
                <a:spcPts val="479"/>
              </a:spcBef>
              <a:spcAft>
                <a:spcPts val="0"/>
              </a:spcAft>
              <a:buSzPct val="100000"/>
              <a:buNone/>
            </a:pPr>
            <a:endParaRPr sz="2400" dirty="0"/>
          </a:p>
          <a:p>
            <a:pPr marL="228600" lvl="0" indent="-190500" algn="l" rtl="0">
              <a:lnSpc>
                <a:spcPct val="90000"/>
              </a:lnSpc>
              <a:spcBef>
                <a:spcPts val="479"/>
              </a:spcBef>
              <a:spcAft>
                <a:spcPts val="0"/>
              </a:spcAft>
              <a:buClr>
                <a:srgbClr val="FFFFFF"/>
              </a:buClr>
              <a:buSzPts val="150"/>
              <a:buFont typeface="Courier New"/>
              <a:buNone/>
            </a:pPr>
            <a:endParaRPr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Causal Graph</a:t>
            </a:r>
          </a:p>
        </p:txBody>
      </p:sp>
      <p:sp>
        <p:nvSpPr>
          <p:cNvPr id="3" name="Content Placeholder 2"/>
          <p:cNvSpPr>
            <a:spLocks noGrp="1"/>
          </p:cNvSpPr>
          <p:nvPr>
            <p:ph idx="1"/>
          </p:nvPr>
        </p:nvSpPr>
        <p:spPr>
          <a:xfrm>
            <a:off x="609600" y="1417637"/>
            <a:ext cx="11379200" cy="4830763"/>
          </a:xfrm>
        </p:spPr>
        <p:txBody>
          <a:bodyPr/>
          <a:lstStyle/>
          <a:p>
            <a:r>
              <a:rPr lang="en-US" dirty="0"/>
              <a:t>Analyze audit logs to generate a causal graph</a:t>
            </a:r>
            <a:endParaRPr lang="en-US" dirty="0">
              <a:sym typeface="Wingdings"/>
            </a:endParaRPr>
          </a:p>
          <a:p>
            <a:pPr lvl="1"/>
            <a:r>
              <a:rPr lang="en-US" b="1" dirty="0"/>
              <a:t>Backward analysis</a:t>
            </a:r>
            <a:r>
              <a:rPr lang="en-US" dirty="0"/>
              <a:t> - identify the source of an attack </a:t>
            </a:r>
          </a:p>
        </p:txBody>
      </p:sp>
      <p:grpSp>
        <p:nvGrpSpPr>
          <p:cNvPr id="27" name="Group 26"/>
          <p:cNvGrpSpPr/>
          <p:nvPr/>
        </p:nvGrpSpPr>
        <p:grpSpPr>
          <a:xfrm>
            <a:off x="1249765" y="5635314"/>
            <a:ext cx="10231036" cy="425278"/>
            <a:chOff x="1447800" y="5635314"/>
            <a:chExt cx="7673277" cy="425278"/>
          </a:xfrm>
        </p:grpSpPr>
        <p:grpSp>
          <p:nvGrpSpPr>
            <p:cNvPr id="23" name="Group 22"/>
            <p:cNvGrpSpPr/>
            <p:nvPr/>
          </p:nvGrpSpPr>
          <p:grpSpPr>
            <a:xfrm>
              <a:off x="1447800" y="5638800"/>
              <a:ext cx="6324600" cy="421792"/>
              <a:chOff x="457200" y="5791200"/>
              <a:chExt cx="6324600" cy="421792"/>
            </a:xfrm>
          </p:grpSpPr>
          <p:sp>
            <p:nvSpPr>
              <p:cNvPr id="13" name="Oval 12"/>
              <p:cNvSpPr/>
              <p:nvPr/>
            </p:nvSpPr>
            <p:spPr>
              <a:xfrm>
                <a:off x="457200" y="5955387"/>
                <a:ext cx="762000" cy="21681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4" name="TextBox 13"/>
              <p:cNvSpPr txBox="1"/>
              <p:nvPr/>
            </p:nvSpPr>
            <p:spPr>
              <a:xfrm>
                <a:off x="1183590" y="5843660"/>
                <a:ext cx="1083493" cy="369332"/>
              </a:xfrm>
              <a:prstGeom prst="rect">
                <a:avLst/>
              </a:prstGeom>
              <a:noFill/>
            </p:spPr>
            <p:txBody>
              <a:bodyPr wrap="square" rtlCol="0">
                <a:spAutoFit/>
              </a:bodyPr>
              <a:lstStyle/>
              <a:p>
                <a:r>
                  <a:rPr lang="en-US" dirty="0"/>
                  <a:t>: Process</a:t>
                </a:r>
              </a:p>
            </p:txBody>
          </p:sp>
          <p:sp>
            <p:nvSpPr>
              <p:cNvPr id="19" name="TextBox 18"/>
              <p:cNvSpPr txBox="1"/>
              <p:nvPr/>
            </p:nvSpPr>
            <p:spPr>
              <a:xfrm>
                <a:off x="3183707" y="5803070"/>
                <a:ext cx="1083493" cy="369332"/>
              </a:xfrm>
              <a:prstGeom prst="rect">
                <a:avLst/>
              </a:prstGeom>
              <a:noFill/>
            </p:spPr>
            <p:txBody>
              <a:bodyPr wrap="square" rtlCol="0">
                <a:spAutoFit/>
              </a:bodyPr>
              <a:lstStyle/>
              <a:p>
                <a:r>
                  <a:rPr lang="en-US" dirty="0"/>
                  <a:t>: File</a:t>
                </a:r>
              </a:p>
            </p:txBody>
          </p:sp>
          <p:sp>
            <p:nvSpPr>
              <p:cNvPr id="20" name="Rectangle 19"/>
              <p:cNvSpPr/>
              <p:nvPr/>
            </p:nvSpPr>
            <p:spPr>
              <a:xfrm>
                <a:off x="2438400" y="5879282"/>
                <a:ext cx="762000" cy="26917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sp>
            <p:nvSpPr>
              <p:cNvPr id="21" name="TextBox 20"/>
              <p:cNvSpPr txBox="1"/>
              <p:nvPr/>
            </p:nvSpPr>
            <p:spPr>
              <a:xfrm>
                <a:off x="4783907" y="5791200"/>
                <a:ext cx="1997893" cy="369332"/>
              </a:xfrm>
              <a:prstGeom prst="rect">
                <a:avLst/>
              </a:prstGeom>
              <a:noFill/>
            </p:spPr>
            <p:txBody>
              <a:bodyPr wrap="square" rtlCol="0">
                <a:spAutoFit/>
              </a:bodyPr>
              <a:lstStyle/>
              <a:p>
                <a:r>
                  <a:rPr lang="en-US" dirty="0"/>
                  <a:t>: Network Socket</a:t>
                </a:r>
              </a:p>
            </p:txBody>
          </p:sp>
          <p:sp>
            <p:nvSpPr>
              <p:cNvPr id="22" name="Diamond 21"/>
              <p:cNvSpPr/>
              <p:nvPr/>
            </p:nvSpPr>
            <p:spPr>
              <a:xfrm>
                <a:off x="4038600" y="5842220"/>
                <a:ext cx="745307" cy="318110"/>
              </a:xfrm>
              <a:prstGeom prst="diamon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grpSp>
        <p:cxnSp>
          <p:nvCxnSpPr>
            <p:cNvPr id="25" name="Straight Arrow Connector 24"/>
            <p:cNvCxnSpPr/>
            <p:nvPr/>
          </p:nvCxnSpPr>
          <p:spPr>
            <a:xfrm>
              <a:off x="7615994" y="5852302"/>
              <a:ext cx="457200" cy="1588"/>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37584" y="5635314"/>
              <a:ext cx="1083493" cy="369332"/>
            </a:xfrm>
            <a:prstGeom prst="rect">
              <a:avLst/>
            </a:prstGeom>
            <a:noFill/>
          </p:spPr>
          <p:txBody>
            <a:bodyPr wrap="square" rtlCol="0">
              <a:spAutoFit/>
            </a:bodyPr>
            <a:lstStyle/>
            <a:p>
              <a:r>
                <a:rPr lang="en-US" dirty="0"/>
                <a:t>: Event</a:t>
              </a:r>
            </a:p>
          </p:txBody>
        </p:sp>
      </p:grpSp>
      <p:cxnSp>
        <p:nvCxnSpPr>
          <p:cNvPr id="5" name="Straight Arrow Connector 4"/>
          <p:cNvCxnSpPr/>
          <p:nvPr/>
        </p:nvCxnSpPr>
        <p:spPr>
          <a:xfrm flipV="1">
            <a:off x="1625600" y="3048000"/>
            <a:ext cx="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8394608" y="4350408"/>
            <a:ext cx="2133816" cy="433626"/>
          </a:xfrm>
          <a:prstGeom prst="ellipse">
            <a:avLst/>
          </a:prstGeom>
          <a:solidFill>
            <a:srgbClr val="F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t>Malware</a:t>
            </a:r>
            <a:endParaRPr lang="en-US" b="1" dirty="0"/>
          </a:p>
        </p:txBody>
      </p:sp>
      <p:cxnSp>
        <p:nvCxnSpPr>
          <p:cNvPr id="28" name="Straight Arrow Connector 27"/>
          <p:cNvCxnSpPr>
            <a:stCxn id="30" idx="4"/>
            <a:endCxn id="24" idx="0"/>
          </p:cNvCxnSpPr>
          <p:nvPr/>
        </p:nvCxnSpPr>
        <p:spPr>
          <a:xfrm rot="16200000" flipH="1">
            <a:off x="9308079" y="4196972"/>
            <a:ext cx="304800" cy="207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9" name="Diamond 28"/>
          <p:cNvSpPr/>
          <p:nvPr/>
        </p:nvSpPr>
        <p:spPr>
          <a:xfrm>
            <a:off x="8356315" y="2951120"/>
            <a:ext cx="2235416" cy="437555"/>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t>x.x.x.x</a:t>
            </a:r>
            <a:endParaRPr lang="en-US" b="1" dirty="0"/>
          </a:p>
        </p:txBody>
      </p:sp>
      <p:sp>
        <p:nvSpPr>
          <p:cNvPr id="30" name="Oval 29"/>
          <p:cNvSpPr/>
          <p:nvPr/>
        </p:nvSpPr>
        <p:spPr>
          <a:xfrm>
            <a:off x="8392535" y="3651404"/>
            <a:ext cx="2133816" cy="394205"/>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Process A</a:t>
            </a:r>
          </a:p>
        </p:txBody>
      </p:sp>
      <p:cxnSp>
        <p:nvCxnSpPr>
          <p:cNvPr id="31" name="Straight Arrow Connector 30"/>
          <p:cNvCxnSpPr/>
          <p:nvPr/>
        </p:nvCxnSpPr>
        <p:spPr>
          <a:xfrm>
            <a:off x="9447235" y="3388602"/>
            <a:ext cx="0" cy="27600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1828800" y="2819400"/>
            <a:ext cx="5189907" cy="22098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arenBoth"/>
            </a:pPr>
            <a:r>
              <a:rPr lang="en-US" sz="2200" b="1" dirty="0" err="1">
                <a:solidFill>
                  <a:srgbClr val="FF0000"/>
                </a:solidFill>
              </a:rPr>
              <a:t>Proc_A</a:t>
            </a:r>
            <a:r>
              <a:rPr lang="en-US" sz="2200" b="1" dirty="0">
                <a:solidFill>
                  <a:srgbClr val="FF0000"/>
                </a:solidFill>
              </a:rPr>
              <a:t>     </a:t>
            </a:r>
            <a:r>
              <a:rPr lang="en-US" sz="2200" b="1" dirty="0" err="1">
                <a:solidFill>
                  <a:srgbClr val="FF0000"/>
                </a:solidFill>
              </a:rPr>
              <a:t>recv</a:t>
            </a:r>
            <a:r>
              <a:rPr lang="en-US" sz="2200" b="1" dirty="0">
                <a:solidFill>
                  <a:srgbClr val="FF0000"/>
                </a:solidFill>
              </a:rPr>
              <a:t>     &lt;</a:t>
            </a:r>
            <a:r>
              <a:rPr lang="en-US" sz="2200" b="1" dirty="0" err="1">
                <a:solidFill>
                  <a:srgbClr val="FF0000"/>
                </a:solidFill>
              </a:rPr>
              <a:t>x.x.x.x</a:t>
            </a:r>
            <a:r>
              <a:rPr lang="en-US" sz="2200" b="1" dirty="0">
                <a:solidFill>
                  <a:srgbClr val="FF0000"/>
                </a:solidFill>
              </a:rPr>
              <a:t>&gt;</a:t>
            </a:r>
          </a:p>
          <a:p>
            <a:pPr marL="342900" indent="-342900">
              <a:buFontTx/>
              <a:buAutoNum type="arabicParenBoth"/>
            </a:pPr>
            <a:r>
              <a:rPr lang="en-US" sz="2200" dirty="0" err="1">
                <a:solidFill>
                  <a:srgbClr val="000000"/>
                </a:solidFill>
              </a:rPr>
              <a:t>Proc_A</a:t>
            </a:r>
            <a:r>
              <a:rPr lang="en-US" sz="2200" b="1" dirty="0">
                <a:solidFill>
                  <a:srgbClr val="FF0000"/>
                </a:solidFill>
              </a:rPr>
              <a:t>     </a:t>
            </a:r>
            <a:r>
              <a:rPr lang="en-US" sz="2200" dirty="0">
                <a:solidFill>
                  <a:srgbClr val="376092"/>
                </a:solidFill>
              </a:rPr>
              <a:t>fork</a:t>
            </a:r>
            <a:r>
              <a:rPr lang="en-US" sz="2200" dirty="0">
                <a:solidFill>
                  <a:srgbClr val="1F497D"/>
                </a:solidFill>
              </a:rPr>
              <a:t>      </a:t>
            </a:r>
            <a:r>
              <a:rPr lang="en-US" sz="2200" dirty="0">
                <a:solidFill>
                  <a:schemeClr val="tx1"/>
                </a:solidFill>
              </a:rPr>
              <a:t>Malware</a:t>
            </a:r>
          </a:p>
          <a:p>
            <a:endParaRPr lang="en-US" sz="2200" dirty="0">
              <a:solidFill>
                <a:srgbClr val="000000"/>
              </a:solidFill>
            </a:endParaRPr>
          </a:p>
          <a:p>
            <a:endParaRPr lang="en-US" sz="2200" dirty="0">
              <a:solidFill>
                <a:srgbClr val="000000"/>
              </a:solidFill>
            </a:endParaRPr>
          </a:p>
          <a:p>
            <a:endParaRPr lang="en-US" sz="2200" dirty="0">
              <a:solidFill>
                <a:srgbClr val="000000"/>
              </a:solidFill>
            </a:endParaRPr>
          </a:p>
          <a:p>
            <a:r>
              <a:rPr lang="en-US" sz="2200" dirty="0">
                <a:solidFill>
                  <a:srgbClr val="000000"/>
                </a:solidFill>
              </a:rPr>
              <a:t>                    Audit Log</a:t>
            </a:r>
          </a:p>
        </p:txBody>
      </p:sp>
    </p:spTree>
    <p:extLst>
      <p:ext uri="{BB962C8B-B14F-4D97-AF65-F5344CB8AC3E}">
        <p14:creationId xmlns:p14="http://schemas.microsoft.com/office/powerpoint/2010/main" val="153349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Causal Graph – Forward Analysis</a:t>
            </a:r>
          </a:p>
        </p:txBody>
      </p:sp>
      <p:sp>
        <p:nvSpPr>
          <p:cNvPr id="3" name="Content Placeholder 2"/>
          <p:cNvSpPr>
            <a:spLocks noGrp="1"/>
          </p:cNvSpPr>
          <p:nvPr>
            <p:ph idx="1"/>
          </p:nvPr>
        </p:nvSpPr>
        <p:spPr>
          <a:xfrm>
            <a:off x="609600" y="1417637"/>
            <a:ext cx="11277600" cy="4830763"/>
          </a:xfrm>
        </p:spPr>
        <p:txBody>
          <a:bodyPr/>
          <a:lstStyle/>
          <a:p>
            <a:r>
              <a:rPr lang="en-US" dirty="0"/>
              <a:t>Analyze audit logs to generate a causal graph</a:t>
            </a:r>
            <a:endParaRPr lang="en-US" dirty="0">
              <a:sym typeface="Wingdings"/>
            </a:endParaRPr>
          </a:p>
          <a:p>
            <a:pPr lvl="1"/>
            <a:r>
              <a:rPr lang="en-US" b="1" dirty="0"/>
              <a:t>Forward analysis </a:t>
            </a:r>
            <a:r>
              <a:rPr lang="en-US" dirty="0"/>
              <a:t>- Understand damage to a system</a:t>
            </a:r>
          </a:p>
        </p:txBody>
      </p:sp>
      <p:grpSp>
        <p:nvGrpSpPr>
          <p:cNvPr id="27" name="Group 26"/>
          <p:cNvGrpSpPr/>
          <p:nvPr/>
        </p:nvGrpSpPr>
        <p:grpSpPr>
          <a:xfrm>
            <a:off x="1249765" y="5635314"/>
            <a:ext cx="10231036" cy="425278"/>
            <a:chOff x="1447800" y="5635314"/>
            <a:chExt cx="7673277" cy="425278"/>
          </a:xfrm>
        </p:grpSpPr>
        <p:grpSp>
          <p:nvGrpSpPr>
            <p:cNvPr id="23" name="Group 22"/>
            <p:cNvGrpSpPr/>
            <p:nvPr/>
          </p:nvGrpSpPr>
          <p:grpSpPr>
            <a:xfrm>
              <a:off x="1447800" y="5638800"/>
              <a:ext cx="6324600" cy="421792"/>
              <a:chOff x="457200" y="5791200"/>
              <a:chExt cx="6324600" cy="421792"/>
            </a:xfrm>
          </p:grpSpPr>
          <p:sp>
            <p:nvSpPr>
              <p:cNvPr id="13" name="Oval 12"/>
              <p:cNvSpPr/>
              <p:nvPr/>
            </p:nvSpPr>
            <p:spPr>
              <a:xfrm>
                <a:off x="457200" y="5955387"/>
                <a:ext cx="762000" cy="21681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4" name="TextBox 13"/>
              <p:cNvSpPr txBox="1"/>
              <p:nvPr/>
            </p:nvSpPr>
            <p:spPr>
              <a:xfrm>
                <a:off x="1183590" y="5843660"/>
                <a:ext cx="1083493" cy="369332"/>
              </a:xfrm>
              <a:prstGeom prst="rect">
                <a:avLst/>
              </a:prstGeom>
              <a:noFill/>
            </p:spPr>
            <p:txBody>
              <a:bodyPr wrap="square" rtlCol="0">
                <a:spAutoFit/>
              </a:bodyPr>
              <a:lstStyle/>
              <a:p>
                <a:r>
                  <a:rPr lang="en-US" dirty="0"/>
                  <a:t>: Process</a:t>
                </a:r>
              </a:p>
            </p:txBody>
          </p:sp>
          <p:sp>
            <p:nvSpPr>
              <p:cNvPr id="19" name="TextBox 18"/>
              <p:cNvSpPr txBox="1"/>
              <p:nvPr/>
            </p:nvSpPr>
            <p:spPr>
              <a:xfrm>
                <a:off x="3183707" y="5803070"/>
                <a:ext cx="1083493" cy="369332"/>
              </a:xfrm>
              <a:prstGeom prst="rect">
                <a:avLst/>
              </a:prstGeom>
              <a:noFill/>
            </p:spPr>
            <p:txBody>
              <a:bodyPr wrap="square" rtlCol="0">
                <a:spAutoFit/>
              </a:bodyPr>
              <a:lstStyle/>
              <a:p>
                <a:r>
                  <a:rPr lang="en-US" dirty="0"/>
                  <a:t>: File</a:t>
                </a:r>
              </a:p>
            </p:txBody>
          </p:sp>
          <p:sp>
            <p:nvSpPr>
              <p:cNvPr id="20" name="Rectangle 19"/>
              <p:cNvSpPr/>
              <p:nvPr/>
            </p:nvSpPr>
            <p:spPr>
              <a:xfrm>
                <a:off x="2438400" y="5879282"/>
                <a:ext cx="762000" cy="26917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sp>
            <p:nvSpPr>
              <p:cNvPr id="21" name="TextBox 20"/>
              <p:cNvSpPr txBox="1"/>
              <p:nvPr/>
            </p:nvSpPr>
            <p:spPr>
              <a:xfrm>
                <a:off x="4783907" y="5791200"/>
                <a:ext cx="1997893" cy="369332"/>
              </a:xfrm>
              <a:prstGeom prst="rect">
                <a:avLst/>
              </a:prstGeom>
              <a:noFill/>
            </p:spPr>
            <p:txBody>
              <a:bodyPr wrap="square" rtlCol="0">
                <a:spAutoFit/>
              </a:bodyPr>
              <a:lstStyle/>
              <a:p>
                <a:r>
                  <a:rPr lang="en-US" dirty="0"/>
                  <a:t>: Network Socket</a:t>
                </a:r>
              </a:p>
            </p:txBody>
          </p:sp>
          <p:sp>
            <p:nvSpPr>
              <p:cNvPr id="22" name="Diamond 21"/>
              <p:cNvSpPr/>
              <p:nvPr/>
            </p:nvSpPr>
            <p:spPr>
              <a:xfrm>
                <a:off x="4038600" y="5842220"/>
                <a:ext cx="745307" cy="318110"/>
              </a:xfrm>
              <a:prstGeom prst="diamon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grpSp>
        <p:cxnSp>
          <p:nvCxnSpPr>
            <p:cNvPr id="25" name="Straight Arrow Connector 24"/>
            <p:cNvCxnSpPr/>
            <p:nvPr/>
          </p:nvCxnSpPr>
          <p:spPr>
            <a:xfrm>
              <a:off x="7615994" y="5852302"/>
              <a:ext cx="457200" cy="1588"/>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37584" y="5635314"/>
              <a:ext cx="1083493" cy="369332"/>
            </a:xfrm>
            <a:prstGeom prst="rect">
              <a:avLst/>
            </a:prstGeom>
            <a:noFill/>
          </p:spPr>
          <p:txBody>
            <a:bodyPr wrap="square" rtlCol="0">
              <a:spAutoFit/>
            </a:bodyPr>
            <a:lstStyle/>
            <a:p>
              <a:r>
                <a:rPr lang="en-US" dirty="0"/>
                <a:t>: Event</a:t>
              </a:r>
            </a:p>
          </p:txBody>
        </p:sp>
      </p:grpSp>
      <p:sp>
        <p:nvSpPr>
          <p:cNvPr id="32" name="Rectangle 31"/>
          <p:cNvSpPr/>
          <p:nvPr/>
        </p:nvSpPr>
        <p:spPr>
          <a:xfrm>
            <a:off x="1828800" y="2819400"/>
            <a:ext cx="5189907" cy="22098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arenBoth"/>
            </a:pPr>
            <a:r>
              <a:rPr lang="en-US" sz="2200" dirty="0" err="1">
                <a:solidFill>
                  <a:srgbClr val="7F7F7F"/>
                </a:solidFill>
              </a:rPr>
              <a:t>Proc_A</a:t>
            </a:r>
            <a:r>
              <a:rPr lang="en-US" sz="2200" dirty="0">
                <a:solidFill>
                  <a:srgbClr val="7F7F7F"/>
                </a:solidFill>
              </a:rPr>
              <a:t>     </a:t>
            </a:r>
            <a:r>
              <a:rPr lang="en-US" sz="2200" dirty="0" err="1">
                <a:solidFill>
                  <a:srgbClr val="7F7F7F"/>
                </a:solidFill>
              </a:rPr>
              <a:t>recv</a:t>
            </a:r>
            <a:r>
              <a:rPr lang="en-US" sz="2200" dirty="0">
                <a:solidFill>
                  <a:srgbClr val="7F7F7F"/>
                </a:solidFill>
              </a:rPr>
              <a:t>     &lt;</a:t>
            </a:r>
            <a:r>
              <a:rPr lang="en-US" sz="2200" dirty="0" err="1">
                <a:solidFill>
                  <a:srgbClr val="7F7F7F"/>
                </a:solidFill>
              </a:rPr>
              <a:t>x.x.x.x</a:t>
            </a:r>
            <a:r>
              <a:rPr lang="en-US" sz="2200" dirty="0">
                <a:solidFill>
                  <a:srgbClr val="7F7F7F"/>
                </a:solidFill>
              </a:rPr>
              <a:t>&gt;</a:t>
            </a:r>
          </a:p>
          <a:p>
            <a:pPr marL="342900" indent="-342900">
              <a:buFontTx/>
              <a:buAutoNum type="arabicParenBoth"/>
            </a:pPr>
            <a:r>
              <a:rPr lang="en-US" sz="2200" dirty="0" err="1">
                <a:solidFill>
                  <a:srgbClr val="7F7F7F"/>
                </a:solidFill>
              </a:rPr>
              <a:t>Proc_A</a:t>
            </a:r>
            <a:r>
              <a:rPr lang="en-US" sz="2200" b="1" dirty="0">
                <a:solidFill>
                  <a:srgbClr val="7F7F7F"/>
                </a:solidFill>
              </a:rPr>
              <a:t>     </a:t>
            </a:r>
            <a:r>
              <a:rPr lang="en-US" sz="2200" dirty="0">
                <a:solidFill>
                  <a:srgbClr val="7F7F7F"/>
                </a:solidFill>
              </a:rPr>
              <a:t>fork      Malware</a:t>
            </a:r>
          </a:p>
          <a:p>
            <a:pPr marL="342900" indent="-342900">
              <a:buAutoNum type="arabicParenBoth"/>
            </a:pPr>
            <a:r>
              <a:rPr lang="en-US" sz="2200" dirty="0">
                <a:solidFill>
                  <a:srgbClr val="000000"/>
                </a:solidFill>
              </a:rPr>
              <a:t>Malware  </a:t>
            </a:r>
            <a:r>
              <a:rPr lang="en-US" sz="2200" dirty="0">
                <a:solidFill>
                  <a:srgbClr val="376092"/>
                </a:solidFill>
              </a:rPr>
              <a:t>write</a:t>
            </a:r>
            <a:r>
              <a:rPr lang="en-US" sz="2200" dirty="0">
                <a:solidFill>
                  <a:srgbClr val="1F497D"/>
                </a:solidFill>
              </a:rPr>
              <a:t>    </a:t>
            </a:r>
            <a:r>
              <a:rPr lang="en-US" sz="2200" dirty="0">
                <a:solidFill>
                  <a:srgbClr val="000000"/>
                </a:solidFill>
              </a:rPr>
              <a:t>File1</a:t>
            </a:r>
          </a:p>
          <a:p>
            <a:pPr marL="342900" indent="-342900">
              <a:buAutoNum type="arabicParenBoth"/>
            </a:pPr>
            <a:r>
              <a:rPr lang="en-US" sz="2200" dirty="0">
                <a:solidFill>
                  <a:schemeClr val="tx1"/>
                </a:solidFill>
              </a:rPr>
              <a:t>Malware</a:t>
            </a:r>
            <a:r>
              <a:rPr lang="en-US" sz="2200" dirty="0">
                <a:solidFill>
                  <a:srgbClr val="FF0000"/>
                </a:solidFill>
              </a:rPr>
              <a:t>  </a:t>
            </a:r>
            <a:r>
              <a:rPr lang="en-US" sz="2200" dirty="0">
                <a:solidFill>
                  <a:schemeClr val="accent1">
                    <a:lumMod val="50000"/>
                  </a:schemeClr>
                </a:solidFill>
              </a:rPr>
              <a:t>write</a:t>
            </a:r>
            <a:r>
              <a:rPr lang="en-US" sz="2200" dirty="0">
                <a:solidFill>
                  <a:srgbClr val="FF0000"/>
                </a:solidFill>
              </a:rPr>
              <a:t>    </a:t>
            </a:r>
            <a:r>
              <a:rPr lang="en-US" sz="2200" dirty="0">
                <a:solidFill>
                  <a:srgbClr val="000000"/>
                </a:solidFill>
              </a:rPr>
              <a:t>File2</a:t>
            </a:r>
          </a:p>
          <a:p>
            <a:endParaRPr lang="en-US" sz="2200" dirty="0">
              <a:solidFill>
                <a:srgbClr val="000000"/>
              </a:solidFill>
            </a:endParaRPr>
          </a:p>
          <a:p>
            <a:r>
              <a:rPr lang="en-US" sz="2200" dirty="0">
                <a:solidFill>
                  <a:srgbClr val="000000"/>
                </a:solidFill>
              </a:rPr>
              <a:t>                    Audit Log</a:t>
            </a:r>
          </a:p>
        </p:txBody>
      </p:sp>
      <p:sp>
        <p:nvSpPr>
          <p:cNvPr id="33" name="Oval 32"/>
          <p:cNvSpPr/>
          <p:nvPr/>
        </p:nvSpPr>
        <p:spPr>
          <a:xfrm>
            <a:off x="8534292" y="3352800"/>
            <a:ext cx="2133816" cy="433626"/>
          </a:xfrm>
          <a:prstGeom prst="ellipse">
            <a:avLst/>
          </a:prstGeom>
          <a:solidFill>
            <a:srgbClr val="F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t>Malware</a:t>
            </a:r>
            <a:endParaRPr lang="en-US" b="1" dirty="0"/>
          </a:p>
        </p:txBody>
      </p:sp>
      <p:cxnSp>
        <p:nvCxnSpPr>
          <p:cNvPr id="40" name="Straight Arrow Connector 39"/>
          <p:cNvCxnSpPr/>
          <p:nvPr/>
        </p:nvCxnSpPr>
        <p:spPr>
          <a:xfrm>
            <a:off x="1625600" y="3733800"/>
            <a:ext cx="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85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Causal Graph – Forward Analysis</a:t>
            </a:r>
          </a:p>
        </p:txBody>
      </p:sp>
      <p:sp>
        <p:nvSpPr>
          <p:cNvPr id="3" name="Content Placeholder 2"/>
          <p:cNvSpPr>
            <a:spLocks noGrp="1"/>
          </p:cNvSpPr>
          <p:nvPr>
            <p:ph idx="1"/>
          </p:nvPr>
        </p:nvSpPr>
        <p:spPr>
          <a:xfrm>
            <a:off x="609600" y="1417637"/>
            <a:ext cx="11277600" cy="4830763"/>
          </a:xfrm>
        </p:spPr>
        <p:txBody>
          <a:bodyPr/>
          <a:lstStyle/>
          <a:p>
            <a:r>
              <a:rPr lang="en-US" dirty="0"/>
              <a:t>Analyze audit logs to generate a causal graph</a:t>
            </a:r>
            <a:endParaRPr lang="en-US" dirty="0">
              <a:sym typeface="Wingdings"/>
            </a:endParaRPr>
          </a:p>
          <a:p>
            <a:pPr lvl="1"/>
            <a:r>
              <a:rPr lang="en-US" b="1" dirty="0"/>
              <a:t>Forward analysis </a:t>
            </a:r>
            <a:r>
              <a:rPr lang="en-US" dirty="0"/>
              <a:t>- Understand damage to a system</a:t>
            </a:r>
          </a:p>
        </p:txBody>
      </p:sp>
      <p:grpSp>
        <p:nvGrpSpPr>
          <p:cNvPr id="27" name="Group 26"/>
          <p:cNvGrpSpPr/>
          <p:nvPr/>
        </p:nvGrpSpPr>
        <p:grpSpPr>
          <a:xfrm>
            <a:off x="1249765" y="5635314"/>
            <a:ext cx="10231036" cy="425278"/>
            <a:chOff x="1447800" y="5635314"/>
            <a:chExt cx="7673277" cy="425278"/>
          </a:xfrm>
        </p:grpSpPr>
        <p:grpSp>
          <p:nvGrpSpPr>
            <p:cNvPr id="23" name="Group 22"/>
            <p:cNvGrpSpPr/>
            <p:nvPr/>
          </p:nvGrpSpPr>
          <p:grpSpPr>
            <a:xfrm>
              <a:off x="1447800" y="5638800"/>
              <a:ext cx="6324600" cy="421792"/>
              <a:chOff x="457200" y="5791200"/>
              <a:chExt cx="6324600" cy="421792"/>
            </a:xfrm>
          </p:grpSpPr>
          <p:sp>
            <p:nvSpPr>
              <p:cNvPr id="13" name="Oval 12"/>
              <p:cNvSpPr/>
              <p:nvPr/>
            </p:nvSpPr>
            <p:spPr>
              <a:xfrm>
                <a:off x="457200" y="5955387"/>
                <a:ext cx="762000" cy="21681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4" name="TextBox 13"/>
              <p:cNvSpPr txBox="1"/>
              <p:nvPr/>
            </p:nvSpPr>
            <p:spPr>
              <a:xfrm>
                <a:off x="1183590" y="5843660"/>
                <a:ext cx="1083493" cy="369332"/>
              </a:xfrm>
              <a:prstGeom prst="rect">
                <a:avLst/>
              </a:prstGeom>
              <a:noFill/>
            </p:spPr>
            <p:txBody>
              <a:bodyPr wrap="square" rtlCol="0">
                <a:spAutoFit/>
              </a:bodyPr>
              <a:lstStyle/>
              <a:p>
                <a:r>
                  <a:rPr lang="en-US" dirty="0"/>
                  <a:t>: Process</a:t>
                </a:r>
              </a:p>
            </p:txBody>
          </p:sp>
          <p:sp>
            <p:nvSpPr>
              <p:cNvPr id="19" name="TextBox 18"/>
              <p:cNvSpPr txBox="1"/>
              <p:nvPr/>
            </p:nvSpPr>
            <p:spPr>
              <a:xfrm>
                <a:off x="3183707" y="5803070"/>
                <a:ext cx="1083493" cy="369332"/>
              </a:xfrm>
              <a:prstGeom prst="rect">
                <a:avLst/>
              </a:prstGeom>
              <a:noFill/>
            </p:spPr>
            <p:txBody>
              <a:bodyPr wrap="square" rtlCol="0">
                <a:spAutoFit/>
              </a:bodyPr>
              <a:lstStyle/>
              <a:p>
                <a:r>
                  <a:rPr lang="en-US" dirty="0"/>
                  <a:t>: File</a:t>
                </a:r>
              </a:p>
            </p:txBody>
          </p:sp>
          <p:sp>
            <p:nvSpPr>
              <p:cNvPr id="20" name="Rectangle 19"/>
              <p:cNvSpPr/>
              <p:nvPr/>
            </p:nvSpPr>
            <p:spPr>
              <a:xfrm>
                <a:off x="2438400" y="5879282"/>
                <a:ext cx="762000" cy="26917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sp>
            <p:nvSpPr>
              <p:cNvPr id="21" name="TextBox 20"/>
              <p:cNvSpPr txBox="1"/>
              <p:nvPr/>
            </p:nvSpPr>
            <p:spPr>
              <a:xfrm>
                <a:off x="4783907" y="5791200"/>
                <a:ext cx="1997893" cy="369332"/>
              </a:xfrm>
              <a:prstGeom prst="rect">
                <a:avLst/>
              </a:prstGeom>
              <a:noFill/>
            </p:spPr>
            <p:txBody>
              <a:bodyPr wrap="square" rtlCol="0">
                <a:spAutoFit/>
              </a:bodyPr>
              <a:lstStyle/>
              <a:p>
                <a:r>
                  <a:rPr lang="en-US" dirty="0"/>
                  <a:t>: Network Socket</a:t>
                </a:r>
              </a:p>
            </p:txBody>
          </p:sp>
          <p:sp>
            <p:nvSpPr>
              <p:cNvPr id="22" name="Diamond 21"/>
              <p:cNvSpPr/>
              <p:nvPr/>
            </p:nvSpPr>
            <p:spPr>
              <a:xfrm>
                <a:off x="4038600" y="5842220"/>
                <a:ext cx="745307" cy="318110"/>
              </a:xfrm>
              <a:prstGeom prst="diamon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grpSp>
        <p:cxnSp>
          <p:nvCxnSpPr>
            <p:cNvPr id="25" name="Straight Arrow Connector 24"/>
            <p:cNvCxnSpPr/>
            <p:nvPr/>
          </p:nvCxnSpPr>
          <p:spPr>
            <a:xfrm>
              <a:off x="7615994" y="5852302"/>
              <a:ext cx="457200" cy="1588"/>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37584" y="5635314"/>
              <a:ext cx="1083493" cy="369332"/>
            </a:xfrm>
            <a:prstGeom prst="rect">
              <a:avLst/>
            </a:prstGeom>
            <a:noFill/>
          </p:spPr>
          <p:txBody>
            <a:bodyPr wrap="square" rtlCol="0">
              <a:spAutoFit/>
            </a:bodyPr>
            <a:lstStyle/>
            <a:p>
              <a:r>
                <a:rPr lang="en-US" dirty="0"/>
                <a:t>: Event</a:t>
              </a:r>
            </a:p>
          </p:txBody>
        </p:sp>
      </p:grpSp>
      <p:sp>
        <p:nvSpPr>
          <p:cNvPr id="32" name="Rectangle 31"/>
          <p:cNvSpPr/>
          <p:nvPr/>
        </p:nvSpPr>
        <p:spPr>
          <a:xfrm>
            <a:off x="1828800" y="2819400"/>
            <a:ext cx="5189907" cy="22098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arenBoth"/>
            </a:pPr>
            <a:r>
              <a:rPr lang="en-US" sz="2200" dirty="0" err="1">
                <a:solidFill>
                  <a:srgbClr val="7F7F7F"/>
                </a:solidFill>
              </a:rPr>
              <a:t>Proc_A</a:t>
            </a:r>
            <a:r>
              <a:rPr lang="en-US" sz="2200" dirty="0">
                <a:solidFill>
                  <a:srgbClr val="7F7F7F"/>
                </a:solidFill>
              </a:rPr>
              <a:t>     </a:t>
            </a:r>
            <a:r>
              <a:rPr lang="en-US" sz="2200" dirty="0" err="1">
                <a:solidFill>
                  <a:srgbClr val="7F7F7F"/>
                </a:solidFill>
              </a:rPr>
              <a:t>recv</a:t>
            </a:r>
            <a:r>
              <a:rPr lang="en-US" sz="2200" dirty="0">
                <a:solidFill>
                  <a:srgbClr val="7F7F7F"/>
                </a:solidFill>
              </a:rPr>
              <a:t>     &lt;</a:t>
            </a:r>
            <a:r>
              <a:rPr lang="en-US" sz="2200" dirty="0" err="1">
                <a:solidFill>
                  <a:srgbClr val="7F7F7F"/>
                </a:solidFill>
              </a:rPr>
              <a:t>x.x.x.x</a:t>
            </a:r>
            <a:r>
              <a:rPr lang="en-US" sz="2200" dirty="0">
                <a:solidFill>
                  <a:srgbClr val="7F7F7F"/>
                </a:solidFill>
              </a:rPr>
              <a:t>&gt;</a:t>
            </a:r>
          </a:p>
          <a:p>
            <a:pPr marL="342900" indent="-342900">
              <a:buFontTx/>
              <a:buAutoNum type="arabicParenBoth"/>
            </a:pPr>
            <a:r>
              <a:rPr lang="en-US" sz="2200" dirty="0" err="1">
                <a:solidFill>
                  <a:srgbClr val="7F7F7F"/>
                </a:solidFill>
              </a:rPr>
              <a:t>Proc_A</a:t>
            </a:r>
            <a:r>
              <a:rPr lang="en-US" sz="2200" b="1" dirty="0">
                <a:solidFill>
                  <a:srgbClr val="7F7F7F"/>
                </a:solidFill>
              </a:rPr>
              <a:t>     </a:t>
            </a:r>
            <a:r>
              <a:rPr lang="en-US" sz="2200" dirty="0">
                <a:solidFill>
                  <a:srgbClr val="7F7F7F"/>
                </a:solidFill>
              </a:rPr>
              <a:t>fork      Malware</a:t>
            </a:r>
          </a:p>
          <a:p>
            <a:pPr marL="342900" indent="-342900">
              <a:buAutoNum type="arabicParenBoth"/>
            </a:pPr>
            <a:r>
              <a:rPr lang="en-US" sz="2200" b="1" dirty="0">
                <a:solidFill>
                  <a:srgbClr val="FF0000"/>
                </a:solidFill>
              </a:rPr>
              <a:t>Malware  write    File1</a:t>
            </a:r>
          </a:p>
          <a:p>
            <a:pPr marL="342900" indent="-342900">
              <a:buAutoNum type="arabicParenBoth"/>
            </a:pPr>
            <a:r>
              <a:rPr lang="en-US" sz="2200" dirty="0">
                <a:solidFill>
                  <a:schemeClr val="tx1"/>
                </a:solidFill>
              </a:rPr>
              <a:t>Malware</a:t>
            </a:r>
            <a:r>
              <a:rPr lang="en-US" sz="2200" dirty="0">
                <a:solidFill>
                  <a:srgbClr val="FF0000"/>
                </a:solidFill>
              </a:rPr>
              <a:t>  </a:t>
            </a:r>
            <a:r>
              <a:rPr lang="en-US" sz="2200" dirty="0">
                <a:solidFill>
                  <a:srgbClr val="376092"/>
                </a:solidFill>
              </a:rPr>
              <a:t>write</a:t>
            </a:r>
            <a:r>
              <a:rPr lang="en-US" sz="2200" dirty="0">
                <a:solidFill>
                  <a:srgbClr val="1F497D"/>
                </a:solidFill>
              </a:rPr>
              <a:t>    </a:t>
            </a:r>
            <a:r>
              <a:rPr lang="en-US" sz="2200" dirty="0">
                <a:solidFill>
                  <a:srgbClr val="000000"/>
                </a:solidFill>
              </a:rPr>
              <a:t>File2</a:t>
            </a:r>
          </a:p>
          <a:p>
            <a:endParaRPr lang="en-US" sz="2200" dirty="0">
              <a:solidFill>
                <a:srgbClr val="000000"/>
              </a:solidFill>
            </a:endParaRPr>
          </a:p>
          <a:p>
            <a:r>
              <a:rPr lang="en-US" sz="2200" dirty="0">
                <a:solidFill>
                  <a:srgbClr val="000000"/>
                </a:solidFill>
              </a:rPr>
              <a:t>                    Audit Log</a:t>
            </a:r>
          </a:p>
        </p:txBody>
      </p:sp>
      <p:sp>
        <p:nvSpPr>
          <p:cNvPr id="33" name="Oval 32"/>
          <p:cNvSpPr/>
          <p:nvPr/>
        </p:nvSpPr>
        <p:spPr>
          <a:xfrm>
            <a:off x="8534292" y="3352800"/>
            <a:ext cx="2133816" cy="433626"/>
          </a:xfrm>
          <a:prstGeom prst="ellipse">
            <a:avLst/>
          </a:prstGeom>
          <a:solidFill>
            <a:srgbClr val="F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t>Malware</a:t>
            </a:r>
            <a:endParaRPr lang="en-US" b="1" dirty="0"/>
          </a:p>
        </p:txBody>
      </p:sp>
      <p:sp>
        <p:nvSpPr>
          <p:cNvPr id="34" name="Rectangle 33"/>
          <p:cNvSpPr/>
          <p:nvPr/>
        </p:nvSpPr>
        <p:spPr>
          <a:xfrm>
            <a:off x="8272118" y="4052853"/>
            <a:ext cx="1123049" cy="330382"/>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File 1</a:t>
            </a:r>
          </a:p>
        </p:txBody>
      </p:sp>
      <p:cxnSp>
        <p:nvCxnSpPr>
          <p:cNvPr id="38" name="Straight Arrow Connector 37"/>
          <p:cNvCxnSpPr>
            <a:stCxn id="33" idx="4"/>
            <a:endCxn id="34" idx="0"/>
          </p:cNvCxnSpPr>
          <p:nvPr/>
        </p:nvCxnSpPr>
        <p:spPr>
          <a:xfrm rot="5400000">
            <a:off x="9084209" y="3535861"/>
            <a:ext cx="266427" cy="767557"/>
          </a:xfrm>
          <a:prstGeom prst="straightConnector1">
            <a:avLst/>
          </a:prstGeom>
          <a:ln>
            <a:solidFill>
              <a:schemeClr val="accent1">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625600" y="3733800"/>
            <a:ext cx="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08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Causal Graph – Forward Analysis</a:t>
            </a:r>
          </a:p>
        </p:txBody>
      </p:sp>
      <p:sp>
        <p:nvSpPr>
          <p:cNvPr id="3" name="Content Placeholder 2"/>
          <p:cNvSpPr>
            <a:spLocks noGrp="1"/>
          </p:cNvSpPr>
          <p:nvPr>
            <p:ph idx="1"/>
          </p:nvPr>
        </p:nvSpPr>
        <p:spPr>
          <a:xfrm>
            <a:off x="609600" y="1417637"/>
            <a:ext cx="11277600" cy="4830763"/>
          </a:xfrm>
        </p:spPr>
        <p:txBody>
          <a:bodyPr/>
          <a:lstStyle/>
          <a:p>
            <a:r>
              <a:rPr lang="en-US" dirty="0"/>
              <a:t>Analyze audit logs to generate a causal graph</a:t>
            </a:r>
            <a:endParaRPr lang="en-US" dirty="0">
              <a:sym typeface="Wingdings"/>
            </a:endParaRPr>
          </a:p>
          <a:p>
            <a:pPr lvl="1"/>
            <a:r>
              <a:rPr lang="en-US" b="1" dirty="0"/>
              <a:t>Forward analysis </a:t>
            </a:r>
            <a:r>
              <a:rPr lang="en-US" dirty="0"/>
              <a:t>- Understand damage to a system</a:t>
            </a:r>
          </a:p>
          <a:p>
            <a:pPr lvl="1"/>
            <a:endParaRPr lang="en-US" dirty="0"/>
          </a:p>
        </p:txBody>
      </p:sp>
      <p:grpSp>
        <p:nvGrpSpPr>
          <p:cNvPr id="27" name="Group 26"/>
          <p:cNvGrpSpPr/>
          <p:nvPr/>
        </p:nvGrpSpPr>
        <p:grpSpPr>
          <a:xfrm>
            <a:off x="1249765" y="5635314"/>
            <a:ext cx="10231036" cy="425278"/>
            <a:chOff x="1447800" y="5635314"/>
            <a:chExt cx="7673277" cy="425278"/>
          </a:xfrm>
        </p:grpSpPr>
        <p:grpSp>
          <p:nvGrpSpPr>
            <p:cNvPr id="23" name="Group 22"/>
            <p:cNvGrpSpPr/>
            <p:nvPr/>
          </p:nvGrpSpPr>
          <p:grpSpPr>
            <a:xfrm>
              <a:off x="1447800" y="5638800"/>
              <a:ext cx="6324600" cy="421792"/>
              <a:chOff x="457200" y="5791200"/>
              <a:chExt cx="6324600" cy="421792"/>
            </a:xfrm>
          </p:grpSpPr>
          <p:sp>
            <p:nvSpPr>
              <p:cNvPr id="13" name="Oval 12"/>
              <p:cNvSpPr/>
              <p:nvPr/>
            </p:nvSpPr>
            <p:spPr>
              <a:xfrm>
                <a:off x="457200" y="5955387"/>
                <a:ext cx="762000" cy="21681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4" name="TextBox 13"/>
              <p:cNvSpPr txBox="1"/>
              <p:nvPr/>
            </p:nvSpPr>
            <p:spPr>
              <a:xfrm>
                <a:off x="1183590" y="5843660"/>
                <a:ext cx="1083493" cy="369332"/>
              </a:xfrm>
              <a:prstGeom prst="rect">
                <a:avLst/>
              </a:prstGeom>
              <a:noFill/>
            </p:spPr>
            <p:txBody>
              <a:bodyPr wrap="square" rtlCol="0">
                <a:spAutoFit/>
              </a:bodyPr>
              <a:lstStyle/>
              <a:p>
                <a:r>
                  <a:rPr lang="en-US" dirty="0"/>
                  <a:t>: Process</a:t>
                </a:r>
              </a:p>
            </p:txBody>
          </p:sp>
          <p:sp>
            <p:nvSpPr>
              <p:cNvPr id="19" name="TextBox 18"/>
              <p:cNvSpPr txBox="1"/>
              <p:nvPr/>
            </p:nvSpPr>
            <p:spPr>
              <a:xfrm>
                <a:off x="3183707" y="5803070"/>
                <a:ext cx="1083493" cy="369332"/>
              </a:xfrm>
              <a:prstGeom prst="rect">
                <a:avLst/>
              </a:prstGeom>
              <a:noFill/>
            </p:spPr>
            <p:txBody>
              <a:bodyPr wrap="square" rtlCol="0">
                <a:spAutoFit/>
              </a:bodyPr>
              <a:lstStyle/>
              <a:p>
                <a:r>
                  <a:rPr lang="en-US" dirty="0"/>
                  <a:t>: File</a:t>
                </a:r>
              </a:p>
            </p:txBody>
          </p:sp>
          <p:sp>
            <p:nvSpPr>
              <p:cNvPr id="20" name="Rectangle 19"/>
              <p:cNvSpPr/>
              <p:nvPr/>
            </p:nvSpPr>
            <p:spPr>
              <a:xfrm>
                <a:off x="2438400" y="5879282"/>
                <a:ext cx="762000" cy="26917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sp>
            <p:nvSpPr>
              <p:cNvPr id="21" name="TextBox 20"/>
              <p:cNvSpPr txBox="1"/>
              <p:nvPr/>
            </p:nvSpPr>
            <p:spPr>
              <a:xfrm>
                <a:off x="4783907" y="5791200"/>
                <a:ext cx="1997893" cy="369332"/>
              </a:xfrm>
              <a:prstGeom prst="rect">
                <a:avLst/>
              </a:prstGeom>
              <a:noFill/>
            </p:spPr>
            <p:txBody>
              <a:bodyPr wrap="square" rtlCol="0">
                <a:spAutoFit/>
              </a:bodyPr>
              <a:lstStyle/>
              <a:p>
                <a:r>
                  <a:rPr lang="en-US" dirty="0"/>
                  <a:t>: Network Socket</a:t>
                </a:r>
              </a:p>
            </p:txBody>
          </p:sp>
          <p:sp>
            <p:nvSpPr>
              <p:cNvPr id="22" name="Diamond 21"/>
              <p:cNvSpPr/>
              <p:nvPr/>
            </p:nvSpPr>
            <p:spPr>
              <a:xfrm>
                <a:off x="4038600" y="5842220"/>
                <a:ext cx="745307" cy="318110"/>
              </a:xfrm>
              <a:prstGeom prst="diamon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solidFill>
                    <a:srgbClr val="000000"/>
                  </a:solidFill>
                </a:endParaRPr>
              </a:p>
            </p:txBody>
          </p:sp>
        </p:grpSp>
        <p:cxnSp>
          <p:nvCxnSpPr>
            <p:cNvPr id="25" name="Straight Arrow Connector 24"/>
            <p:cNvCxnSpPr/>
            <p:nvPr/>
          </p:nvCxnSpPr>
          <p:spPr>
            <a:xfrm>
              <a:off x="7615994" y="5852302"/>
              <a:ext cx="457200" cy="1588"/>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37584" y="5635314"/>
              <a:ext cx="1083493" cy="369332"/>
            </a:xfrm>
            <a:prstGeom prst="rect">
              <a:avLst/>
            </a:prstGeom>
            <a:noFill/>
          </p:spPr>
          <p:txBody>
            <a:bodyPr wrap="square" rtlCol="0">
              <a:spAutoFit/>
            </a:bodyPr>
            <a:lstStyle/>
            <a:p>
              <a:r>
                <a:rPr lang="en-US" dirty="0"/>
                <a:t>: Event</a:t>
              </a:r>
            </a:p>
          </p:txBody>
        </p:sp>
      </p:grpSp>
      <p:sp>
        <p:nvSpPr>
          <p:cNvPr id="24" name="Oval 23"/>
          <p:cNvSpPr/>
          <p:nvPr/>
        </p:nvSpPr>
        <p:spPr>
          <a:xfrm>
            <a:off x="8534292" y="3352800"/>
            <a:ext cx="2133816" cy="433626"/>
          </a:xfrm>
          <a:prstGeom prst="ellipse">
            <a:avLst/>
          </a:prstGeom>
          <a:solidFill>
            <a:srgbClr val="F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t>Malware</a:t>
            </a:r>
            <a:endParaRPr lang="en-US" b="1" dirty="0"/>
          </a:p>
        </p:txBody>
      </p:sp>
      <p:sp>
        <p:nvSpPr>
          <p:cNvPr id="28" name="Rectangle 27"/>
          <p:cNvSpPr/>
          <p:nvPr/>
        </p:nvSpPr>
        <p:spPr>
          <a:xfrm>
            <a:off x="8272118" y="4052853"/>
            <a:ext cx="1123049" cy="330382"/>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File 1</a:t>
            </a:r>
          </a:p>
        </p:txBody>
      </p:sp>
      <p:sp>
        <p:nvSpPr>
          <p:cNvPr id="29" name="Rectangle 28"/>
          <p:cNvSpPr/>
          <p:nvPr/>
        </p:nvSpPr>
        <p:spPr>
          <a:xfrm>
            <a:off x="9753493" y="4052853"/>
            <a:ext cx="1123049" cy="330382"/>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File 2</a:t>
            </a:r>
          </a:p>
        </p:txBody>
      </p:sp>
      <p:cxnSp>
        <p:nvCxnSpPr>
          <p:cNvPr id="30" name="Straight Arrow Connector 29"/>
          <p:cNvCxnSpPr>
            <a:stCxn id="24" idx="4"/>
            <a:endCxn id="28" idx="0"/>
          </p:cNvCxnSpPr>
          <p:nvPr/>
        </p:nvCxnSpPr>
        <p:spPr>
          <a:xfrm rot="5400000">
            <a:off x="9084209" y="3535861"/>
            <a:ext cx="266427" cy="767557"/>
          </a:xfrm>
          <a:prstGeom prst="straightConnector1">
            <a:avLst/>
          </a:prstGeom>
          <a:ln>
            <a:solidFill>
              <a:schemeClr val="accent1">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4" idx="4"/>
            <a:endCxn id="29" idx="0"/>
          </p:cNvCxnSpPr>
          <p:nvPr/>
        </p:nvCxnSpPr>
        <p:spPr>
          <a:xfrm rot="16200000" flipH="1">
            <a:off x="9824896" y="3562731"/>
            <a:ext cx="266427" cy="713817"/>
          </a:xfrm>
          <a:prstGeom prst="straightConnector1">
            <a:avLst/>
          </a:prstGeom>
          <a:ln>
            <a:solidFill>
              <a:schemeClr val="accent1">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625600" y="3733800"/>
            <a:ext cx="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1828800" y="2819400"/>
            <a:ext cx="5189907" cy="22098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arenBoth"/>
            </a:pPr>
            <a:r>
              <a:rPr lang="en-US" sz="2200" dirty="0" err="1">
                <a:solidFill>
                  <a:srgbClr val="7F7F7F"/>
                </a:solidFill>
              </a:rPr>
              <a:t>Proc_A</a:t>
            </a:r>
            <a:r>
              <a:rPr lang="en-US" sz="2200" dirty="0">
                <a:solidFill>
                  <a:srgbClr val="7F7F7F"/>
                </a:solidFill>
              </a:rPr>
              <a:t>     </a:t>
            </a:r>
            <a:r>
              <a:rPr lang="en-US" sz="2200" dirty="0" err="1">
                <a:solidFill>
                  <a:srgbClr val="7F7F7F"/>
                </a:solidFill>
              </a:rPr>
              <a:t>recv</a:t>
            </a:r>
            <a:r>
              <a:rPr lang="en-US" sz="2200" dirty="0">
                <a:solidFill>
                  <a:srgbClr val="7F7F7F"/>
                </a:solidFill>
              </a:rPr>
              <a:t>     &lt;</a:t>
            </a:r>
            <a:r>
              <a:rPr lang="en-US" sz="2200" dirty="0" err="1">
                <a:solidFill>
                  <a:srgbClr val="7F7F7F"/>
                </a:solidFill>
              </a:rPr>
              <a:t>x.x.x.x</a:t>
            </a:r>
            <a:r>
              <a:rPr lang="en-US" sz="2200" dirty="0">
                <a:solidFill>
                  <a:srgbClr val="7F7F7F"/>
                </a:solidFill>
              </a:rPr>
              <a:t>&gt;</a:t>
            </a:r>
          </a:p>
          <a:p>
            <a:pPr marL="342900" indent="-342900">
              <a:buFontTx/>
              <a:buAutoNum type="arabicParenBoth"/>
            </a:pPr>
            <a:r>
              <a:rPr lang="en-US" sz="2200" dirty="0" err="1">
                <a:solidFill>
                  <a:srgbClr val="7F7F7F"/>
                </a:solidFill>
              </a:rPr>
              <a:t>Proc_A</a:t>
            </a:r>
            <a:r>
              <a:rPr lang="en-US" sz="2200" b="1" dirty="0">
                <a:solidFill>
                  <a:srgbClr val="7F7F7F"/>
                </a:solidFill>
              </a:rPr>
              <a:t>     </a:t>
            </a:r>
            <a:r>
              <a:rPr lang="en-US" sz="2200" dirty="0">
                <a:solidFill>
                  <a:srgbClr val="7F7F7F"/>
                </a:solidFill>
              </a:rPr>
              <a:t>fork      Malware</a:t>
            </a:r>
          </a:p>
          <a:p>
            <a:pPr marL="342900" indent="-342900">
              <a:buAutoNum type="arabicParenBoth"/>
            </a:pPr>
            <a:r>
              <a:rPr lang="en-US" sz="2200" dirty="0">
                <a:solidFill>
                  <a:srgbClr val="000000"/>
                </a:solidFill>
              </a:rPr>
              <a:t>Malware  </a:t>
            </a:r>
            <a:r>
              <a:rPr lang="en-US" sz="2200" dirty="0">
                <a:solidFill>
                  <a:srgbClr val="1F497D"/>
                </a:solidFill>
              </a:rPr>
              <a:t>write    </a:t>
            </a:r>
            <a:r>
              <a:rPr lang="en-US" sz="2200" dirty="0">
                <a:solidFill>
                  <a:srgbClr val="000000"/>
                </a:solidFill>
              </a:rPr>
              <a:t>File1</a:t>
            </a:r>
          </a:p>
          <a:p>
            <a:pPr marL="342900" indent="-342900">
              <a:buAutoNum type="arabicParenBoth"/>
            </a:pPr>
            <a:r>
              <a:rPr lang="en-US" sz="2200" b="1" dirty="0">
                <a:solidFill>
                  <a:srgbClr val="FF0000"/>
                </a:solidFill>
              </a:rPr>
              <a:t>Malware  write    File2</a:t>
            </a:r>
          </a:p>
          <a:p>
            <a:endParaRPr lang="en-US" sz="2200" dirty="0">
              <a:solidFill>
                <a:srgbClr val="000000"/>
              </a:solidFill>
            </a:endParaRPr>
          </a:p>
          <a:p>
            <a:r>
              <a:rPr lang="en-US" sz="2200" dirty="0">
                <a:solidFill>
                  <a:srgbClr val="000000"/>
                </a:solidFill>
              </a:rPr>
              <a:t>                    Audit Log</a:t>
            </a:r>
          </a:p>
        </p:txBody>
      </p:sp>
    </p:spTree>
    <p:extLst>
      <p:ext uri="{BB962C8B-B14F-4D97-AF65-F5344CB8AC3E}">
        <p14:creationId xmlns:p14="http://schemas.microsoft.com/office/powerpoint/2010/main" val="317523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Audit Logging - Example </a:t>
            </a:r>
          </a:p>
        </p:txBody>
      </p:sp>
      <p:sp>
        <p:nvSpPr>
          <p:cNvPr id="5" name="Content Placeholder 4"/>
          <p:cNvSpPr>
            <a:spLocks noGrp="1"/>
          </p:cNvSpPr>
          <p:nvPr>
            <p:ph idx="1"/>
          </p:nvPr>
        </p:nvSpPr>
        <p:spPr/>
        <p:txBody>
          <a:bodyPr/>
          <a:lstStyle/>
          <a:p>
            <a:r>
              <a:rPr lang="en-US" dirty="0"/>
              <a:t>Social engineering attack by phishing e-mail</a:t>
            </a:r>
          </a:p>
        </p:txBody>
      </p:sp>
      <p:pic>
        <p:nvPicPr>
          <p:cNvPr id="6" name="Picture 5" descr="Email-Phishing-scam-300x22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0" y="3124200"/>
            <a:ext cx="5080000" cy="2857500"/>
          </a:xfrm>
          <a:prstGeom prst="rect">
            <a:avLst/>
          </a:prstGeom>
        </p:spPr>
      </p:pic>
    </p:spTree>
    <p:extLst>
      <p:ext uri="{BB962C8B-B14F-4D97-AF65-F5344CB8AC3E}">
        <p14:creationId xmlns:p14="http://schemas.microsoft.com/office/powerpoint/2010/main" val="8300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a:t>
            </a:r>
          </a:p>
        </p:txBody>
      </p:sp>
      <p:sp>
        <p:nvSpPr>
          <p:cNvPr id="5" name="Content Placeholder 4"/>
          <p:cNvSpPr>
            <a:spLocks noGrp="1"/>
          </p:cNvSpPr>
          <p:nvPr>
            <p:ph idx="1"/>
          </p:nvPr>
        </p:nvSpPr>
        <p:spPr/>
        <p:txBody>
          <a:bodyPr/>
          <a:lstStyle/>
          <a:p>
            <a:r>
              <a:rPr lang="en-US" dirty="0"/>
              <a:t>Social engineering Attack by phishing e-mail</a:t>
            </a:r>
          </a:p>
        </p:txBody>
      </p:sp>
      <p:pic>
        <p:nvPicPr>
          <p:cNvPr id="9" name="Picture 8" descr="Screen Shot 2014-01-13 at 3.58.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0"/>
            <a:ext cx="6471347" cy="6858000"/>
          </a:xfrm>
          <a:prstGeom prst="rect">
            <a:avLst/>
          </a:prstGeom>
        </p:spPr>
      </p:pic>
      <p:sp>
        <p:nvSpPr>
          <p:cNvPr id="6" name="Rounded Rectangle 5"/>
          <p:cNvSpPr/>
          <p:nvPr/>
        </p:nvSpPr>
        <p:spPr>
          <a:xfrm>
            <a:off x="3141248" y="3640083"/>
            <a:ext cx="5901152" cy="583323"/>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52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Attack provenance - Example</a:t>
            </a:r>
          </a:p>
        </p:txBody>
      </p:sp>
      <p:sp>
        <p:nvSpPr>
          <p:cNvPr id="5" name="Content Placeholder 4"/>
          <p:cNvSpPr>
            <a:spLocks noGrp="1"/>
          </p:cNvSpPr>
          <p:nvPr>
            <p:ph idx="1"/>
          </p:nvPr>
        </p:nvSpPr>
        <p:spPr/>
        <p:txBody>
          <a:bodyPr/>
          <a:lstStyle/>
          <a:p>
            <a:r>
              <a:rPr lang="en-US" dirty="0"/>
              <a:t>Social Engineering Attack</a:t>
            </a:r>
          </a:p>
          <a:p>
            <a:pPr lvl="1"/>
            <a:r>
              <a:rPr lang="en-US" dirty="0"/>
              <a:t>Phishing e-mail with a phishing link</a:t>
            </a:r>
          </a:p>
        </p:txBody>
      </p:sp>
      <p:pic>
        <p:nvPicPr>
          <p:cNvPr id="13" name="Picture 12"/>
          <p:cNvPicPr>
            <a:picLocks noChangeAspect="1"/>
          </p:cNvPicPr>
          <p:nvPr/>
        </p:nvPicPr>
        <p:blipFill>
          <a:blip r:embed="rId3"/>
          <a:stretch>
            <a:fillRect/>
          </a:stretch>
        </p:blipFill>
        <p:spPr>
          <a:xfrm>
            <a:off x="0" y="203200"/>
            <a:ext cx="12192000" cy="6438030"/>
          </a:xfrm>
          <a:prstGeom prst="rect">
            <a:avLst/>
          </a:prstGeom>
        </p:spPr>
      </p:pic>
    </p:spTree>
    <p:extLst>
      <p:ext uri="{BB962C8B-B14F-4D97-AF65-F5344CB8AC3E}">
        <p14:creationId xmlns:p14="http://schemas.microsoft.com/office/powerpoint/2010/main" val="383859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Attack provenance - Example</a:t>
            </a:r>
          </a:p>
        </p:txBody>
      </p:sp>
      <p:sp>
        <p:nvSpPr>
          <p:cNvPr id="5" name="Content Placeholder 4"/>
          <p:cNvSpPr>
            <a:spLocks noGrp="1"/>
          </p:cNvSpPr>
          <p:nvPr>
            <p:ph idx="1"/>
          </p:nvPr>
        </p:nvSpPr>
        <p:spPr/>
        <p:txBody>
          <a:bodyPr/>
          <a:lstStyle/>
          <a:p>
            <a:r>
              <a:rPr lang="en-US" dirty="0"/>
              <a:t>Social Engineering Attack</a:t>
            </a:r>
          </a:p>
          <a:p>
            <a:pPr lvl="1"/>
            <a:r>
              <a:rPr lang="en-US" dirty="0"/>
              <a:t>Phishing e-mail with a phishing link</a:t>
            </a:r>
          </a:p>
        </p:txBody>
      </p:sp>
      <p:pic>
        <p:nvPicPr>
          <p:cNvPr id="13" name="Picture 12"/>
          <p:cNvPicPr>
            <a:picLocks noChangeAspect="1"/>
          </p:cNvPicPr>
          <p:nvPr/>
        </p:nvPicPr>
        <p:blipFill>
          <a:blip r:embed="rId3"/>
          <a:stretch>
            <a:fillRect/>
          </a:stretch>
        </p:blipFill>
        <p:spPr>
          <a:xfrm>
            <a:off x="0" y="203200"/>
            <a:ext cx="12192000" cy="6438030"/>
          </a:xfrm>
          <a:prstGeom prst="rect">
            <a:avLst/>
          </a:prstGeom>
        </p:spPr>
      </p:pic>
      <p:sp>
        <p:nvSpPr>
          <p:cNvPr id="2" name="Rounded Rectangle 1"/>
          <p:cNvSpPr/>
          <p:nvPr/>
        </p:nvSpPr>
        <p:spPr>
          <a:xfrm>
            <a:off x="4720133" y="5593572"/>
            <a:ext cx="1625600" cy="3810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6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Attack provenance - Example</a:t>
            </a:r>
          </a:p>
        </p:txBody>
      </p:sp>
      <p:sp>
        <p:nvSpPr>
          <p:cNvPr id="5" name="Content Placeholder 4"/>
          <p:cNvSpPr>
            <a:spLocks noGrp="1"/>
          </p:cNvSpPr>
          <p:nvPr>
            <p:ph idx="1"/>
          </p:nvPr>
        </p:nvSpPr>
        <p:spPr/>
        <p:txBody>
          <a:bodyPr/>
          <a:lstStyle/>
          <a:p>
            <a:r>
              <a:rPr lang="en-US" dirty="0"/>
              <a:t>Social Engineering Attack</a:t>
            </a:r>
          </a:p>
          <a:p>
            <a:pPr lvl="1"/>
            <a:r>
              <a:rPr lang="en-US" dirty="0"/>
              <a:t>Phishing e-mail with a phishing link</a:t>
            </a:r>
          </a:p>
        </p:txBody>
      </p:sp>
      <p:pic>
        <p:nvPicPr>
          <p:cNvPr id="13" name="Picture 12"/>
          <p:cNvPicPr>
            <a:picLocks noChangeAspect="1"/>
          </p:cNvPicPr>
          <p:nvPr/>
        </p:nvPicPr>
        <p:blipFill>
          <a:blip r:embed="rId3"/>
          <a:stretch>
            <a:fillRect/>
          </a:stretch>
        </p:blipFill>
        <p:spPr>
          <a:xfrm>
            <a:off x="0" y="203200"/>
            <a:ext cx="12192000" cy="6438030"/>
          </a:xfrm>
          <a:prstGeom prst="rect">
            <a:avLst/>
          </a:prstGeom>
        </p:spPr>
      </p:pic>
      <p:pic>
        <p:nvPicPr>
          <p:cNvPr id="3" name="Picture 2" descr="computer-virus-cryptotroja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716522"/>
            <a:ext cx="5875867" cy="4394200"/>
          </a:xfrm>
          <a:prstGeom prst="rect">
            <a:avLst/>
          </a:prstGeom>
        </p:spPr>
      </p:pic>
    </p:spTree>
    <p:extLst>
      <p:ext uri="{BB962C8B-B14F-4D97-AF65-F5344CB8AC3E}">
        <p14:creationId xmlns:p14="http://schemas.microsoft.com/office/powerpoint/2010/main" val="70160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914400"/>
            <a:ext cx="11379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5" descr="cavl_av_alert1.png"/>
          <p:cNvPicPr>
            <a:picLocks noGrp="1" noChangeAspect="1"/>
          </p:cNvPicPr>
          <p:nvPr>
            <p:ph idx="4294967295"/>
          </p:nvPr>
        </p:nvPicPr>
        <p:blipFill>
          <a:blip r:embed="rId3">
            <a:extLst>
              <a:ext uri="{28A0092B-C50C-407E-A947-70E740481C1C}">
                <a14:useLocalDpi xmlns:a14="http://schemas.microsoft.com/office/drawing/2010/main" val="0"/>
              </a:ext>
            </a:extLst>
          </a:blip>
          <a:srcRect t="-2201" b="-2201"/>
          <a:stretch>
            <a:fillRect/>
          </a:stretch>
        </p:blipFill>
        <p:spPr>
          <a:xfrm>
            <a:off x="5776913" y="1600200"/>
            <a:ext cx="6415087" cy="3344863"/>
          </a:xfrm>
        </p:spPr>
      </p:pic>
    </p:spTree>
    <p:extLst>
      <p:ext uri="{BB962C8B-B14F-4D97-AF65-F5344CB8AC3E}">
        <p14:creationId xmlns:p14="http://schemas.microsoft.com/office/powerpoint/2010/main" val="24725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ef027e1798_0_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5</a:t>
            </a:fld>
            <a:endParaRPr/>
          </a:p>
        </p:txBody>
      </p:sp>
      <p:sp>
        <p:nvSpPr>
          <p:cNvPr id="119" name="Google Shape;119;gef027e1798_0_7"/>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Malware</a:t>
            </a:r>
            <a:endParaRPr dirty="0"/>
          </a:p>
        </p:txBody>
      </p:sp>
      <p:sp>
        <p:nvSpPr>
          <p:cNvPr id="120" name="Google Shape;120;gef027e1798_0_7"/>
          <p:cNvSpPr txBox="1"/>
          <p:nvPr/>
        </p:nvSpPr>
        <p:spPr>
          <a:xfrm>
            <a:off x="1399299" y="1347125"/>
            <a:ext cx="9540449" cy="4796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400" dirty="0">
              <a:latin typeface="Overlock"/>
              <a:ea typeface="Overlock"/>
              <a:cs typeface="Overlock"/>
              <a:sym typeface="Overlock"/>
            </a:endParaRPr>
          </a:p>
          <a:p>
            <a:pPr marL="76200" lvl="0" algn="l" rtl="0">
              <a:spcBef>
                <a:spcPts val="0"/>
              </a:spcBef>
              <a:spcAft>
                <a:spcPts val="0"/>
              </a:spcAft>
              <a:buSzPts val="2400"/>
            </a:pPr>
            <a:r>
              <a:rPr lang="en-US" sz="2400" dirty="0">
                <a:latin typeface="Overlock"/>
                <a:ea typeface="Overlock"/>
                <a:cs typeface="Overlock"/>
                <a:sym typeface="Overlock"/>
              </a:rPr>
              <a:t>5. Adware</a:t>
            </a:r>
            <a:endParaRPr sz="24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Collects data on a victim’s computer and pushes the corresponding advertisements that serve the attacker’s purposes</a:t>
            </a:r>
            <a:endParaRPr sz="20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Some can even contain Trojan horses and spyware</a:t>
            </a:r>
            <a:endParaRPr sz="2000" dirty="0">
              <a:latin typeface="Overlock"/>
              <a:ea typeface="Overlock"/>
              <a:cs typeface="Overlock"/>
              <a:sym typeface="Overlock"/>
            </a:endParaRPr>
          </a:p>
          <a:p>
            <a:pPr marL="76200" lvl="0" algn="l" rtl="0">
              <a:spcBef>
                <a:spcPts val="0"/>
              </a:spcBef>
              <a:spcAft>
                <a:spcPts val="0"/>
              </a:spcAft>
              <a:buSzPts val="2400"/>
            </a:pPr>
            <a:r>
              <a:rPr lang="en-US" sz="2400" dirty="0">
                <a:latin typeface="Overlock"/>
                <a:ea typeface="Overlock"/>
                <a:cs typeface="Overlock"/>
                <a:sym typeface="Overlock"/>
              </a:rPr>
              <a:t>6. Ransomware</a:t>
            </a:r>
            <a:endParaRPr sz="24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Encrypts sensitive information within a system</a:t>
            </a:r>
            <a:endParaRPr sz="20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Demands a financial payout for the data</a:t>
            </a:r>
            <a:endParaRPr sz="2000" dirty="0">
              <a:latin typeface="Overlock"/>
              <a:ea typeface="Overlock"/>
              <a:cs typeface="Overlock"/>
              <a:sym typeface="Overlock"/>
            </a:endParaRPr>
          </a:p>
          <a:p>
            <a:pPr marL="76200" lvl="0" algn="l" rtl="0">
              <a:spcBef>
                <a:spcPts val="0"/>
              </a:spcBef>
              <a:spcAft>
                <a:spcPts val="0"/>
              </a:spcAft>
              <a:buSzPts val="2400"/>
            </a:pPr>
            <a:r>
              <a:rPr lang="en-US" sz="2400" dirty="0">
                <a:latin typeface="Overlock"/>
                <a:ea typeface="Overlock"/>
                <a:cs typeface="Overlock"/>
                <a:sym typeface="Overlock"/>
              </a:rPr>
              <a:t>7. </a:t>
            </a:r>
            <a:r>
              <a:rPr lang="en-US" sz="2400" dirty="0" err="1">
                <a:latin typeface="Overlock"/>
                <a:ea typeface="Overlock"/>
                <a:cs typeface="Overlock"/>
                <a:sym typeface="Overlock"/>
              </a:rPr>
              <a:t>Fileless</a:t>
            </a:r>
            <a:r>
              <a:rPr lang="en-US" sz="2400" dirty="0">
                <a:latin typeface="Overlock"/>
                <a:ea typeface="Overlock"/>
                <a:cs typeface="Overlock"/>
                <a:sym typeface="Overlock"/>
              </a:rPr>
              <a:t> malware</a:t>
            </a:r>
            <a:endParaRPr sz="24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A type of memory-resident malware</a:t>
            </a:r>
            <a:endParaRPr sz="20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Operates from memory, not from files on the hard drive</a:t>
            </a:r>
            <a:endParaRPr sz="20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Harder to detect because there are no files to scan</a:t>
            </a:r>
            <a:endParaRPr sz="2000" dirty="0">
              <a:latin typeface="Overlock"/>
              <a:ea typeface="Overlock"/>
              <a:cs typeface="Overlock"/>
              <a:sym typeface="Overlock"/>
            </a:endParaRPr>
          </a:p>
          <a:p>
            <a:pPr marL="914400" lvl="0" indent="-355600" algn="l" rtl="0">
              <a:spcBef>
                <a:spcPts val="0"/>
              </a:spcBef>
              <a:spcAft>
                <a:spcPts val="0"/>
              </a:spcAft>
              <a:buSzPts val="2000"/>
              <a:buFont typeface="Overlock"/>
              <a:buChar char="●"/>
            </a:pPr>
            <a:r>
              <a:rPr lang="en-US" sz="2000" dirty="0">
                <a:latin typeface="Overlock"/>
                <a:ea typeface="Overlock"/>
                <a:cs typeface="Overlock"/>
                <a:sym typeface="Overlock"/>
              </a:rPr>
              <a:t>Disappears when the victim computer is rebooted</a:t>
            </a:r>
            <a:endParaRPr sz="2000" dirty="0">
              <a:latin typeface="Overlock"/>
              <a:ea typeface="Overlock"/>
              <a:cs typeface="Overlock"/>
              <a:sym typeface="Overlock"/>
            </a:endParaRPr>
          </a:p>
          <a:p>
            <a:pPr marL="457200" lvl="0" indent="0" algn="l" rtl="0">
              <a:spcBef>
                <a:spcPts val="0"/>
              </a:spcBef>
              <a:spcAft>
                <a:spcPts val="0"/>
              </a:spcAft>
              <a:buNone/>
            </a:pPr>
            <a:endParaRPr sz="2400" dirty="0">
              <a:latin typeface="Overlock"/>
              <a:ea typeface="Overlock"/>
              <a:cs typeface="Overlock"/>
              <a:sym typeface="Overlock"/>
            </a:endParaRPr>
          </a:p>
        </p:txBody>
      </p:sp>
      <p:sp>
        <p:nvSpPr>
          <p:cNvPr id="121" name="Google Shape;121;gef027e1798_0_7"/>
          <p:cNvSpPr txBox="1">
            <a:spLocks noGrp="1"/>
          </p:cNvSpPr>
          <p:nvPr>
            <p:ph type="body" idx="4294967295"/>
          </p:nvPr>
        </p:nvSpPr>
        <p:spPr>
          <a:xfrm>
            <a:off x="1004075" y="5429800"/>
            <a:ext cx="10515600" cy="996900"/>
          </a:xfrm>
          <a:prstGeom prst="rect">
            <a:avLst/>
          </a:prstGeom>
          <a:noFill/>
          <a:ln>
            <a:noFill/>
          </a:ln>
        </p:spPr>
        <p:txBody>
          <a:bodyPr spcFirstLastPara="1" wrap="square" lIns="91425" tIns="45700" rIns="91425" bIns="45700" anchor="t" anchorCtr="0">
            <a:normAutofit fontScale="32500" lnSpcReduction="20000"/>
          </a:bodyPr>
          <a:lstStyle/>
          <a:p>
            <a:pPr marL="228600" lvl="0" indent="-200025" algn="l" rtl="0">
              <a:lnSpc>
                <a:spcPct val="90000"/>
              </a:lnSpc>
              <a:spcBef>
                <a:spcPts val="0"/>
              </a:spcBef>
              <a:spcAft>
                <a:spcPts val="0"/>
              </a:spcAft>
              <a:buClr>
                <a:srgbClr val="FFFFFF"/>
              </a:buClr>
              <a:buSzPts val="150"/>
              <a:buFont typeface="Courier New"/>
              <a:buChar char="o"/>
            </a:pPr>
            <a:endParaRPr/>
          </a:p>
          <a:p>
            <a:pPr marL="228600" lvl="0" indent="-228600" algn="l" rtl="0">
              <a:lnSpc>
                <a:spcPct val="90000"/>
              </a:lnSpc>
              <a:spcBef>
                <a:spcPts val="479"/>
              </a:spcBef>
              <a:spcAft>
                <a:spcPts val="0"/>
              </a:spcAft>
              <a:buSzPct val="100000"/>
              <a:buNone/>
            </a:pPr>
            <a:r>
              <a:rPr lang="en-US" sz="2400"/>
              <a:t> </a:t>
            </a:r>
            <a:endParaRPr sz="2400"/>
          </a:p>
          <a:p>
            <a:pPr marL="228600" lvl="0" indent="-228600" algn="l" rtl="0">
              <a:lnSpc>
                <a:spcPct val="90000"/>
              </a:lnSpc>
              <a:spcBef>
                <a:spcPts val="479"/>
              </a:spcBef>
              <a:spcAft>
                <a:spcPts val="0"/>
              </a:spcAft>
              <a:buSzPct val="100000"/>
              <a:buNone/>
            </a:pPr>
            <a:endParaRPr sz="2400"/>
          </a:p>
          <a:p>
            <a:pPr marL="228600" lvl="0" indent="-228600" algn="l" rtl="0">
              <a:lnSpc>
                <a:spcPct val="90000"/>
              </a:lnSpc>
              <a:spcBef>
                <a:spcPts val="479"/>
              </a:spcBef>
              <a:spcAft>
                <a:spcPts val="0"/>
              </a:spcAft>
              <a:buSzPct val="100000"/>
              <a:buNone/>
            </a:pPr>
            <a:endParaRPr sz="2400"/>
          </a:p>
          <a:p>
            <a:pPr marL="228600" lvl="0" indent="-228600" algn="l" rtl="0">
              <a:lnSpc>
                <a:spcPct val="90000"/>
              </a:lnSpc>
              <a:spcBef>
                <a:spcPts val="479"/>
              </a:spcBef>
              <a:spcAft>
                <a:spcPts val="0"/>
              </a:spcAft>
              <a:buSzPct val="31578"/>
              <a:buNone/>
            </a:pPr>
            <a:r>
              <a:rPr lang="en-US" sz="7600"/>
              <a:t>(</a:t>
            </a:r>
            <a:r>
              <a:rPr lang="en-US" sz="4300" u="sng">
                <a:solidFill>
                  <a:schemeClr val="hlink"/>
                </a:solidFill>
                <a:latin typeface="Arial"/>
                <a:ea typeface="Arial"/>
                <a:cs typeface="Arial"/>
                <a:sym typeface="Arial"/>
                <a:hlinkClick r:id="rId3"/>
              </a:rPr>
              <a:t>https://www.cisco.com/c/en/us/products/security/advanced-malware-protection/what-is-malware.html</a:t>
            </a:r>
            <a:r>
              <a:rPr lang="en-US" sz="7600"/>
              <a:t>)</a:t>
            </a:r>
            <a:endParaRPr sz="7600"/>
          </a:p>
          <a:p>
            <a:pPr marL="228600" lvl="0" indent="-228600" algn="l" rtl="0">
              <a:lnSpc>
                <a:spcPct val="90000"/>
              </a:lnSpc>
              <a:spcBef>
                <a:spcPts val="479"/>
              </a:spcBef>
              <a:spcAft>
                <a:spcPts val="0"/>
              </a:spcAft>
              <a:buSzPct val="100000"/>
              <a:buNone/>
            </a:pPr>
            <a:endParaRPr sz="2400"/>
          </a:p>
          <a:p>
            <a:pPr marL="228600" lvl="0" indent="-228600" algn="l" rtl="0">
              <a:lnSpc>
                <a:spcPct val="90000"/>
              </a:lnSpc>
              <a:spcBef>
                <a:spcPts val="479"/>
              </a:spcBef>
              <a:spcAft>
                <a:spcPts val="0"/>
              </a:spcAft>
              <a:buSzPct val="100000"/>
              <a:buNone/>
            </a:pPr>
            <a:endParaRPr sz="2400"/>
          </a:p>
          <a:p>
            <a:pPr marL="228600" lvl="0" indent="-228600" algn="l" rtl="0">
              <a:lnSpc>
                <a:spcPct val="90000"/>
              </a:lnSpc>
              <a:spcBef>
                <a:spcPts val="479"/>
              </a:spcBef>
              <a:spcAft>
                <a:spcPts val="0"/>
              </a:spcAft>
              <a:buSzPct val="100000"/>
              <a:buNone/>
            </a:pPr>
            <a:endParaRPr sz="2400"/>
          </a:p>
          <a:p>
            <a:pPr marL="228600" lvl="0" indent="-190500" algn="l" rtl="0">
              <a:lnSpc>
                <a:spcPct val="90000"/>
              </a:lnSpc>
              <a:spcBef>
                <a:spcPts val="479"/>
              </a:spcBef>
              <a:spcAft>
                <a:spcPts val="0"/>
              </a:spcAft>
              <a:buClr>
                <a:srgbClr val="FFFFFF"/>
              </a:buClr>
              <a:buSzPts val="150"/>
              <a:buFont typeface="Courier New"/>
              <a:buNone/>
            </a:pPr>
            <a:endParaRPr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914400"/>
            <a:ext cx="11379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257462" y="5796592"/>
            <a:ext cx="1830948" cy="299409"/>
          </a:xfrm>
          <a:prstGeom prst="rect">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Malware</a:t>
            </a:r>
          </a:p>
        </p:txBody>
      </p:sp>
      <p:sp>
        <p:nvSpPr>
          <p:cNvPr id="16" name="TextBox 15"/>
          <p:cNvSpPr txBox="1"/>
          <p:nvPr/>
        </p:nvSpPr>
        <p:spPr>
          <a:xfrm>
            <a:off x="1069847" y="-51376"/>
            <a:ext cx="10261600" cy="584776"/>
          </a:xfrm>
          <a:prstGeom prst="rect">
            <a:avLst/>
          </a:prstGeom>
          <a:noFill/>
        </p:spPr>
        <p:txBody>
          <a:bodyPr wrap="square" rtlCol="0">
            <a:spAutoFit/>
          </a:bodyPr>
          <a:lstStyle/>
          <a:p>
            <a:pPr algn="ctr"/>
            <a:r>
              <a:rPr lang="en-US" sz="3200" b="1" dirty="0">
                <a:solidFill>
                  <a:srgbClr val="010778"/>
                </a:solidFill>
                <a:latin typeface="Helvetica"/>
                <a:cs typeface="Helvetica"/>
              </a:rPr>
              <a:t>[</a:t>
            </a:r>
            <a:r>
              <a:rPr lang="en-US" sz="3200" b="1" i="1" dirty="0">
                <a:solidFill>
                  <a:srgbClr val="010778"/>
                </a:solidFill>
                <a:latin typeface="Helvetica"/>
                <a:cs typeface="Helvetica"/>
              </a:rPr>
              <a:t> Backward Analysis </a:t>
            </a:r>
            <a:r>
              <a:rPr lang="en-US" sz="3200" b="1" dirty="0">
                <a:solidFill>
                  <a:srgbClr val="010778"/>
                </a:solidFill>
                <a:latin typeface="Helvetica"/>
                <a:cs typeface="Helvetica"/>
              </a:rPr>
              <a:t>]</a:t>
            </a:r>
          </a:p>
        </p:txBody>
      </p:sp>
    </p:spTree>
    <p:extLst>
      <p:ext uri="{BB962C8B-B14F-4D97-AF65-F5344CB8AC3E}">
        <p14:creationId xmlns:p14="http://schemas.microsoft.com/office/powerpoint/2010/main" val="322626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914400"/>
            <a:ext cx="11379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170573" y="5579775"/>
            <a:ext cx="2363" cy="21681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4758139" y="5164328"/>
            <a:ext cx="2818272"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Firefox</a:t>
            </a:r>
          </a:p>
        </p:txBody>
      </p:sp>
      <p:sp>
        <p:nvSpPr>
          <p:cNvPr id="36" name="Rectangle 35"/>
          <p:cNvSpPr/>
          <p:nvPr/>
        </p:nvSpPr>
        <p:spPr>
          <a:xfrm>
            <a:off x="5257462" y="5796592"/>
            <a:ext cx="1830948" cy="299409"/>
          </a:xfrm>
          <a:prstGeom prst="rect">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Malware</a:t>
            </a:r>
          </a:p>
        </p:txBody>
      </p:sp>
      <p:sp>
        <p:nvSpPr>
          <p:cNvPr id="8" name="TextBox 7"/>
          <p:cNvSpPr txBox="1"/>
          <p:nvPr/>
        </p:nvSpPr>
        <p:spPr>
          <a:xfrm>
            <a:off x="1069847" y="-51376"/>
            <a:ext cx="10261600" cy="584776"/>
          </a:xfrm>
          <a:prstGeom prst="rect">
            <a:avLst/>
          </a:prstGeom>
          <a:noFill/>
        </p:spPr>
        <p:txBody>
          <a:bodyPr wrap="square" rtlCol="0">
            <a:spAutoFit/>
          </a:bodyPr>
          <a:lstStyle/>
          <a:p>
            <a:pPr algn="ctr"/>
            <a:r>
              <a:rPr lang="en-US" sz="3200" b="1" dirty="0">
                <a:solidFill>
                  <a:srgbClr val="010778"/>
                </a:solidFill>
                <a:latin typeface="Helvetica"/>
                <a:cs typeface="Helvetica"/>
              </a:rPr>
              <a:t>[</a:t>
            </a:r>
            <a:r>
              <a:rPr lang="en-US" sz="3200" b="1" i="1" dirty="0">
                <a:solidFill>
                  <a:srgbClr val="010778"/>
                </a:solidFill>
                <a:latin typeface="Helvetica"/>
                <a:cs typeface="Helvetica"/>
              </a:rPr>
              <a:t> Backward Analysis </a:t>
            </a:r>
            <a:r>
              <a:rPr lang="en-US" sz="3200" b="1" dirty="0">
                <a:solidFill>
                  <a:srgbClr val="010778"/>
                </a:solidFill>
                <a:latin typeface="Helvetica"/>
                <a:cs typeface="Helvetica"/>
              </a:rPr>
              <a:t>]</a:t>
            </a:r>
          </a:p>
        </p:txBody>
      </p:sp>
    </p:spTree>
    <p:extLst>
      <p:ext uri="{BB962C8B-B14F-4D97-AF65-F5344CB8AC3E}">
        <p14:creationId xmlns:p14="http://schemas.microsoft.com/office/powerpoint/2010/main" val="355360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Brace 1"/>
          <p:cNvSpPr/>
          <p:nvPr/>
        </p:nvSpPr>
        <p:spPr>
          <a:xfrm rot="5400000">
            <a:off x="5898804" y="21350"/>
            <a:ext cx="412881" cy="8383619"/>
          </a:xfrm>
          <a:prstGeom prst="leftBrace">
            <a:avLst>
              <a:gd name="adj1" fmla="val 8333"/>
              <a:gd name="adj2" fmla="val 49836"/>
            </a:avLst>
          </a:prstGeom>
          <a:noFill/>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2550140" y="2522301"/>
            <a:ext cx="7392352" cy="461665"/>
          </a:xfrm>
          <a:prstGeom prst="rect">
            <a:avLst/>
          </a:prstGeom>
          <a:noFill/>
        </p:spPr>
        <p:txBody>
          <a:bodyPr wrap="square" rtlCol="0">
            <a:spAutoFit/>
          </a:bodyPr>
          <a:lstStyle/>
          <a:p>
            <a:r>
              <a:rPr lang="en-US" sz="2400" dirty="0">
                <a:solidFill>
                  <a:schemeClr val="tx2"/>
                </a:solidFill>
                <a:latin typeface="Arial Black"/>
                <a:cs typeface="Arial Black"/>
              </a:rPr>
              <a:t>The user visited 11 web sites</a:t>
            </a:r>
          </a:p>
        </p:txBody>
      </p:sp>
      <p:sp>
        <p:nvSpPr>
          <p:cNvPr id="34" name="TextBox 33"/>
          <p:cNvSpPr txBox="1"/>
          <p:nvPr/>
        </p:nvSpPr>
        <p:spPr>
          <a:xfrm>
            <a:off x="2143740" y="2907765"/>
            <a:ext cx="7871309" cy="584775"/>
          </a:xfrm>
          <a:prstGeom prst="rect">
            <a:avLst/>
          </a:prstGeom>
          <a:noFill/>
        </p:spPr>
        <p:txBody>
          <a:bodyPr wrap="square" rtlCol="0">
            <a:spAutoFit/>
          </a:bodyPr>
          <a:lstStyle/>
          <a:p>
            <a:pPr algn="ctr"/>
            <a:r>
              <a:rPr lang="en-US" sz="3200" dirty="0">
                <a:latin typeface="Arial Black"/>
                <a:cs typeface="Arial Black"/>
              </a:rPr>
              <a:t>(229 IP Addresses) </a:t>
            </a:r>
          </a:p>
        </p:txBody>
      </p:sp>
      <p:cxnSp>
        <p:nvCxnSpPr>
          <p:cNvPr id="35" name="Straight Arrow Connector 34"/>
          <p:cNvCxnSpPr/>
          <p:nvPr/>
        </p:nvCxnSpPr>
        <p:spPr>
          <a:xfrm>
            <a:off x="6170573" y="5579775"/>
            <a:ext cx="2363" cy="21681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7" name="Diamond 36"/>
          <p:cNvSpPr/>
          <p:nvPr/>
        </p:nvSpPr>
        <p:spPr>
          <a:xfrm>
            <a:off x="4415337"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4656253" y="4784796"/>
            <a:ext cx="15005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0" name="Diamond 39"/>
          <p:cNvSpPr/>
          <p:nvPr/>
        </p:nvSpPr>
        <p:spPr>
          <a:xfrm>
            <a:off x="737184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Diamond 40"/>
          <p:cNvSpPr/>
          <p:nvPr/>
        </p:nvSpPr>
        <p:spPr>
          <a:xfrm>
            <a:off x="795606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iamond 42"/>
          <p:cNvSpPr/>
          <p:nvPr/>
        </p:nvSpPr>
        <p:spPr>
          <a:xfrm>
            <a:off x="858516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Diamond 43"/>
          <p:cNvSpPr/>
          <p:nvPr/>
        </p:nvSpPr>
        <p:spPr>
          <a:xfrm>
            <a:off x="9182577"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Diamond 45"/>
          <p:cNvSpPr/>
          <p:nvPr/>
        </p:nvSpPr>
        <p:spPr>
          <a:xfrm>
            <a:off x="9826306" y="449571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Diamond 46"/>
          <p:cNvSpPr/>
          <p:nvPr/>
        </p:nvSpPr>
        <p:spPr>
          <a:xfrm>
            <a:off x="377877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Diamond 48"/>
          <p:cNvSpPr/>
          <p:nvPr/>
        </p:nvSpPr>
        <p:spPr>
          <a:xfrm>
            <a:off x="3128451"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Diamond 49"/>
          <p:cNvSpPr/>
          <p:nvPr/>
        </p:nvSpPr>
        <p:spPr>
          <a:xfrm>
            <a:off x="2491891" y="4524218"/>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Diamond 52"/>
          <p:cNvSpPr/>
          <p:nvPr/>
        </p:nvSpPr>
        <p:spPr>
          <a:xfrm>
            <a:off x="1861854"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a:stCxn id="47" idx="2"/>
          </p:cNvCxnSpPr>
          <p:nvPr/>
        </p:nvCxnSpPr>
        <p:spPr>
          <a:xfrm>
            <a:off x="4047225" y="4792654"/>
            <a:ext cx="2068564" cy="37167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348430" y="4813302"/>
            <a:ext cx="2767359"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0" idx="2"/>
          </p:cNvCxnSpPr>
          <p:nvPr/>
        </p:nvCxnSpPr>
        <p:spPr>
          <a:xfrm>
            <a:off x="2760339" y="4813302"/>
            <a:ext cx="3410235"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3" idx="2"/>
          </p:cNvCxnSpPr>
          <p:nvPr/>
        </p:nvCxnSpPr>
        <p:spPr>
          <a:xfrm>
            <a:off x="2130301" y="4805444"/>
            <a:ext cx="4040272" cy="34070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0" idx="2"/>
          </p:cNvCxnSpPr>
          <p:nvPr/>
        </p:nvCxnSpPr>
        <p:spPr>
          <a:xfrm flipH="1">
            <a:off x="6170573" y="4784796"/>
            <a:ext cx="146972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1" idx="2"/>
          </p:cNvCxnSpPr>
          <p:nvPr/>
        </p:nvCxnSpPr>
        <p:spPr>
          <a:xfrm flipH="1">
            <a:off x="6170574" y="4784796"/>
            <a:ext cx="205394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3" idx="2"/>
          </p:cNvCxnSpPr>
          <p:nvPr/>
        </p:nvCxnSpPr>
        <p:spPr>
          <a:xfrm flipH="1">
            <a:off x="6170574" y="4792654"/>
            <a:ext cx="2683041" cy="35349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4" idx="2"/>
          </p:cNvCxnSpPr>
          <p:nvPr/>
        </p:nvCxnSpPr>
        <p:spPr>
          <a:xfrm flipH="1">
            <a:off x="6170573" y="4784796"/>
            <a:ext cx="32804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6" idx="2"/>
          </p:cNvCxnSpPr>
          <p:nvPr/>
        </p:nvCxnSpPr>
        <p:spPr>
          <a:xfrm flipH="1">
            <a:off x="6170574" y="4784794"/>
            <a:ext cx="3924180" cy="36135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4758139" y="5164328"/>
            <a:ext cx="2818272"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Firefox</a:t>
            </a:r>
          </a:p>
        </p:txBody>
      </p:sp>
      <p:sp>
        <p:nvSpPr>
          <p:cNvPr id="65" name="Rectangle 64"/>
          <p:cNvSpPr/>
          <p:nvPr/>
        </p:nvSpPr>
        <p:spPr>
          <a:xfrm>
            <a:off x="5257462" y="5796592"/>
            <a:ext cx="1830948" cy="299409"/>
          </a:xfrm>
          <a:prstGeom prst="rect">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Malware</a:t>
            </a:r>
          </a:p>
        </p:txBody>
      </p:sp>
      <p:sp>
        <p:nvSpPr>
          <p:cNvPr id="66" name="TextBox 65"/>
          <p:cNvSpPr txBox="1"/>
          <p:nvPr/>
        </p:nvSpPr>
        <p:spPr>
          <a:xfrm>
            <a:off x="5856088" y="4433650"/>
            <a:ext cx="849513" cy="369332"/>
          </a:xfrm>
          <a:prstGeom prst="rect">
            <a:avLst/>
          </a:prstGeom>
          <a:noFill/>
        </p:spPr>
        <p:txBody>
          <a:bodyPr wrap="square" rtlCol="0">
            <a:spAutoFit/>
          </a:bodyPr>
          <a:lstStyle/>
          <a:p>
            <a:r>
              <a:rPr lang="en-US" dirty="0"/>
              <a:t>. . .</a:t>
            </a:r>
          </a:p>
        </p:txBody>
      </p:sp>
      <p:sp>
        <p:nvSpPr>
          <p:cNvPr id="30" name="TextBox 29"/>
          <p:cNvSpPr txBox="1"/>
          <p:nvPr/>
        </p:nvSpPr>
        <p:spPr>
          <a:xfrm>
            <a:off x="1069847" y="-51376"/>
            <a:ext cx="10261600" cy="584776"/>
          </a:xfrm>
          <a:prstGeom prst="rect">
            <a:avLst/>
          </a:prstGeom>
          <a:noFill/>
        </p:spPr>
        <p:txBody>
          <a:bodyPr wrap="square" rtlCol="0">
            <a:spAutoFit/>
          </a:bodyPr>
          <a:lstStyle/>
          <a:p>
            <a:pPr algn="ctr"/>
            <a:r>
              <a:rPr lang="en-US" sz="3200" b="1" dirty="0">
                <a:solidFill>
                  <a:srgbClr val="010778"/>
                </a:solidFill>
                <a:latin typeface="Helvetica"/>
                <a:cs typeface="Helvetica"/>
              </a:rPr>
              <a:t>[</a:t>
            </a:r>
            <a:r>
              <a:rPr lang="en-US" sz="3200" b="1" i="1" dirty="0">
                <a:solidFill>
                  <a:srgbClr val="010778"/>
                </a:solidFill>
                <a:latin typeface="Helvetica"/>
                <a:cs typeface="Helvetica"/>
              </a:rPr>
              <a:t> Backward Analysis </a:t>
            </a:r>
            <a:r>
              <a:rPr lang="en-US" sz="3200" b="1" dirty="0">
                <a:solidFill>
                  <a:srgbClr val="010778"/>
                </a:solidFill>
                <a:latin typeface="Helvetica"/>
                <a:cs typeface="Helvetica"/>
              </a:rPr>
              <a:t>]</a:t>
            </a:r>
          </a:p>
        </p:txBody>
      </p:sp>
    </p:spTree>
    <p:extLst>
      <p:ext uri="{BB962C8B-B14F-4D97-AF65-F5344CB8AC3E}">
        <p14:creationId xmlns:p14="http://schemas.microsoft.com/office/powerpoint/2010/main" val="285775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p:nvPr/>
        </p:nvCxnSpPr>
        <p:spPr>
          <a:xfrm>
            <a:off x="6170573" y="5579775"/>
            <a:ext cx="2363" cy="21681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5" name="Diamond 34"/>
          <p:cNvSpPr/>
          <p:nvPr/>
        </p:nvSpPr>
        <p:spPr>
          <a:xfrm>
            <a:off x="4415337"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4656253" y="4784796"/>
            <a:ext cx="15005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0" name="Diamond 39"/>
          <p:cNvSpPr/>
          <p:nvPr/>
        </p:nvSpPr>
        <p:spPr>
          <a:xfrm>
            <a:off x="737184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Diamond 40"/>
          <p:cNvSpPr/>
          <p:nvPr/>
        </p:nvSpPr>
        <p:spPr>
          <a:xfrm>
            <a:off x="795606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iamond 42"/>
          <p:cNvSpPr/>
          <p:nvPr/>
        </p:nvSpPr>
        <p:spPr>
          <a:xfrm>
            <a:off x="858516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Diamond 43"/>
          <p:cNvSpPr/>
          <p:nvPr/>
        </p:nvSpPr>
        <p:spPr>
          <a:xfrm>
            <a:off x="9182577"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Diamond 45"/>
          <p:cNvSpPr/>
          <p:nvPr/>
        </p:nvSpPr>
        <p:spPr>
          <a:xfrm>
            <a:off x="9826306" y="449571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Diamond 46"/>
          <p:cNvSpPr/>
          <p:nvPr/>
        </p:nvSpPr>
        <p:spPr>
          <a:xfrm>
            <a:off x="377877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Diamond 47"/>
          <p:cNvSpPr/>
          <p:nvPr/>
        </p:nvSpPr>
        <p:spPr>
          <a:xfrm>
            <a:off x="3128451"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Diamond 48"/>
          <p:cNvSpPr/>
          <p:nvPr/>
        </p:nvSpPr>
        <p:spPr>
          <a:xfrm>
            <a:off x="2491891" y="4524218"/>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Diamond 49"/>
          <p:cNvSpPr/>
          <p:nvPr/>
        </p:nvSpPr>
        <p:spPr>
          <a:xfrm>
            <a:off x="1861854"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p:cNvCxnSpPr>
            <a:stCxn id="47" idx="2"/>
          </p:cNvCxnSpPr>
          <p:nvPr/>
        </p:nvCxnSpPr>
        <p:spPr>
          <a:xfrm>
            <a:off x="4047225" y="4792654"/>
            <a:ext cx="2068564" cy="37167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48430" y="4813302"/>
            <a:ext cx="2767359"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9" idx="2"/>
          </p:cNvCxnSpPr>
          <p:nvPr/>
        </p:nvCxnSpPr>
        <p:spPr>
          <a:xfrm>
            <a:off x="2760339" y="4813302"/>
            <a:ext cx="3410235"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50" idx="2"/>
          </p:cNvCxnSpPr>
          <p:nvPr/>
        </p:nvCxnSpPr>
        <p:spPr>
          <a:xfrm>
            <a:off x="2130301" y="4805444"/>
            <a:ext cx="4040272" cy="34070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0" idx="2"/>
          </p:cNvCxnSpPr>
          <p:nvPr/>
        </p:nvCxnSpPr>
        <p:spPr>
          <a:xfrm flipH="1">
            <a:off x="6170573" y="4784796"/>
            <a:ext cx="146972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41" idx="2"/>
          </p:cNvCxnSpPr>
          <p:nvPr/>
        </p:nvCxnSpPr>
        <p:spPr>
          <a:xfrm flipH="1">
            <a:off x="6170574" y="4784796"/>
            <a:ext cx="205394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43" idx="2"/>
          </p:cNvCxnSpPr>
          <p:nvPr/>
        </p:nvCxnSpPr>
        <p:spPr>
          <a:xfrm flipH="1">
            <a:off x="6170574" y="4792654"/>
            <a:ext cx="2683041" cy="35349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4" idx="2"/>
          </p:cNvCxnSpPr>
          <p:nvPr/>
        </p:nvCxnSpPr>
        <p:spPr>
          <a:xfrm flipH="1">
            <a:off x="6170573" y="4784796"/>
            <a:ext cx="32804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6" idx="2"/>
          </p:cNvCxnSpPr>
          <p:nvPr/>
        </p:nvCxnSpPr>
        <p:spPr>
          <a:xfrm flipH="1">
            <a:off x="6170574" y="4784794"/>
            <a:ext cx="3924180" cy="36135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167274" y="4204160"/>
            <a:ext cx="3299" cy="941989"/>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4758139" y="5164328"/>
            <a:ext cx="2818272"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Firefox</a:t>
            </a:r>
          </a:p>
        </p:txBody>
      </p:sp>
      <p:sp>
        <p:nvSpPr>
          <p:cNvPr id="63" name="Rectangle 62"/>
          <p:cNvSpPr/>
          <p:nvPr/>
        </p:nvSpPr>
        <p:spPr>
          <a:xfrm>
            <a:off x="5257462" y="5796592"/>
            <a:ext cx="1830948" cy="299409"/>
          </a:xfrm>
          <a:prstGeom prst="rect">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Malware</a:t>
            </a:r>
          </a:p>
        </p:txBody>
      </p:sp>
      <p:sp>
        <p:nvSpPr>
          <p:cNvPr id="119" name="Oval 118"/>
          <p:cNvSpPr/>
          <p:nvPr/>
        </p:nvSpPr>
        <p:spPr>
          <a:xfrm>
            <a:off x="4735336" y="3768061"/>
            <a:ext cx="2818272"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b="1" dirty="0"/>
              <a:t>Email client</a:t>
            </a:r>
          </a:p>
        </p:txBody>
      </p:sp>
      <p:sp>
        <p:nvSpPr>
          <p:cNvPr id="120" name="TextBox 119"/>
          <p:cNvSpPr txBox="1"/>
          <p:nvPr/>
        </p:nvSpPr>
        <p:spPr>
          <a:xfrm>
            <a:off x="5856088" y="4433650"/>
            <a:ext cx="849513" cy="369332"/>
          </a:xfrm>
          <a:prstGeom prst="rect">
            <a:avLst/>
          </a:prstGeom>
          <a:noFill/>
        </p:spPr>
        <p:txBody>
          <a:bodyPr wrap="square" rtlCol="0">
            <a:spAutoFit/>
          </a:bodyPr>
          <a:lstStyle/>
          <a:p>
            <a:r>
              <a:rPr lang="en-US" dirty="0"/>
              <a:t>. . .</a:t>
            </a:r>
          </a:p>
        </p:txBody>
      </p:sp>
      <p:sp>
        <p:nvSpPr>
          <p:cNvPr id="30" name="TextBox 29"/>
          <p:cNvSpPr txBox="1"/>
          <p:nvPr/>
        </p:nvSpPr>
        <p:spPr>
          <a:xfrm>
            <a:off x="1069847" y="-51376"/>
            <a:ext cx="10261600" cy="584776"/>
          </a:xfrm>
          <a:prstGeom prst="rect">
            <a:avLst/>
          </a:prstGeom>
          <a:noFill/>
        </p:spPr>
        <p:txBody>
          <a:bodyPr wrap="square" rtlCol="0">
            <a:spAutoFit/>
          </a:bodyPr>
          <a:lstStyle/>
          <a:p>
            <a:pPr algn="ctr"/>
            <a:r>
              <a:rPr lang="en-US" sz="3200" b="1" dirty="0">
                <a:solidFill>
                  <a:srgbClr val="010778"/>
                </a:solidFill>
                <a:latin typeface="Helvetica"/>
                <a:cs typeface="Helvetica"/>
              </a:rPr>
              <a:t>[</a:t>
            </a:r>
            <a:r>
              <a:rPr lang="en-US" sz="3200" b="1" i="1" dirty="0">
                <a:solidFill>
                  <a:srgbClr val="010778"/>
                </a:solidFill>
                <a:latin typeface="Helvetica"/>
                <a:cs typeface="Helvetica"/>
              </a:rPr>
              <a:t> Backward Analysis </a:t>
            </a:r>
            <a:r>
              <a:rPr lang="en-US" sz="3200" b="1" dirty="0">
                <a:solidFill>
                  <a:srgbClr val="010778"/>
                </a:solidFill>
                <a:latin typeface="Helvetica"/>
                <a:cs typeface="Helvetica"/>
              </a:rPr>
              <a:t>]</a:t>
            </a:r>
          </a:p>
        </p:txBody>
      </p:sp>
    </p:spTree>
    <p:extLst>
      <p:ext uri="{BB962C8B-B14F-4D97-AF65-F5344CB8AC3E}">
        <p14:creationId xmlns:p14="http://schemas.microsoft.com/office/powerpoint/2010/main" val="152001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304800" y="914400"/>
            <a:ext cx="11379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a:off x="6170573" y="5579775"/>
            <a:ext cx="2363" cy="21681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6" name="Diamond 95"/>
          <p:cNvSpPr/>
          <p:nvPr/>
        </p:nvSpPr>
        <p:spPr>
          <a:xfrm>
            <a:off x="4415337"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Arrow Connector 96"/>
          <p:cNvCxnSpPr/>
          <p:nvPr/>
        </p:nvCxnSpPr>
        <p:spPr>
          <a:xfrm>
            <a:off x="4656253" y="4784796"/>
            <a:ext cx="15005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8" name="Diamond 97"/>
          <p:cNvSpPr/>
          <p:nvPr/>
        </p:nvSpPr>
        <p:spPr>
          <a:xfrm>
            <a:off x="737184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Diamond 98"/>
          <p:cNvSpPr/>
          <p:nvPr/>
        </p:nvSpPr>
        <p:spPr>
          <a:xfrm>
            <a:off x="795606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Diamond 99"/>
          <p:cNvSpPr/>
          <p:nvPr/>
        </p:nvSpPr>
        <p:spPr>
          <a:xfrm>
            <a:off x="858516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Diamond 100"/>
          <p:cNvSpPr/>
          <p:nvPr/>
        </p:nvSpPr>
        <p:spPr>
          <a:xfrm>
            <a:off x="9182577"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Diamond 101"/>
          <p:cNvSpPr/>
          <p:nvPr/>
        </p:nvSpPr>
        <p:spPr>
          <a:xfrm>
            <a:off x="9826306" y="449571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Diamond 102"/>
          <p:cNvSpPr/>
          <p:nvPr/>
        </p:nvSpPr>
        <p:spPr>
          <a:xfrm>
            <a:off x="377877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Diamond 103"/>
          <p:cNvSpPr/>
          <p:nvPr/>
        </p:nvSpPr>
        <p:spPr>
          <a:xfrm>
            <a:off x="3128451"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Diamond 104"/>
          <p:cNvSpPr/>
          <p:nvPr/>
        </p:nvSpPr>
        <p:spPr>
          <a:xfrm>
            <a:off x="2491891" y="4524218"/>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Diamond 105"/>
          <p:cNvSpPr/>
          <p:nvPr/>
        </p:nvSpPr>
        <p:spPr>
          <a:xfrm>
            <a:off x="1861854"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Arrow Connector 106"/>
          <p:cNvCxnSpPr>
            <a:stCxn id="103" idx="2"/>
          </p:cNvCxnSpPr>
          <p:nvPr/>
        </p:nvCxnSpPr>
        <p:spPr>
          <a:xfrm>
            <a:off x="4047225" y="4792654"/>
            <a:ext cx="2068564" cy="37167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3348430" y="4813302"/>
            <a:ext cx="2767359"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105" idx="2"/>
          </p:cNvCxnSpPr>
          <p:nvPr/>
        </p:nvCxnSpPr>
        <p:spPr>
          <a:xfrm>
            <a:off x="2760339" y="4813302"/>
            <a:ext cx="3410235"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106" idx="2"/>
          </p:cNvCxnSpPr>
          <p:nvPr/>
        </p:nvCxnSpPr>
        <p:spPr>
          <a:xfrm>
            <a:off x="2130301" y="4805444"/>
            <a:ext cx="4040272" cy="34070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98" idx="2"/>
          </p:cNvCxnSpPr>
          <p:nvPr/>
        </p:nvCxnSpPr>
        <p:spPr>
          <a:xfrm flipH="1">
            <a:off x="6170573" y="4784796"/>
            <a:ext cx="146972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stCxn id="99" idx="2"/>
          </p:cNvCxnSpPr>
          <p:nvPr/>
        </p:nvCxnSpPr>
        <p:spPr>
          <a:xfrm flipH="1">
            <a:off x="6170574" y="4784796"/>
            <a:ext cx="205394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100" idx="2"/>
          </p:cNvCxnSpPr>
          <p:nvPr/>
        </p:nvCxnSpPr>
        <p:spPr>
          <a:xfrm flipH="1">
            <a:off x="6170574" y="4792654"/>
            <a:ext cx="2683041" cy="35349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101" idx="2"/>
          </p:cNvCxnSpPr>
          <p:nvPr/>
        </p:nvCxnSpPr>
        <p:spPr>
          <a:xfrm flipH="1">
            <a:off x="6170573" y="4784796"/>
            <a:ext cx="32804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02" idx="2"/>
          </p:cNvCxnSpPr>
          <p:nvPr/>
        </p:nvCxnSpPr>
        <p:spPr>
          <a:xfrm flipH="1">
            <a:off x="6170574" y="4784794"/>
            <a:ext cx="3924180" cy="36135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6167274" y="4204160"/>
            <a:ext cx="3299" cy="941989"/>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8" name="Oval 117"/>
          <p:cNvSpPr/>
          <p:nvPr/>
        </p:nvSpPr>
        <p:spPr>
          <a:xfrm>
            <a:off x="4758139" y="5164328"/>
            <a:ext cx="2818272"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Firefox</a:t>
            </a:r>
          </a:p>
        </p:txBody>
      </p:sp>
      <p:sp>
        <p:nvSpPr>
          <p:cNvPr id="119" name="Rectangle 118"/>
          <p:cNvSpPr/>
          <p:nvPr/>
        </p:nvSpPr>
        <p:spPr>
          <a:xfrm>
            <a:off x="5257462" y="5796592"/>
            <a:ext cx="1830948" cy="299409"/>
          </a:xfrm>
          <a:prstGeom prst="rect">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Malware</a:t>
            </a:r>
          </a:p>
        </p:txBody>
      </p:sp>
      <p:sp>
        <p:nvSpPr>
          <p:cNvPr id="120" name="Rectangle 119"/>
          <p:cNvSpPr/>
          <p:nvPr/>
        </p:nvSpPr>
        <p:spPr>
          <a:xfrm>
            <a:off x="1674573"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a:t>
            </a:r>
          </a:p>
        </p:txBody>
      </p:sp>
      <p:sp>
        <p:nvSpPr>
          <p:cNvPr id="121" name="Rectangle 120"/>
          <p:cNvSpPr/>
          <p:nvPr/>
        </p:nvSpPr>
        <p:spPr>
          <a:xfrm>
            <a:off x="3434899"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message2</a:t>
            </a:r>
          </a:p>
        </p:txBody>
      </p:sp>
      <p:sp>
        <p:nvSpPr>
          <p:cNvPr id="122" name="Rectangle 121"/>
          <p:cNvSpPr/>
          <p:nvPr/>
        </p:nvSpPr>
        <p:spPr>
          <a:xfrm>
            <a:off x="6822975"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message13</a:t>
            </a:r>
          </a:p>
        </p:txBody>
      </p:sp>
      <p:sp>
        <p:nvSpPr>
          <p:cNvPr id="123" name="Rectangle 122"/>
          <p:cNvSpPr/>
          <p:nvPr/>
        </p:nvSpPr>
        <p:spPr>
          <a:xfrm>
            <a:off x="8585167"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message14</a:t>
            </a:r>
          </a:p>
        </p:txBody>
      </p:sp>
      <p:cxnSp>
        <p:nvCxnSpPr>
          <p:cNvPr id="125" name="Straight Arrow Connector 124"/>
          <p:cNvCxnSpPr/>
          <p:nvPr/>
        </p:nvCxnSpPr>
        <p:spPr>
          <a:xfrm>
            <a:off x="4315672" y="3478756"/>
            <a:ext cx="1857265" cy="28930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491891" y="3478757"/>
            <a:ext cx="3652581" cy="289305"/>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H="1">
            <a:off x="6144472" y="3478757"/>
            <a:ext cx="1623021" cy="289305"/>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H="1">
            <a:off x="6144472" y="3486503"/>
            <a:ext cx="3449243" cy="281558"/>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9" name="Oval 128"/>
          <p:cNvSpPr/>
          <p:nvPr/>
        </p:nvSpPr>
        <p:spPr>
          <a:xfrm>
            <a:off x="1722611" y="2090556"/>
            <a:ext cx="1488156" cy="337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cxnSp>
        <p:nvCxnSpPr>
          <p:cNvPr id="130" name="Straight Arrow Connector 129"/>
          <p:cNvCxnSpPr>
            <a:stCxn id="131" idx="4"/>
            <a:endCxn id="120" idx="0"/>
          </p:cNvCxnSpPr>
          <p:nvPr/>
        </p:nvCxnSpPr>
        <p:spPr>
          <a:xfrm flipH="1">
            <a:off x="2491891" y="2918534"/>
            <a:ext cx="2332" cy="17821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31" name="Oval 130"/>
          <p:cNvSpPr/>
          <p:nvPr/>
        </p:nvSpPr>
        <p:spPr>
          <a:xfrm>
            <a:off x="1750145" y="2580745"/>
            <a:ext cx="1488156" cy="337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132" name="Straight Arrow Connector 131"/>
          <p:cNvCxnSpPr/>
          <p:nvPr/>
        </p:nvCxnSpPr>
        <p:spPr>
          <a:xfrm flipH="1">
            <a:off x="2489559" y="2402526"/>
            <a:ext cx="2332" cy="17821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133" name="Group 132"/>
          <p:cNvGrpSpPr/>
          <p:nvPr/>
        </p:nvGrpSpPr>
        <p:grpSpPr>
          <a:xfrm>
            <a:off x="3471246" y="2090556"/>
            <a:ext cx="1515689" cy="1006197"/>
            <a:chOff x="2786914" y="1838182"/>
            <a:chExt cx="1136767" cy="1006197"/>
          </a:xfrm>
          <a:solidFill>
            <a:schemeClr val="accent1">
              <a:lumMod val="50000"/>
            </a:schemeClr>
          </a:solidFill>
        </p:grpSpPr>
        <p:sp>
          <p:nvSpPr>
            <p:cNvPr id="134" name="Oval 133"/>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135" name="Oval 134"/>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136" name="Straight Arrow Connector 135"/>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39" name="Group 138"/>
          <p:cNvGrpSpPr/>
          <p:nvPr/>
        </p:nvGrpSpPr>
        <p:grpSpPr>
          <a:xfrm>
            <a:off x="6858462" y="2090556"/>
            <a:ext cx="1515689" cy="1006197"/>
            <a:chOff x="2786914" y="1838182"/>
            <a:chExt cx="1136767" cy="1006197"/>
          </a:xfrm>
          <a:solidFill>
            <a:schemeClr val="accent1">
              <a:lumMod val="50000"/>
            </a:schemeClr>
          </a:solidFill>
        </p:grpSpPr>
        <p:sp>
          <p:nvSpPr>
            <p:cNvPr id="140" name="Oval 139"/>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141" name="Oval 140"/>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142" name="Straight Arrow Connector 141"/>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44" name="Group 143"/>
          <p:cNvGrpSpPr/>
          <p:nvPr/>
        </p:nvGrpSpPr>
        <p:grpSpPr>
          <a:xfrm>
            <a:off x="8640730" y="2109912"/>
            <a:ext cx="1515689" cy="1006197"/>
            <a:chOff x="2786914" y="1838182"/>
            <a:chExt cx="1136767" cy="1006197"/>
          </a:xfrm>
          <a:solidFill>
            <a:schemeClr val="accent1">
              <a:lumMod val="50000"/>
            </a:schemeClr>
          </a:solidFill>
        </p:grpSpPr>
        <p:sp>
          <p:nvSpPr>
            <p:cNvPr id="145" name="Oval 144"/>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146" name="Oval 145"/>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147" name="Straight Arrow Connector 146"/>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149" name="Oval 148"/>
          <p:cNvSpPr/>
          <p:nvPr/>
        </p:nvSpPr>
        <p:spPr>
          <a:xfrm>
            <a:off x="4553573" y="1390976"/>
            <a:ext cx="3071836"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t>sendmail</a:t>
            </a:r>
            <a:endParaRPr lang="en-US" sz="2800" b="1" dirty="0"/>
          </a:p>
        </p:txBody>
      </p:sp>
      <p:cxnSp>
        <p:nvCxnSpPr>
          <p:cNvPr id="150" name="Straight Arrow Connector 149"/>
          <p:cNvCxnSpPr>
            <a:stCxn id="149" idx="4"/>
            <a:endCxn id="129" idx="0"/>
          </p:cNvCxnSpPr>
          <p:nvPr/>
        </p:nvCxnSpPr>
        <p:spPr>
          <a:xfrm flipH="1">
            <a:off x="2466690" y="1806423"/>
            <a:ext cx="3622801"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stCxn id="149" idx="4"/>
            <a:endCxn id="134" idx="0"/>
          </p:cNvCxnSpPr>
          <p:nvPr/>
        </p:nvCxnSpPr>
        <p:spPr>
          <a:xfrm flipH="1">
            <a:off x="4215325" y="1806423"/>
            <a:ext cx="1874167"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stCxn id="149" idx="4"/>
            <a:endCxn id="140" idx="0"/>
          </p:cNvCxnSpPr>
          <p:nvPr/>
        </p:nvCxnSpPr>
        <p:spPr>
          <a:xfrm>
            <a:off x="6089492" y="1806423"/>
            <a:ext cx="1513049"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stCxn id="149" idx="4"/>
            <a:endCxn id="145" idx="0"/>
          </p:cNvCxnSpPr>
          <p:nvPr/>
        </p:nvCxnSpPr>
        <p:spPr>
          <a:xfrm>
            <a:off x="6089491" y="1806423"/>
            <a:ext cx="3295317" cy="30348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4" name="Diamond 153"/>
          <p:cNvSpPr/>
          <p:nvPr/>
        </p:nvSpPr>
        <p:spPr>
          <a:xfrm>
            <a:off x="4369878"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5" name="Straight Arrow Connector 154"/>
          <p:cNvCxnSpPr/>
          <p:nvPr/>
        </p:nvCxnSpPr>
        <p:spPr>
          <a:xfrm>
            <a:off x="4610794" y="1039947"/>
            <a:ext cx="15005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6" name="Diamond 155"/>
          <p:cNvSpPr/>
          <p:nvPr/>
        </p:nvSpPr>
        <p:spPr>
          <a:xfrm>
            <a:off x="7326387" y="750863"/>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Diamond 156"/>
          <p:cNvSpPr/>
          <p:nvPr/>
        </p:nvSpPr>
        <p:spPr>
          <a:xfrm>
            <a:off x="7910607" y="750863"/>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Diamond 157"/>
          <p:cNvSpPr/>
          <p:nvPr/>
        </p:nvSpPr>
        <p:spPr>
          <a:xfrm>
            <a:off x="8539709" y="75872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Diamond 158"/>
          <p:cNvSpPr/>
          <p:nvPr/>
        </p:nvSpPr>
        <p:spPr>
          <a:xfrm>
            <a:off x="9137118" y="750863"/>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Diamond 159"/>
          <p:cNvSpPr/>
          <p:nvPr/>
        </p:nvSpPr>
        <p:spPr>
          <a:xfrm>
            <a:off x="9780847" y="75086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Diamond 160"/>
          <p:cNvSpPr/>
          <p:nvPr/>
        </p:nvSpPr>
        <p:spPr>
          <a:xfrm>
            <a:off x="3733318" y="75872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Diamond 161"/>
          <p:cNvSpPr/>
          <p:nvPr/>
        </p:nvSpPr>
        <p:spPr>
          <a:xfrm>
            <a:off x="3082993"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Diamond 162"/>
          <p:cNvSpPr/>
          <p:nvPr/>
        </p:nvSpPr>
        <p:spPr>
          <a:xfrm>
            <a:off x="2446433" y="779369"/>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Diamond 163"/>
          <p:cNvSpPr/>
          <p:nvPr/>
        </p:nvSpPr>
        <p:spPr>
          <a:xfrm>
            <a:off x="1816395"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Arrow Connector 164"/>
          <p:cNvCxnSpPr>
            <a:stCxn id="161" idx="2"/>
          </p:cNvCxnSpPr>
          <p:nvPr/>
        </p:nvCxnSpPr>
        <p:spPr>
          <a:xfrm>
            <a:off x="4001766" y="1047805"/>
            <a:ext cx="2068564" cy="37167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302971" y="1068453"/>
            <a:ext cx="2767359"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stCxn id="163" idx="2"/>
          </p:cNvCxnSpPr>
          <p:nvPr/>
        </p:nvCxnSpPr>
        <p:spPr>
          <a:xfrm>
            <a:off x="2714880" y="1068453"/>
            <a:ext cx="3410235"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a:stCxn id="164" idx="2"/>
          </p:cNvCxnSpPr>
          <p:nvPr/>
        </p:nvCxnSpPr>
        <p:spPr>
          <a:xfrm>
            <a:off x="2084843" y="1060595"/>
            <a:ext cx="4040272" cy="34070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a:stCxn id="156" idx="2"/>
          </p:cNvCxnSpPr>
          <p:nvPr/>
        </p:nvCxnSpPr>
        <p:spPr>
          <a:xfrm flipH="1">
            <a:off x="6125115" y="1039947"/>
            <a:ext cx="146972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a:stCxn id="157" idx="2"/>
          </p:cNvCxnSpPr>
          <p:nvPr/>
        </p:nvCxnSpPr>
        <p:spPr>
          <a:xfrm flipH="1">
            <a:off x="6125115" y="1039947"/>
            <a:ext cx="205394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a:stCxn id="158" idx="2"/>
          </p:cNvCxnSpPr>
          <p:nvPr/>
        </p:nvCxnSpPr>
        <p:spPr>
          <a:xfrm flipH="1">
            <a:off x="6125116" y="1047805"/>
            <a:ext cx="2683041" cy="35349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a:stCxn id="159" idx="2"/>
          </p:cNvCxnSpPr>
          <p:nvPr/>
        </p:nvCxnSpPr>
        <p:spPr>
          <a:xfrm flipH="1">
            <a:off x="6125115" y="1039947"/>
            <a:ext cx="32804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160" idx="2"/>
          </p:cNvCxnSpPr>
          <p:nvPr/>
        </p:nvCxnSpPr>
        <p:spPr>
          <a:xfrm flipH="1">
            <a:off x="6125115" y="1039945"/>
            <a:ext cx="3924180" cy="36135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5" name="Oval 174"/>
          <p:cNvSpPr/>
          <p:nvPr/>
        </p:nvSpPr>
        <p:spPr>
          <a:xfrm>
            <a:off x="4735336" y="3768061"/>
            <a:ext cx="2818272"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b="1" dirty="0"/>
              <a:t>Email client</a:t>
            </a:r>
          </a:p>
        </p:txBody>
      </p:sp>
      <p:sp>
        <p:nvSpPr>
          <p:cNvPr id="176" name="TextBox 175"/>
          <p:cNvSpPr txBox="1"/>
          <p:nvPr/>
        </p:nvSpPr>
        <p:spPr>
          <a:xfrm>
            <a:off x="5856088" y="4433650"/>
            <a:ext cx="849513" cy="369332"/>
          </a:xfrm>
          <a:prstGeom prst="rect">
            <a:avLst/>
          </a:prstGeom>
          <a:noFill/>
        </p:spPr>
        <p:txBody>
          <a:bodyPr wrap="square" rtlCol="0">
            <a:spAutoFit/>
          </a:bodyPr>
          <a:lstStyle/>
          <a:p>
            <a:r>
              <a:rPr lang="en-US" dirty="0"/>
              <a:t>. . .</a:t>
            </a:r>
          </a:p>
        </p:txBody>
      </p:sp>
      <p:sp>
        <p:nvSpPr>
          <p:cNvPr id="177" name="TextBox 176"/>
          <p:cNvSpPr txBox="1"/>
          <p:nvPr/>
        </p:nvSpPr>
        <p:spPr>
          <a:xfrm>
            <a:off x="5829629" y="3096752"/>
            <a:ext cx="849513" cy="369332"/>
          </a:xfrm>
          <a:prstGeom prst="rect">
            <a:avLst/>
          </a:prstGeom>
          <a:noFill/>
        </p:spPr>
        <p:txBody>
          <a:bodyPr wrap="square" rtlCol="0">
            <a:spAutoFit/>
          </a:bodyPr>
          <a:lstStyle/>
          <a:p>
            <a:r>
              <a:rPr lang="en-US" dirty="0"/>
              <a:t>. . .</a:t>
            </a:r>
          </a:p>
        </p:txBody>
      </p:sp>
      <p:sp>
        <p:nvSpPr>
          <p:cNvPr id="178" name="TextBox 177"/>
          <p:cNvSpPr txBox="1"/>
          <p:nvPr/>
        </p:nvSpPr>
        <p:spPr>
          <a:xfrm>
            <a:off x="5816400" y="2243678"/>
            <a:ext cx="849513" cy="369332"/>
          </a:xfrm>
          <a:prstGeom prst="rect">
            <a:avLst/>
          </a:prstGeom>
          <a:noFill/>
        </p:spPr>
        <p:txBody>
          <a:bodyPr wrap="square" rtlCol="0">
            <a:spAutoFit/>
          </a:bodyPr>
          <a:lstStyle/>
          <a:p>
            <a:r>
              <a:rPr lang="en-US" dirty="0"/>
              <a:t>. . .</a:t>
            </a:r>
          </a:p>
        </p:txBody>
      </p:sp>
      <p:sp>
        <p:nvSpPr>
          <p:cNvPr id="179" name="TextBox 178"/>
          <p:cNvSpPr txBox="1"/>
          <p:nvPr/>
        </p:nvSpPr>
        <p:spPr>
          <a:xfrm>
            <a:off x="5782165" y="688801"/>
            <a:ext cx="849513" cy="369332"/>
          </a:xfrm>
          <a:prstGeom prst="rect">
            <a:avLst/>
          </a:prstGeom>
          <a:noFill/>
        </p:spPr>
        <p:txBody>
          <a:bodyPr wrap="square" rtlCol="0">
            <a:spAutoFit/>
          </a:bodyPr>
          <a:lstStyle/>
          <a:p>
            <a:r>
              <a:rPr lang="en-US" dirty="0"/>
              <a:t>. . .</a:t>
            </a:r>
          </a:p>
        </p:txBody>
      </p:sp>
      <p:sp>
        <p:nvSpPr>
          <p:cNvPr id="85" name="TextBox 84"/>
          <p:cNvSpPr txBox="1"/>
          <p:nvPr/>
        </p:nvSpPr>
        <p:spPr>
          <a:xfrm>
            <a:off x="1069847" y="-51376"/>
            <a:ext cx="10261600" cy="584776"/>
          </a:xfrm>
          <a:prstGeom prst="rect">
            <a:avLst/>
          </a:prstGeom>
          <a:noFill/>
        </p:spPr>
        <p:txBody>
          <a:bodyPr wrap="square" rtlCol="0">
            <a:spAutoFit/>
          </a:bodyPr>
          <a:lstStyle/>
          <a:p>
            <a:pPr algn="ctr"/>
            <a:r>
              <a:rPr lang="en-US" sz="3200" b="1" dirty="0">
                <a:solidFill>
                  <a:srgbClr val="010778"/>
                </a:solidFill>
                <a:latin typeface="Helvetica"/>
                <a:cs typeface="Helvetica"/>
              </a:rPr>
              <a:t>[</a:t>
            </a:r>
            <a:r>
              <a:rPr lang="en-US" sz="3200" b="1" i="1" dirty="0">
                <a:solidFill>
                  <a:srgbClr val="010778"/>
                </a:solidFill>
                <a:latin typeface="Helvetica"/>
                <a:cs typeface="Helvetica"/>
              </a:rPr>
              <a:t> Backward Analysis </a:t>
            </a:r>
            <a:r>
              <a:rPr lang="en-US" sz="3200" b="1" dirty="0">
                <a:solidFill>
                  <a:srgbClr val="010778"/>
                </a:solidFill>
                <a:latin typeface="Helvetica"/>
                <a:cs typeface="Helvetica"/>
              </a:rPr>
              <a:t>]</a:t>
            </a:r>
          </a:p>
        </p:txBody>
      </p:sp>
    </p:spTree>
    <p:extLst>
      <p:ext uri="{BB962C8B-B14F-4D97-AF65-F5344CB8AC3E}">
        <p14:creationId xmlns:p14="http://schemas.microsoft.com/office/powerpoint/2010/main" val="364823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a:off x="6170573" y="5579775"/>
            <a:ext cx="2363" cy="21681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Diamond 11"/>
          <p:cNvSpPr/>
          <p:nvPr/>
        </p:nvSpPr>
        <p:spPr>
          <a:xfrm>
            <a:off x="4415337"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656253" y="4784796"/>
            <a:ext cx="15005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Diamond 10"/>
          <p:cNvSpPr/>
          <p:nvPr/>
        </p:nvSpPr>
        <p:spPr>
          <a:xfrm>
            <a:off x="737184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iamond 12"/>
          <p:cNvSpPr/>
          <p:nvPr/>
        </p:nvSpPr>
        <p:spPr>
          <a:xfrm>
            <a:off x="795606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iamond 14"/>
          <p:cNvSpPr/>
          <p:nvPr/>
        </p:nvSpPr>
        <p:spPr>
          <a:xfrm>
            <a:off x="858516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9182577"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9826306" y="449571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377877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iamond 18"/>
          <p:cNvSpPr/>
          <p:nvPr/>
        </p:nvSpPr>
        <p:spPr>
          <a:xfrm>
            <a:off x="3128451"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iamond 19"/>
          <p:cNvSpPr/>
          <p:nvPr/>
        </p:nvSpPr>
        <p:spPr>
          <a:xfrm>
            <a:off x="2491891" y="4524218"/>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iamond 20"/>
          <p:cNvSpPr/>
          <p:nvPr/>
        </p:nvSpPr>
        <p:spPr>
          <a:xfrm>
            <a:off x="1861854"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stCxn id="18" idx="2"/>
          </p:cNvCxnSpPr>
          <p:nvPr/>
        </p:nvCxnSpPr>
        <p:spPr>
          <a:xfrm>
            <a:off x="4047225" y="4792654"/>
            <a:ext cx="2068564" cy="37167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348430" y="4813302"/>
            <a:ext cx="2767359"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0" idx="2"/>
          </p:cNvCxnSpPr>
          <p:nvPr/>
        </p:nvCxnSpPr>
        <p:spPr>
          <a:xfrm>
            <a:off x="2760339" y="4813302"/>
            <a:ext cx="3410235"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1" idx="2"/>
          </p:cNvCxnSpPr>
          <p:nvPr/>
        </p:nvCxnSpPr>
        <p:spPr>
          <a:xfrm>
            <a:off x="2130301" y="4805444"/>
            <a:ext cx="4040272" cy="34070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1" idx="2"/>
          </p:cNvCxnSpPr>
          <p:nvPr/>
        </p:nvCxnSpPr>
        <p:spPr>
          <a:xfrm flipH="1">
            <a:off x="6170573" y="4784796"/>
            <a:ext cx="146972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2"/>
          </p:cNvCxnSpPr>
          <p:nvPr/>
        </p:nvCxnSpPr>
        <p:spPr>
          <a:xfrm flipH="1">
            <a:off x="6170574" y="4784796"/>
            <a:ext cx="205394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5" idx="2"/>
          </p:cNvCxnSpPr>
          <p:nvPr/>
        </p:nvCxnSpPr>
        <p:spPr>
          <a:xfrm flipH="1">
            <a:off x="6170574" y="4792654"/>
            <a:ext cx="2683041" cy="35349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6" idx="2"/>
          </p:cNvCxnSpPr>
          <p:nvPr/>
        </p:nvCxnSpPr>
        <p:spPr>
          <a:xfrm flipH="1">
            <a:off x="6170573" y="4784796"/>
            <a:ext cx="32804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7" idx="2"/>
          </p:cNvCxnSpPr>
          <p:nvPr/>
        </p:nvCxnSpPr>
        <p:spPr>
          <a:xfrm flipH="1">
            <a:off x="6170574" y="4784794"/>
            <a:ext cx="3924180" cy="36135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856088" y="4433650"/>
            <a:ext cx="849513" cy="369332"/>
          </a:xfrm>
          <a:prstGeom prst="rect">
            <a:avLst/>
          </a:prstGeom>
          <a:noFill/>
        </p:spPr>
        <p:txBody>
          <a:bodyPr wrap="square" rtlCol="0">
            <a:spAutoFit/>
          </a:bodyPr>
          <a:lstStyle/>
          <a:p>
            <a:r>
              <a:rPr lang="en-US" dirty="0"/>
              <a:t>. . .</a:t>
            </a:r>
          </a:p>
        </p:txBody>
      </p:sp>
      <p:cxnSp>
        <p:nvCxnSpPr>
          <p:cNvPr id="32" name="Straight Arrow Connector 31"/>
          <p:cNvCxnSpPr/>
          <p:nvPr/>
        </p:nvCxnSpPr>
        <p:spPr>
          <a:xfrm>
            <a:off x="6167274" y="4204160"/>
            <a:ext cx="3299" cy="941989"/>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4758139" y="5164328"/>
            <a:ext cx="2818272"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Firefox</a:t>
            </a:r>
          </a:p>
        </p:txBody>
      </p:sp>
      <p:sp>
        <p:nvSpPr>
          <p:cNvPr id="38" name="Rectangle 37"/>
          <p:cNvSpPr/>
          <p:nvPr/>
        </p:nvSpPr>
        <p:spPr>
          <a:xfrm>
            <a:off x="5257462" y="5796592"/>
            <a:ext cx="1830948" cy="299409"/>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Malware</a:t>
            </a:r>
          </a:p>
        </p:txBody>
      </p:sp>
      <p:sp>
        <p:nvSpPr>
          <p:cNvPr id="2" name="Rectangle 1"/>
          <p:cNvSpPr/>
          <p:nvPr/>
        </p:nvSpPr>
        <p:spPr>
          <a:xfrm>
            <a:off x="1674573"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a:t>
            </a:r>
          </a:p>
        </p:txBody>
      </p:sp>
      <p:sp>
        <p:nvSpPr>
          <p:cNvPr id="31" name="Rectangle 30"/>
          <p:cNvSpPr/>
          <p:nvPr/>
        </p:nvSpPr>
        <p:spPr>
          <a:xfrm>
            <a:off x="3434899"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message2</a:t>
            </a:r>
          </a:p>
        </p:txBody>
      </p:sp>
      <p:sp>
        <p:nvSpPr>
          <p:cNvPr id="34" name="Rectangle 33"/>
          <p:cNvSpPr/>
          <p:nvPr/>
        </p:nvSpPr>
        <p:spPr>
          <a:xfrm>
            <a:off x="6822975"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message13</a:t>
            </a:r>
          </a:p>
        </p:txBody>
      </p:sp>
      <p:sp>
        <p:nvSpPr>
          <p:cNvPr id="35" name="Rectangle 34"/>
          <p:cNvSpPr/>
          <p:nvPr/>
        </p:nvSpPr>
        <p:spPr>
          <a:xfrm>
            <a:off x="8585167"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message14</a:t>
            </a:r>
          </a:p>
        </p:txBody>
      </p:sp>
      <p:sp>
        <p:nvSpPr>
          <p:cNvPr id="40" name="TextBox 39"/>
          <p:cNvSpPr txBox="1"/>
          <p:nvPr/>
        </p:nvSpPr>
        <p:spPr>
          <a:xfrm>
            <a:off x="5829629" y="3096752"/>
            <a:ext cx="849513" cy="369332"/>
          </a:xfrm>
          <a:prstGeom prst="rect">
            <a:avLst/>
          </a:prstGeom>
          <a:noFill/>
        </p:spPr>
        <p:txBody>
          <a:bodyPr wrap="square" rtlCol="0">
            <a:spAutoFit/>
          </a:bodyPr>
          <a:lstStyle/>
          <a:p>
            <a:r>
              <a:rPr lang="en-US" dirty="0"/>
              <a:t>. . .</a:t>
            </a:r>
          </a:p>
        </p:txBody>
      </p:sp>
      <p:cxnSp>
        <p:nvCxnSpPr>
          <p:cNvPr id="41" name="Straight Arrow Connector 40"/>
          <p:cNvCxnSpPr/>
          <p:nvPr/>
        </p:nvCxnSpPr>
        <p:spPr>
          <a:xfrm>
            <a:off x="4315672" y="3478756"/>
            <a:ext cx="1857265" cy="28930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491891" y="3478757"/>
            <a:ext cx="3652581" cy="289305"/>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144472" y="3478757"/>
            <a:ext cx="1623021" cy="289305"/>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144472" y="3486503"/>
            <a:ext cx="3449243" cy="281558"/>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722611" y="2090556"/>
            <a:ext cx="1488156" cy="337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cxnSp>
        <p:nvCxnSpPr>
          <p:cNvPr id="50" name="Straight Arrow Connector 49"/>
          <p:cNvCxnSpPr>
            <a:stCxn id="51" idx="4"/>
            <a:endCxn id="2" idx="0"/>
          </p:cNvCxnSpPr>
          <p:nvPr/>
        </p:nvCxnSpPr>
        <p:spPr>
          <a:xfrm flipH="1">
            <a:off x="2491891" y="2918534"/>
            <a:ext cx="2332" cy="17821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1750145" y="2580745"/>
            <a:ext cx="1488156" cy="337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52" name="Straight Arrow Connector 51"/>
          <p:cNvCxnSpPr/>
          <p:nvPr/>
        </p:nvCxnSpPr>
        <p:spPr>
          <a:xfrm flipH="1">
            <a:off x="2489559" y="2402526"/>
            <a:ext cx="2332" cy="17821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3471246" y="2090556"/>
            <a:ext cx="1515689" cy="1006197"/>
            <a:chOff x="2786914" y="1838182"/>
            <a:chExt cx="1136767" cy="1006197"/>
          </a:xfrm>
          <a:solidFill>
            <a:schemeClr val="accent1">
              <a:lumMod val="50000"/>
            </a:schemeClr>
          </a:solidFill>
        </p:grpSpPr>
        <p:sp>
          <p:nvSpPr>
            <p:cNvPr id="53" name="Oval 52"/>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54" name="Oval 53"/>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55" name="Straight Arrow Connector 54"/>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5816400" y="2243678"/>
            <a:ext cx="849513" cy="369332"/>
          </a:xfrm>
          <a:prstGeom prst="rect">
            <a:avLst/>
          </a:prstGeom>
          <a:noFill/>
        </p:spPr>
        <p:txBody>
          <a:bodyPr wrap="square" rtlCol="0">
            <a:spAutoFit/>
          </a:bodyPr>
          <a:lstStyle/>
          <a:p>
            <a:r>
              <a:rPr lang="en-US" dirty="0"/>
              <a:t>. . .</a:t>
            </a:r>
          </a:p>
        </p:txBody>
      </p:sp>
      <p:grpSp>
        <p:nvGrpSpPr>
          <p:cNvPr id="58" name="Group 57"/>
          <p:cNvGrpSpPr/>
          <p:nvPr/>
        </p:nvGrpSpPr>
        <p:grpSpPr>
          <a:xfrm>
            <a:off x="6858462" y="2090556"/>
            <a:ext cx="1515689" cy="1006197"/>
            <a:chOff x="2786914" y="1838182"/>
            <a:chExt cx="1136767" cy="1006197"/>
          </a:xfrm>
          <a:solidFill>
            <a:schemeClr val="accent1">
              <a:lumMod val="50000"/>
            </a:schemeClr>
          </a:solidFill>
        </p:grpSpPr>
        <p:sp>
          <p:nvSpPr>
            <p:cNvPr id="59" name="Oval 58"/>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60" name="Oval 59"/>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61" name="Straight Arrow Connector 60"/>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8640730" y="2109912"/>
            <a:ext cx="1515689" cy="1006197"/>
            <a:chOff x="2786914" y="1838182"/>
            <a:chExt cx="1136767" cy="1006197"/>
          </a:xfrm>
          <a:solidFill>
            <a:schemeClr val="accent1">
              <a:lumMod val="50000"/>
            </a:schemeClr>
          </a:solidFill>
        </p:grpSpPr>
        <p:sp>
          <p:nvSpPr>
            <p:cNvPr id="64" name="Oval 63"/>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65" name="Oval 64"/>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66" name="Straight Arrow Connector 65"/>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68" name="Oval 67"/>
          <p:cNvSpPr/>
          <p:nvPr/>
        </p:nvSpPr>
        <p:spPr>
          <a:xfrm>
            <a:off x="4553573" y="1390976"/>
            <a:ext cx="3071836"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t>sendmail</a:t>
            </a:r>
            <a:endParaRPr lang="en-US" sz="2800" b="1" dirty="0"/>
          </a:p>
        </p:txBody>
      </p:sp>
      <p:cxnSp>
        <p:nvCxnSpPr>
          <p:cNvPr id="69" name="Straight Arrow Connector 68"/>
          <p:cNvCxnSpPr>
            <a:stCxn id="68" idx="4"/>
            <a:endCxn id="49" idx="0"/>
          </p:cNvCxnSpPr>
          <p:nvPr/>
        </p:nvCxnSpPr>
        <p:spPr>
          <a:xfrm flipH="1">
            <a:off x="2466690" y="1806423"/>
            <a:ext cx="3622801"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8" idx="4"/>
            <a:endCxn id="53" idx="0"/>
          </p:cNvCxnSpPr>
          <p:nvPr/>
        </p:nvCxnSpPr>
        <p:spPr>
          <a:xfrm flipH="1">
            <a:off x="4215325" y="1806423"/>
            <a:ext cx="1874167"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68" idx="4"/>
            <a:endCxn id="59" idx="0"/>
          </p:cNvCxnSpPr>
          <p:nvPr/>
        </p:nvCxnSpPr>
        <p:spPr>
          <a:xfrm>
            <a:off x="6089492" y="1806423"/>
            <a:ext cx="1513049"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8" idx="4"/>
            <a:endCxn id="64" idx="0"/>
          </p:cNvCxnSpPr>
          <p:nvPr/>
        </p:nvCxnSpPr>
        <p:spPr>
          <a:xfrm>
            <a:off x="6089491" y="1806423"/>
            <a:ext cx="3295317" cy="30348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73" name="Diamond 72"/>
          <p:cNvSpPr/>
          <p:nvPr/>
        </p:nvSpPr>
        <p:spPr>
          <a:xfrm>
            <a:off x="4369878"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a:off x="4610794" y="1039947"/>
            <a:ext cx="15005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75" name="Diamond 74"/>
          <p:cNvSpPr/>
          <p:nvPr/>
        </p:nvSpPr>
        <p:spPr>
          <a:xfrm>
            <a:off x="7326387" y="750863"/>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Diamond 75"/>
          <p:cNvSpPr/>
          <p:nvPr/>
        </p:nvSpPr>
        <p:spPr>
          <a:xfrm>
            <a:off x="7910607" y="750863"/>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Diamond 76"/>
          <p:cNvSpPr/>
          <p:nvPr/>
        </p:nvSpPr>
        <p:spPr>
          <a:xfrm>
            <a:off x="8539709" y="75872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Diamond 77"/>
          <p:cNvSpPr/>
          <p:nvPr/>
        </p:nvSpPr>
        <p:spPr>
          <a:xfrm>
            <a:off x="9137118" y="750863"/>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Diamond 78"/>
          <p:cNvSpPr/>
          <p:nvPr/>
        </p:nvSpPr>
        <p:spPr>
          <a:xfrm>
            <a:off x="9780847" y="75086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Diamond 79"/>
          <p:cNvSpPr/>
          <p:nvPr/>
        </p:nvSpPr>
        <p:spPr>
          <a:xfrm>
            <a:off x="3733318" y="75872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Diamond 80"/>
          <p:cNvSpPr/>
          <p:nvPr/>
        </p:nvSpPr>
        <p:spPr>
          <a:xfrm>
            <a:off x="3082993"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Diamond 81"/>
          <p:cNvSpPr/>
          <p:nvPr/>
        </p:nvSpPr>
        <p:spPr>
          <a:xfrm>
            <a:off x="2446433" y="779369"/>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Diamond 82"/>
          <p:cNvSpPr/>
          <p:nvPr/>
        </p:nvSpPr>
        <p:spPr>
          <a:xfrm>
            <a:off x="1816395"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Arrow Connector 83"/>
          <p:cNvCxnSpPr>
            <a:stCxn id="80" idx="2"/>
          </p:cNvCxnSpPr>
          <p:nvPr/>
        </p:nvCxnSpPr>
        <p:spPr>
          <a:xfrm>
            <a:off x="4001766" y="1047805"/>
            <a:ext cx="2068564" cy="37167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02971" y="1068453"/>
            <a:ext cx="2767359"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82" idx="2"/>
          </p:cNvCxnSpPr>
          <p:nvPr/>
        </p:nvCxnSpPr>
        <p:spPr>
          <a:xfrm>
            <a:off x="2714880" y="1068453"/>
            <a:ext cx="3410235"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83" idx="2"/>
          </p:cNvCxnSpPr>
          <p:nvPr/>
        </p:nvCxnSpPr>
        <p:spPr>
          <a:xfrm>
            <a:off x="2084843" y="1060595"/>
            <a:ext cx="4040272" cy="34070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75" idx="2"/>
          </p:cNvCxnSpPr>
          <p:nvPr/>
        </p:nvCxnSpPr>
        <p:spPr>
          <a:xfrm flipH="1">
            <a:off x="6125115" y="1039947"/>
            <a:ext cx="146972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76" idx="2"/>
          </p:cNvCxnSpPr>
          <p:nvPr/>
        </p:nvCxnSpPr>
        <p:spPr>
          <a:xfrm flipH="1">
            <a:off x="6125115" y="1039947"/>
            <a:ext cx="205394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77" idx="2"/>
          </p:cNvCxnSpPr>
          <p:nvPr/>
        </p:nvCxnSpPr>
        <p:spPr>
          <a:xfrm flipH="1">
            <a:off x="6125116" y="1047805"/>
            <a:ext cx="2683041" cy="35349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78" idx="2"/>
          </p:cNvCxnSpPr>
          <p:nvPr/>
        </p:nvCxnSpPr>
        <p:spPr>
          <a:xfrm flipH="1">
            <a:off x="6125115" y="1039947"/>
            <a:ext cx="32804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79" idx="2"/>
          </p:cNvCxnSpPr>
          <p:nvPr/>
        </p:nvCxnSpPr>
        <p:spPr>
          <a:xfrm flipH="1">
            <a:off x="6125115" y="1039945"/>
            <a:ext cx="3924180" cy="36135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5782165" y="688801"/>
            <a:ext cx="849513" cy="369332"/>
          </a:xfrm>
          <a:prstGeom prst="rect">
            <a:avLst/>
          </a:prstGeom>
          <a:noFill/>
        </p:spPr>
        <p:txBody>
          <a:bodyPr wrap="square" rtlCol="0">
            <a:spAutoFit/>
          </a:bodyPr>
          <a:lstStyle/>
          <a:p>
            <a:r>
              <a:rPr lang="en-US" dirty="0"/>
              <a:t>. . .</a:t>
            </a:r>
          </a:p>
        </p:txBody>
      </p:sp>
      <p:sp>
        <p:nvSpPr>
          <p:cNvPr id="95" name="Oval 94"/>
          <p:cNvSpPr/>
          <p:nvPr/>
        </p:nvSpPr>
        <p:spPr>
          <a:xfrm>
            <a:off x="4735336" y="3768061"/>
            <a:ext cx="2818272" cy="415446"/>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b="1" dirty="0"/>
              <a:t>Email client</a:t>
            </a:r>
          </a:p>
        </p:txBody>
      </p:sp>
      <p:sp>
        <p:nvSpPr>
          <p:cNvPr id="96" name="TextBox 95"/>
          <p:cNvSpPr txBox="1"/>
          <p:nvPr/>
        </p:nvSpPr>
        <p:spPr>
          <a:xfrm>
            <a:off x="1069847" y="-51376"/>
            <a:ext cx="10261600" cy="584776"/>
          </a:xfrm>
          <a:prstGeom prst="rect">
            <a:avLst/>
          </a:prstGeom>
          <a:noFill/>
        </p:spPr>
        <p:txBody>
          <a:bodyPr wrap="square" rtlCol="0">
            <a:spAutoFit/>
          </a:bodyPr>
          <a:lstStyle/>
          <a:p>
            <a:pPr algn="ctr"/>
            <a:r>
              <a:rPr lang="en-US" sz="3200" b="1" dirty="0">
                <a:solidFill>
                  <a:srgbClr val="010778"/>
                </a:solidFill>
                <a:latin typeface="Helvetica"/>
                <a:cs typeface="Helvetica"/>
              </a:rPr>
              <a:t>[</a:t>
            </a:r>
            <a:r>
              <a:rPr lang="en-US" sz="3200" b="1" i="1" dirty="0">
                <a:solidFill>
                  <a:srgbClr val="010778"/>
                </a:solidFill>
                <a:latin typeface="Helvetica"/>
                <a:cs typeface="Helvetica"/>
              </a:rPr>
              <a:t> Backward Analysis </a:t>
            </a:r>
            <a:r>
              <a:rPr lang="en-US" sz="3200" b="1" dirty="0">
                <a:solidFill>
                  <a:srgbClr val="010778"/>
                </a:solidFill>
                <a:latin typeface="Helvetica"/>
                <a:cs typeface="Helvetica"/>
              </a:rPr>
              <a:t>]</a:t>
            </a:r>
          </a:p>
        </p:txBody>
      </p:sp>
    </p:spTree>
    <p:extLst>
      <p:ext uri="{BB962C8B-B14F-4D97-AF65-F5344CB8AC3E}">
        <p14:creationId xmlns:p14="http://schemas.microsoft.com/office/powerpoint/2010/main" val="93707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a:off x="6170573" y="5579775"/>
            <a:ext cx="2363" cy="21681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Diamond 11"/>
          <p:cNvSpPr/>
          <p:nvPr/>
        </p:nvSpPr>
        <p:spPr>
          <a:xfrm>
            <a:off x="4415337"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656253" y="4784796"/>
            <a:ext cx="15005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Diamond 10"/>
          <p:cNvSpPr/>
          <p:nvPr/>
        </p:nvSpPr>
        <p:spPr>
          <a:xfrm>
            <a:off x="7371846"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iamond 12"/>
          <p:cNvSpPr/>
          <p:nvPr/>
        </p:nvSpPr>
        <p:spPr>
          <a:xfrm>
            <a:off x="7956066" y="4495712"/>
            <a:ext cx="536895" cy="289084"/>
          </a:xfrm>
          <a:prstGeom prst="diamond">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iamond 14"/>
          <p:cNvSpPr/>
          <p:nvPr/>
        </p:nvSpPr>
        <p:spPr>
          <a:xfrm>
            <a:off x="858516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9182577" y="4495712"/>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9826306" y="449571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3778777" y="450357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iamond 18"/>
          <p:cNvSpPr/>
          <p:nvPr/>
        </p:nvSpPr>
        <p:spPr>
          <a:xfrm>
            <a:off x="3128451"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iamond 19"/>
          <p:cNvSpPr/>
          <p:nvPr/>
        </p:nvSpPr>
        <p:spPr>
          <a:xfrm>
            <a:off x="2491891" y="4524218"/>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iamond 20"/>
          <p:cNvSpPr/>
          <p:nvPr/>
        </p:nvSpPr>
        <p:spPr>
          <a:xfrm>
            <a:off x="1861854" y="4516360"/>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stCxn id="18" idx="2"/>
          </p:cNvCxnSpPr>
          <p:nvPr/>
        </p:nvCxnSpPr>
        <p:spPr>
          <a:xfrm>
            <a:off x="4047225" y="4792654"/>
            <a:ext cx="2068564" cy="37167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348430" y="4813302"/>
            <a:ext cx="2767359"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0" idx="2"/>
          </p:cNvCxnSpPr>
          <p:nvPr/>
        </p:nvCxnSpPr>
        <p:spPr>
          <a:xfrm>
            <a:off x="2760339" y="4813302"/>
            <a:ext cx="3410235"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1" idx="2"/>
          </p:cNvCxnSpPr>
          <p:nvPr/>
        </p:nvCxnSpPr>
        <p:spPr>
          <a:xfrm>
            <a:off x="2130301" y="4805444"/>
            <a:ext cx="4040272" cy="34070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1" idx="2"/>
          </p:cNvCxnSpPr>
          <p:nvPr/>
        </p:nvCxnSpPr>
        <p:spPr>
          <a:xfrm flipH="1">
            <a:off x="6170573" y="4784796"/>
            <a:ext cx="146972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2"/>
          </p:cNvCxnSpPr>
          <p:nvPr/>
        </p:nvCxnSpPr>
        <p:spPr>
          <a:xfrm flipH="1">
            <a:off x="6170574" y="4784796"/>
            <a:ext cx="205394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5" idx="2"/>
          </p:cNvCxnSpPr>
          <p:nvPr/>
        </p:nvCxnSpPr>
        <p:spPr>
          <a:xfrm flipH="1">
            <a:off x="6170574" y="4792654"/>
            <a:ext cx="2683041" cy="35349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6" idx="2"/>
          </p:cNvCxnSpPr>
          <p:nvPr/>
        </p:nvCxnSpPr>
        <p:spPr>
          <a:xfrm flipH="1">
            <a:off x="6170573" y="4784796"/>
            <a:ext cx="32804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7" idx="2"/>
          </p:cNvCxnSpPr>
          <p:nvPr/>
        </p:nvCxnSpPr>
        <p:spPr>
          <a:xfrm flipH="1">
            <a:off x="6170574" y="4784794"/>
            <a:ext cx="3924180" cy="36135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856088" y="4433650"/>
            <a:ext cx="849513" cy="369332"/>
          </a:xfrm>
          <a:prstGeom prst="rect">
            <a:avLst/>
          </a:prstGeom>
          <a:noFill/>
        </p:spPr>
        <p:txBody>
          <a:bodyPr wrap="square" rtlCol="0">
            <a:spAutoFit/>
          </a:bodyPr>
          <a:lstStyle/>
          <a:p>
            <a:r>
              <a:rPr lang="en-US" dirty="0"/>
              <a:t>. . .</a:t>
            </a:r>
          </a:p>
        </p:txBody>
      </p:sp>
      <p:cxnSp>
        <p:nvCxnSpPr>
          <p:cNvPr id="32" name="Straight Arrow Connector 31"/>
          <p:cNvCxnSpPr/>
          <p:nvPr/>
        </p:nvCxnSpPr>
        <p:spPr>
          <a:xfrm>
            <a:off x="6167274" y="4204160"/>
            <a:ext cx="3299" cy="941989"/>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4758139" y="5164328"/>
            <a:ext cx="2818272" cy="415446"/>
          </a:xfrm>
          <a:prstGeom prst="ellipse">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Firefox</a:t>
            </a:r>
          </a:p>
        </p:txBody>
      </p:sp>
      <p:sp>
        <p:nvSpPr>
          <p:cNvPr id="38" name="Rectangle 37"/>
          <p:cNvSpPr/>
          <p:nvPr/>
        </p:nvSpPr>
        <p:spPr>
          <a:xfrm>
            <a:off x="5257462" y="5796592"/>
            <a:ext cx="1830948" cy="299409"/>
          </a:xfrm>
          <a:prstGeom prst="rect">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Malware</a:t>
            </a:r>
          </a:p>
        </p:txBody>
      </p:sp>
      <p:sp>
        <p:nvSpPr>
          <p:cNvPr id="2" name="Rectangle 1"/>
          <p:cNvSpPr/>
          <p:nvPr/>
        </p:nvSpPr>
        <p:spPr>
          <a:xfrm>
            <a:off x="1674573"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a:t>
            </a:r>
          </a:p>
        </p:txBody>
      </p:sp>
      <p:sp>
        <p:nvSpPr>
          <p:cNvPr id="31" name="Rectangle 30"/>
          <p:cNvSpPr/>
          <p:nvPr/>
        </p:nvSpPr>
        <p:spPr>
          <a:xfrm>
            <a:off x="3434899"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message2</a:t>
            </a:r>
          </a:p>
        </p:txBody>
      </p:sp>
      <p:sp>
        <p:nvSpPr>
          <p:cNvPr id="34" name="Rectangle 33"/>
          <p:cNvSpPr/>
          <p:nvPr/>
        </p:nvSpPr>
        <p:spPr>
          <a:xfrm>
            <a:off x="6822975" y="3096752"/>
            <a:ext cx="1634636" cy="382004"/>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message13</a:t>
            </a:r>
          </a:p>
        </p:txBody>
      </p:sp>
      <p:sp>
        <p:nvSpPr>
          <p:cNvPr id="35" name="Rectangle 34"/>
          <p:cNvSpPr/>
          <p:nvPr/>
        </p:nvSpPr>
        <p:spPr>
          <a:xfrm>
            <a:off x="8585167" y="3096752"/>
            <a:ext cx="1634636" cy="382004"/>
          </a:xfrm>
          <a:prstGeom prst="rect">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message14</a:t>
            </a:r>
          </a:p>
        </p:txBody>
      </p:sp>
      <p:sp>
        <p:nvSpPr>
          <p:cNvPr id="40" name="TextBox 39"/>
          <p:cNvSpPr txBox="1"/>
          <p:nvPr/>
        </p:nvSpPr>
        <p:spPr>
          <a:xfrm>
            <a:off x="5829629" y="3096752"/>
            <a:ext cx="849513" cy="369332"/>
          </a:xfrm>
          <a:prstGeom prst="rect">
            <a:avLst/>
          </a:prstGeom>
          <a:noFill/>
        </p:spPr>
        <p:txBody>
          <a:bodyPr wrap="square" rtlCol="0">
            <a:spAutoFit/>
          </a:bodyPr>
          <a:lstStyle/>
          <a:p>
            <a:r>
              <a:rPr lang="en-US" dirty="0"/>
              <a:t>. . .</a:t>
            </a:r>
          </a:p>
        </p:txBody>
      </p:sp>
      <p:cxnSp>
        <p:nvCxnSpPr>
          <p:cNvPr id="41" name="Straight Arrow Connector 40"/>
          <p:cNvCxnSpPr/>
          <p:nvPr/>
        </p:nvCxnSpPr>
        <p:spPr>
          <a:xfrm>
            <a:off x="4315672" y="3478756"/>
            <a:ext cx="1857265" cy="28930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491891" y="3478757"/>
            <a:ext cx="3652581" cy="289305"/>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144472" y="3478757"/>
            <a:ext cx="1623021" cy="289305"/>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144472" y="3486503"/>
            <a:ext cx="3449243" cy="281558"/>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722611" y="2090556"/>
            <a:ext cx="1488156" cy="337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cxnSp>
        <p:nvCxnSpPr>
          <p:cNvPr id="50" name="Straight Arrow Connector 49"/>
          <p:cNvCxnSpPr>
            <a:stCxn id="51" idx="4"/>
            <a:endCxn id="2" idx="0"/>
          </p:cNvCxnSpPr>
          <p:nvPr/>
        </p:nvCxnSpPr>
        <p:spPr>
          <a:xfrm flipH="1">
            <a:off x="2491891" y="2918534"/>
            <a:ext cx="2332" cy="17821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1750145" y="2580745"/>
            <a:ext cx="1488156" cy="337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52" name="Straight Arrow Connector 51"/>
          <p:cNvCxnSpPr/>
          <p:nvPr/>
        </p:nvCxnSpPr>
        <p:spPr>
          <a:xfrm flipH="1">
            <a:off x="2489559" y="2402526"/>
            <a:ext cx="2332" cy="17821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3471246" y="2090556"/>
            <a:ext cx="1515689" cy="1006197"/>
            <a:chOff x="2786914" y="1838182"/>
            <a:chExt cx="1136767" cy="1006197"/>
          </a:xfrm>
          <a:solidFill>
            <a:schemeClr val="accent1">
              <a:lumMod val="50000"/>
            </a:schemeClr>
          </a:solidFill>
        </p:grpSpPr>
        <p:sp>
          <p:nvSpPr>
            <p:cNvPr id="53" name="Oval 52"/>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54" name="Oval 53"/>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55" name="Straight Arrow Connector 54"/>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5816400" y="2243678"/>
            <a:ext cx="849513" cy="369332"/>
          </a:xfrm>
          <a:prstGeom prst="rect">
            <a:avLst/>
          </a:prstGeom>
          <a:noFill/>
        </p:spPr>
        <p:txBody>
          <a:bodyPr wrap="square" rtlCol="0">
            <a:spAutoFit/>
          </a:bodyPr>
          <a:lstStyle/>
          <a:p>
            <a:r>
              <a:rPr lang="en-US" dirty="0"/>
              <a:t>. . .</a:t>
            </a:r>
          </a:p>
        </p:txBody>
      </p:sp>
      <p:grpSp>
        <p:nvGrpSpPr>
          <p:cNvPr id="58" name="Group 57"/>
          <p:cNvGrpSpPr/>
          <p:nvPr/>
        </p:nvGrpSpPr>
        <p:grpSpPr>
          <a:xfrm>
            <a:off x="6858462" y="2090556"/>
            <a:ext cx="1515689" cy="1006197"/>
            <a:chOff x="2786914" y="1838182"/>
            <a:chExt cx="1136767" cy="1006197"/>
          </a:xfrm>
          <a:solidFill>
            <a:schemeClr val="accent1">
              <a:lumMod val="50000"/>
            </a:schemeClr>
          </a:solidFill>
        </p:grpSpPr>
        <p:sp>
          <p:nvSpPr>
            <p:cNvPr id="59" name="Oval 58"/>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60" name="Oval 59"/>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61" name="Straight Arrow Connector 60"/>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8640730" y="2109912"/>
            <a:ext cx="1515689" cy="1006197"/>
            <a:chOff x="2786914" y="1838182"/>
            <a:chExt cx="1136767" cy="1006197"/>
          </a:xfrm>
          <a:solidFill>
            <a:srgbClr val="C01510"/>
          </a:solidFill>
        </p:grpSpPr>
        <p:sp>
          <p:nvSpPr>
            <p:cNvPr id="64" name="Oval 63"/>
            <p:cNvSpPr/>
            <p:nvPr/>
          </p:nvSpPr>
          <p:spPr>
            <a:xfrm>
              <a:off x="2786914" y="1838182"/>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sendmail</a:t>
              </a:r>
              <a:endParaRPr lang="en-US" dirty="0"/>
            </a:p>
          </p:txBody>
        </p:sp>
        <p:sp>
          <p:nvSpPr>
            <p:cNvPr id="65" name="Oval 64"/>
            <p:cNvSpPr/>
            <p:nvPr/>
          </p:nvSpPr>
          <p:spPr>
            <a:xfrm>
              <a:off x="2807564" y="2328371"/>
              <a:ext cx="1116117" cy="337789"/>
            </a:xfrm>
            <a:prstGeom prst="ellipse">
              <a:avLst/>
            </a:prstGeom>
            <a:grp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dirty="0" err="1"/>
                <a:t>procmail</a:t>
              </a:r>
              <a:endParaRPr lang="en-US" dirty="0"/>
            </a:p>
          </p:txBody>
        </p:sp>
        <p:cxnSp>
          <p:nvCxnSpPr>
            <p:cNvPr id="66" name="Straight Arrow Connector 65"/>
            <p:cNvCxnSpPr/>
            <p:nvPr/>
          </p:nvCxnSpPr>
          <p:spPr>
            <a:xfrm flipH="1">
              <a:off x="3362125" y="2150152"/>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a:off x="3367717" y="2666160"/>
              <a:ext cx="1749" cy="178219"/>
            </a:xfrm>
            <a:prstGeom prst="straightConnector1">
              <a:avLst/>
            </a:prstGeom>
            <a:grpFill/>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68" name="Oval 67"/>
          <p:cNvSpPr/>
          <p:nvPr/>
        </p:nvSpPr>
        <p:spPr>
          <a:xfrm>
            <a:off x="4553573" y="1390976"/>
            <a:ext cx="3071836" cy="415446"/>
          </a:xfrm>
          <a:prstGeom prst="ellipse">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t>sendmail</a:t>
            </a:r>
            <a:endParaRPr lang="en-US" sz="2800" b="1" dirty="0"/>
          </a:p>
        </p:txBody>
      </p:sp>
      <p:cxnSp>
        <p:nvCxnSpPr>
          <p:cNvPr id="69" name="Straight Arrow Connector 68"/>
          <p:cNvCxnSpPr>
            <a:stCxn id="68" idx="4"/>
            <a:endCxn id="49" idx="0"/>
          </p:cNvCxnSpPr>
          <p:nvPr/>
        </p:nvCxnSpPr>
        <p:spPr>
          <a:xfrm flipH="1">
            <a:off x="2466690" y="1806423"/>
            <a:ext cx="3622801"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8" idx="4"/>
            <a:endCxn id="53" idx="0"/>
          </p:cNvCxnSpPr>
          <p:nvPr/>
        </p:nvCxnSpPr>
        <p:spPr>
          <a:xfrm flipH="1">
            <a:off x="4215325" y="1806423"/>
            <a:ext cx="1874167"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68" idx="4"/>
            <a:endCxn id="59" idx="0"/>
          </p:cNvCxnSpPr>
          <p:nvPr/>
        </p:nvCxnSpPr>
        <p:spPr>
          <a:xfrm>
            <a:off x="6089492" y="1806423"/>
            <a:ext cx="1513049" cy="284133"/>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8" idx="4"/>
            <a:endCxn id="64" idx="0"/>
          </p:cNvCxnSpPr>
          <p:nvPr/>
        </p:nvCxnSpPr>
        <p:spPr>
          <a:xfrm>
            <a:off x="6089491" y="1806423"/>
            <a:ext cx="3295317" cy="303489"/>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73" name="Diamond 72"/>
          <p:cNvSpPr/>
          <p:nvPr/>
        </p:nvSpPr>
        <p:spPr>
          <a:xfrm>
            <a:off x="4369878"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a:off x="4610794" y="1039947"/>
            <a:ext cx="15005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75" name="Diamond 74"/>
          <p:cNvSpPr/>
          <p:nvPr/>
        </p:nvSpPr>
        <p:spPr>
          <a:xfrm>
            <a:off x="7326387" y="750863"/>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Diamond 75"/>
          <p:cNvSpPr/>
          <p:nvPr/>
        </p:nvSpPr>
        <p:spPr>
          <a:xfrm>
            <a:off x="7910607" y="750863"/>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Diamond 76"/>
          <p:cNvSpPr/>
          <p:nvPr/>
        </p:nvSpPr>
        <p:spPr>
          <a:xfrm>
            <a:off x="8539709" y="75872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Diamond 77"/>
          <p:cNvSpPr/>
          <p:nvPr/>
        </p:nvSpPr>
        <p:spPr>
          <a:xfrm>
            <a:off x="9137118" y="750863"/>
            <a:ext cx="536895" cy="289084"/>
          </a:xfrm>
          <a:prstGeom prst="diamond">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Diamond 78"/>
          <p:cNvSpPr/>
          <p:nvPr/>
        </p:nvSpPr>
        <p:spPr>
          <a:xfrm>
            <a:off x="9780847" y="75086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Diamond 79"/>
          <p:cNvSpPr/>
          <p:nvPr/>
        </p:nvSpPr>
        <p:spPr>
          <a:xfrm>
            <a:off x="3733318" y="75872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Diamond 80"/>
          <p:cNvSpPr/>
          <p:nvPr/>
        </p:nvSpPr>
        <p:spPr>
          <a:xfrm>
            <a:off x="3082993"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Diamond 81"/>
          <p:cNvSpPr/>
          <p:nvPr/>
        </p:nvSpPr>
        <p:spPr>
          <a:xfrm>
            <a:off x="2446433" y="779369"/>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Diamond 82"/>
          <p:cNvSpPr/>
          <p:nvPr/>
        </p:nvSpPr>
        <p:spPr>
          <a:xfrm>
            <a:off x="1816395" y="771511"/>
            <a:ext cx="536895" cy="289084"/>
          </a:xfrm>
          <a:prstGeom prst="diamond">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Arrow Connector 83"/>
          <p:cNvCxnSpPr>
            <a:stCxn id="80" idx="2"/>
          </p:cNvCxnSpPr>
          <p:nvPr/>
        </p:nvCxnSpPr>
        <p:spPr>
          <a:xfrm>
            <a:off x="4001766" y="1047805"/>
            <a:ext cx="2068564" cy="37167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02971" y="1068453"/>
            <a:ext cx="2767359"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82" idx="2"/>
          </p:cNvCxnSpPr>
          <p:nvPr/>
        </p:nvCxnSpPr>
        <p:spPr>
          <a:xfrm>
            <a:off x="2714880" y="1068453"/>
            <a:ext cx="3410235" cy="332846"/>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83" idx="2"/>
          </p:cNvCxnSpPr>
          <p:nvPr/>
        </p:nvCxnSpPr>
        <p:spPr>
          <a:xfrm>
            <a:off x="2084843" y="1060595"/>
            <a:ext cx="4040272" cy="34070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75" idx="2"/>
          </p:cNvCxnSpPr>
          <p:nvPr/>
        </p:nvCxnSpPr>
        <p:spPr>
          <a:xfrm flipH="1">
            <a:off x="6125115" y="1039947"/>
            <a:ext cx="146972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76" idx="2"/>
          </p:cNvCxnSpPr>
          <p:nvPr/>
        </p:nvCxnSpPr>
        <p:spPr>
          <a:xfrm flipH="1">
            <a:off x="6125115" y="1039947"/>
            <a:ext cx="2053940"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77" idx="2"/>
          </p:cNvCxnSpPr>
          <p:nvPr/>
        </p:nvCxnSpPr>
        <p:spPr>
          <a:xfrm flipH="1">
            <a:off x="6125116" y="1047805"/>
            <a:ext cx="2683041" cy="35349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78" idx="2"/>
          </p:cNvCxnSpPr>
          <p:nvPr/>
        </p:nvCxnSpPr>
        <p:spPr>
          <a:xfrm flipH="1">
            <a:off x="6125115" y="1039947"/>
            <a:ext cx="3280451" cy="361352"/>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79" idx="2"/>
          </p:cNvCxnSpPr>
          <p:nvPr/>
        </p:nvCxnSpPr>
        <p:spPr>
          <a:xfrm flipH="1">
            <a:off x="6125115" y="1039945"/>
            <a:ext cx="3924180" cy="361354"/>
          </a:xfrm>
          <a:prstGeom prst="straightConnector1">
            <a:avLst/>
          </a:prstGeom>
          <a:ln w="6350">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5782165" y="688801"/>
            <a:ext cx="849513" cy="369332"/>
          </a:xfrm>
          <a:prstGeom prst="rect">
            <a:avLst/>
          </a:prstGeom>
          <a:noFill/>
        </p:spPr>
        <p:txBody>
          <a:bodyPr wrap="square" rtlCol="0">
            <a:spAutoFit/>
          </a:bodyPr>
          <a:lstStyle/>
          <a:p>
            <a:r>
              <a:rPr lang="en-US" dirty="0"/>
              <a:t>. . .</a:t>
            </a:r>
          </a:p>
        </p:txBody>
      </p:sp>
      <p:sp>
        <p:nvSpPr>
          <p:cNvPr id="95" name="Oval 94"/>
          <p:cNvSpPr/>
          <p:nvPr/>
        </p:nvSpPr>
        <p:spPr>
          <a:xfrm>
            <a:off x="4735336" y="3768061"/>
            <a:ext cx="2818272" cy="415446"/>
          </a:xfrm>
          <a:prstGeom prst="ellipse">
            <a:avLst/>
          </a:prstGeom>
          <a:solidFill>
            <a:srgbClr val="C0151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400" b="1" dirty="0"/>
              <a:t>Email client</a:t>
            </a:r>
          </a:p>
        </p:txBody>
      </p:sp>
      <p:sp>
        <p:nvSpPr>
          <p:cNvPr id="96" name="TextBox 95"/>
          <p:cNvSpPr txBox="1"/>
          <p:nvPr/>
        </p:nvSpPr>
        <p:spPr>
          <a:xfrm>
            <a:off x="1069847" y="-51376"/>
            <a:ext cx="10261600" cy="584776"/>
          </a:xfrm>
          <a:prstGeom prst="rect">
            <a:avLst/>
          </a:prstGeom>
          <a:noFill/>
        </p:spPr>
        <p:txBody>
          <a:bodyPr wrap="square" rtlCol="0">
            <a:spAutoFit/>
          </a:bodyPr>
          <a:lstStyle/>
          <a:p>
            <a:pPr algn="ctr"/>
            <a:r>
              <a:rPr lang="en-US" sz="3200" b="1" dirty="0">
                <a:solidFill>
                  <a:srgbClr val="010778"/>
                </a:solidFill>
                <a:latin typeface="Helvetica"/>
                <a:cs typeface="Helvetica"/>
              </a:rPr>
              <a:t>[</a:t>
            </a:r>
            <a:r>
              <a:rPr lang="en-US" sz="3200" b="1" i="1" dirty="0">
                <a:solidFill>
                  <a:srgbClr val="010778"/>
                </a:solidFill>
                <a:latin typeface="Helvetica"/>
                <a:cs typeface="Helvetica"/>
              </a:rPr>
              <a:t> Backward Analysis </a:t>
            </a:r>
            <a:r>
              <a:rPr lang="en-US" sz="3200" b="1" dirty="0">
                <a:solidFill>
                  <a:srgbClr val="010778"/>
                </a:solidFill>
                <a:latin typeface="Helvetica"/>
                <a:cs typeface="Helvetica"/>
              </a:rPr>
              <a:t>]</a:t>
            </a:r>
          </a:p>
        </p:txBody>
      </p:sp>
    </p:spTree>
    <p:extLst>
      <p:ext uri="{BB962C8B-B14F-4D97-AF65-F5344CB8AC3E}">
        <p14:creationId xmlns:p14="http://schemas.microsoft.com/office/powerpoint/2010/main" val="32857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 Real Causal Graph Looks Like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09600" y="2133600"/>
            <a:ext cx="10972800" cy="4016072"/>
          </a:xfrm>
          <a:prstGeom prst="rect">
            <a:avLst/>
          </a:prstGeom>
        </p:spPr>
      </p:pic>
    </p:spTree>
    <p:extLst>
      <p:ext uri="{BB962C8B-B14F-4D97-AF65-F5344CB8AC3E}">
        <p14:creationId xmlns:p14="http://schemas.microsoft.com/office/powerpoint/2010/main" val="141613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ede3fa09ae_0_112"/>
          <p:cNvSpPr txBox="1">
            <a:spLocks noGrp="1"/>
          </p:cNvSpPr>
          <p:nvPr>
            <p:ph type="title" idx="4294967295"/>
          </p:nvPr>
        </p:nvSpPr>
        <p:spPr>
          <a:xfrm>
            <a:off x="581585" y="500155"/>
            <a:ext cx="8972400" cy="1096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Evading Audit Logging by Cloaking </a:t>
            </a:r>
            <a:endParaRPr dirty="0"/>
          </a:p>
        </p:txBody>
      </p:sp>
      <p:sp>
        <p:nvSpPr>
          <p:cNvPr id="688" name="Google Shape;688;gede3fa09ae_0_112"/>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89" name="Google Shape;689;gede3fa09ae_0_112"/>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90" name="Google Shape;690;gede3fa09ae_0_112"/>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91" name="Google Shape;691;gede3fa09ae_0_112"/>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92" name="Google Shape;692;gede3fa09ae_0_112"/>
          <p:cNvSpPr/>
          <p:nvPr/>
        </p:nvSpPr>
        <p:spPr>
          <a:xfrm>
            <a:off x="1524001" y="49524"/>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93" name="Google Shape;693;gede3fa09ae_0_112"/>
          <p:cNvSpPr/>
          <p:nvPr/>
        </p:nvSpPr>
        <p:spPr>
          <a:xfrm>
            <a:off x="1524001" y="964285"/>
            <a:ext cx="184734" cy="357804"/>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94" name="Google Shape;694;gede3fa09ae_0_112"/>
          <p:cNvSpPr txBox="1"/>
          <p:nvPr/>
        </p:nvSpPr>
        <p:spPr>
          <a:xfrm>
            <a:off x="630000" y="1826668"/>
            <a:ext cx="10116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333333"/>
                </a:solidFill>
                <a:highlight>
                  <a:srgbClr val="FFFFFF"/>
                </a:highlight>
                <a:latin typeface="Overlock"/>
                <a:ea typeface="Overlock"/>
                <a:cs typeface="Overlock"/>
                <a:sym typeface="Overlock"/>
              </a:rPr>
              <a:t>Cloaking by a time bomb</a:t>
            </a:r>
            <a:endParaRPr sz="2000" dirty="0">
              <a:solidFill>
                <a:srgbClr val="333333"/>
              </a:solidFill>
              <a:highlight>
                <a:srgbClr val="FFFFFF"/>
              </a:highlight>
              <a:latin typeface="Overlock"/>
              <a:ea typeface="Overlock"/>
              <a:cs typeface="Overlock"/>
              <a:sym typeface="Overlock"/>
            </a:endParaRPr>
          </a:p>
          <a:p>
            <a:pPr marL="0" lvl="0" indent="0" algn="l" rtl="0">
              <a:spcBef>
                <a:spcPts val="0"/>
              </a:spcBef>
              <a:spcAft>
                <a:spcPts val="0"/>
              </a:spcAft>
              <a:buNone/>
            </a:pPr>
            <a:r>
              <a:rPr lang="en-US" sz="2000" dirty="0">
                <a:solidFill>
                  <a:srgbClr val="333333"/>
                </a:solidFill>
                <a:highlight>
                  <a:srgbClr val="FFFFFF"/>
                </a:highlight>
                <a:latin typeface="Overlock"/>
                <a:ea typeface="Overlock"/>
                <a:cs typeface="Overlock"/>
                <a:sym typeface="Overlock"/>
              </a:rPr>
              <a:t>	The shellcode can only be triggered on March 14th. When it is executed on other days, the malicious behavior can’t be observed</a:t>
            </a:r>
            <a:endParaRPr sz="2000" dirty="0">
              <a:solidFill>
                <a:srgbClr val="333333"/>
              </a:solidFill>
              <a:highlight>
                <a:srgbClr val="FFFFFF"/>
              </a:highlight>
              <a:latin typeface="Overlock"/>
              <a:ea typeface="Overlock"/>
              <a:cs typeface="Overlock"/>
              <a:sym typeface="Overlock"/>
            </a:endParaRPr>
          </a:p>
        </p:txBody>
      </p:sp>
      <p:pic>
        <p:nvPicPr>
          <p:cNvPr id="695" name="Google Shape;695;gede3fa09ae_0_112"/>
          <p:cNvPicPr preferRelativeResize="0"/>
          <p:nvPr/>
        </p:nvPicPr>
        <p:blipFill>
          <a:blip r:embed="rId3">
            <a:alphaModFix/>
          </a:blip>
          <a:stretch>
            <a:fillRect/>
          </a:stretch>
        </p:blipFill>
        <p:spPr>
          <a:xfrm>
            <a:off x="88134" y="3164881"/>
            <a:ext cx="7249100" cy="2938463"/>
          </a:xfrm>
          <a:prstGeom prst="rect">
            <a:avLst/>
          </a:prstGeom>
          <a:noFill/>
          <a:ln>
            <a:noFill/>
          </a:ln>
        </p:spPr>
      </p:pic>
      <p:pic>
        <p:nvPicPr>
          <p:cNvPr id="696" name="Google Shape;696;gede3fa09ae_0_112"/>
          <p:cNvPicPr preferRelativeResize="0"/>
          <p:nvPr/>
        </p:nvPicPr>
        <p:blipFill>
          <a:blip r:embed="rId4">
            <a:alphaModFix/>
          </a:blip>
          <a:stretch>
            <a:fillRect/>
          </a:stretch>
        </p:blipFill>
        <p:spPr>
          <a:xfrm>
            <a:off x="7504194" y="3429000"/>
            <a:ext cx="4510263" cy="22639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134"/>
          <p:cNvSpPr txBox="1">
            <a:spLocks noGrp="1"/>
          </p:cNvSpPr>
          <p:nvPr>
            <p:ph type="title"/>
          </p:nvPr>
        </p:nvSpPr>
        <p:spPr>
          <a:xfrm>
            <a:off x="838200" y="365126"/>
            <a:ext cx="10515600" cy="10698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11111"/>
              <a:buFont typeface="Source Sans Pro Black"/>
              <a:buNone/>
            </a:pPr>
            <a:r>
              <a:rPr lang="en-US" dirty="0"/>
              <a:t>Exercises I-II Playing with the Malware</a:t>
            </a:r>
            <a:endParaRPr dirty="0"/>
          </a:p>
        </p:txBody>
      </p:sp>
      <p:sp>
        <p:nvSpPr>
          <p:cNvPr id="1894" name="Google Shape;1894;p134"/>
          <p:cNvSpPr txBox="1">
            <a:spLocks noGrp="1"/>
          </p:cNvSpPr>
          <p:nvPr>
            <p:ph type="body" idx="1"/>
          </p:nvPr>
        </p:nvSpPr>
        <p:spPr>
          <a:xfrm>
            <a:off x="838200" y="1616149"/>
            <a:ext cx="10515600" cy="4560900"/>
          </a:xfrm>
          <a:prstGeom prst="rect">
            <a:avLst/>
          </a:prstGeom>
          <a:noFill/>
          <a:ln>
            <a:noFill/>
          </a:ln>
        </p:spPr>
        <p:txBody>
          <a:bodyPr spcFirstLastPara="1" wrap="square" lIns="91425" tIns="45700" rIns="91425" bIns="45700" anchor="t" anchorCtr="0">
            <a:noAutofit/>
          </a:bodyPr>
          <a:lstStyle/>
          <a:p>
            <a:pPr indent="0">
              <a:spcBef>
                <a:spcPts val="0"/>
              </a:spcBef>
              <a:buNone/>
            </a:pPr>
            <a:r>
              <a:rPr lang="en-US" sz="2250" dirty="0">
                <a:solidFill>
                  <a:srgbClr val="37474F"/>
                </a:solidFill>
                <a:latin typeface="Arial"/>
                <a:ea typeface="Arial"/>
                <a:cs typeface="Arial"/>
                <a:sym typeface="Arial"/>
              </a:rPr>
              <a:t>Click the “Start PMP tutorial” icon on your lab machine to start the PMP tutorial interface</a:t>
            </a:r>
          </a:p>
          <a:p>
            <a:pPr marL="228600" lvl="0" indent="0" algn="l" rtl="0">
              <a:lnSpc>
                <a:spcPct val="90000"/>
              </a:lnSpc>
              <a:spcBef>
                <a:spcPts val="0"/>
              </a:spcBef>
              <a:spcAft>
                <a:spcPts val="0"/>
              </a:spcAft>
              <a:buNone/>
            </a:pPr>
            <a:endParaRPr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edbc86d8da_0_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6</a:t>
            </a:fld>
            <a:endParaRPr/>
          </a:p>
        </p:txBody>
      </p:sp>
      <p:sp>
        <p:nvSpPr>
          <p:cNvPr id="220" name="Google Shape;220;gedbc86d8da_0_77"/>
          <p:cNvSpPr txBox="1">
            <a:spLocks noGrp="1"/>
          </p:cNvSpPr>
          <p:nvPr>
            <p:ph type="title" idx="4294967295"/>
          </p:nvPr>
        </p:nvSpPr>
        <p:spPr>
          <a:xfrm>
            <a:off x="419350" y="4365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Example: Ransomware</a:t>
            </a:r>
            <a:endParaRPr dirty="0"/>
          </a:p>
        </p:txBody>
      </p:sp>
      <p:sp>
        <p:nvSpPr>
          <p:cNvPr id="221" name="Google Shape;221;gedbc86d8da_0_77"/>
          <p:cNvSpPr txBox="1"/>
          <p:nvPr/>
        </p:nvSpPr>
        <p:spPr>
          <a:xfrm>
            <a:off x="1399300" y="1347125"/>
            <a:ext cx="9086100" cy="4796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400" dirty="0">
              <a:latin typeface="Overlock"/>
              <a:ea typeface="Overlock"/>
              <a:cs typeface="Overlock"/>
              <a:sym typeface="Overlock"/>
            </a:endParaRPr>
          </a:p>
          <a:p>
            <a:pPr marL="0" lvl="0" indent="0" algn="l" rtl="0">
              <a:spcBef>
                <a:spcPts val="0"/>
              </a:spcBef>
              <a:spcAft>
                <a:spcPts val="0"/>
              </a:spcAft>
              <a:buNone/>
            </a:pPr>
            <a:r>
              <a:rPr lang="en-US" sz="2400" dirty="0">
                <a:latin typeface="Overlock"/>
                <a:ea typeface="Overlock"/>
                <a:cs typeface="Overlock"/>
                <a:sym typeface="Overlock"/>
              </a:rPr>
              <a:t>WannaCry ransomware attack</a:t>
            </a:r>
          </a:p>
          <a:p>
            <a:pPr marL="0" lvl="0" indent="0" algn="l" rtl="0">
              <a:spcBef>
                <a:spcPts val="0"/>
              </a:spcBef>
              <a:spcAft>
                <a:spcPts val="0"/>
              </a:spcAft>
              <a:buNone/>
            </a:pP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A worldwide cyberattack in May 2017 by the WannaCry ransomware </a:t>
            </a:r>
            <a:r>
              <a:rPr lang="en-US" sz="2400" i="1" dirty="0" err="1">
                <a:solidFill>
                  <a:srgbClr val="FF0000"/>
                </a:solidFill>
                <a:latin typeface="Overlock"/>
                <a:ea typeface="Overlock"/>
                <a:cs typeface="Overlock"/>
                <a:sym typeface="Overlock"/>
              </a:rPr>
              <a:t>cryptoworm</a:t>
            </a:r>
            <a:r>
              <a:rPr lang="en-US" sz="2400" dirty="0">
                <a:latin typeface="Overlock"/>
                <a:ea typeface="Overlock"/>
                <a:cs typeface="Overlock"/>
                <a:sym typeface="Overlock"/>
              </a:rPr>
              <a:t>, which targeted computers running the Microsoft Windows operating system by encrypting data and demanding ransom payments in the Bitcoin cryptocurrency</a:t>
            </a:r>
          </a:p>
          <a:p>
            <a:pPr marL="457200" lvl="0" indent="-381000" algn="l" rtl="0">
              <a:spcBef>
                <a:spcPts val="0"/>
              </a:spcBef>
              <a:spcAft>
                <a:spcPts val="0"/>
              </a:spcAft>
              <a:buSzPts val="2400"/>
              <a:buFont typeface="Overlock"/>
              <a:buChar char="●"/>
            </a:pPr>
            <a:endParaRPr sz="2400" dirty="0">
              <a:latin typeface="Overlock"/>
              <a:ea typeface="Overlock"/>
              <a:cs typeface="Overlock"/>
              <a:sym typeface="Overlock"/>
            </a:endParaRPr>
          </a:p>
          <a:p>
            <a:pPr marL="457200" lvl="0" indent="-381000" algn="l" rtl="0">
              <a:spcBef>
                <a:spcPts val="0"/>
              </a:spcBef>
              <a:spcAft>
                <a:spcPts val="0"/>
              </a:spcAft>
              <a:buSzPts val="2400"/>
              <a:buFont typeface="Overlock"/>
              <a:buChar char="●"/>
            </a:pPr>
            <a:r>
              <a:rPr lang="en-US" sz="2400" dirty="0">
                <a:latin typeface="Overlock"/>
                <a:ea typeface="Overlock"/>
                <a:cs typeface="Overlock"/>
                <a:sym typeface="Overlock"/>
              </a:rPr>
              <a:t>The attack was estimated to have affected more than </a:t>
            </a:r>
            <a:r>
              <a:rPr lang="en-US" sz="2400" dirty="0">
                <a:solidFill>
                  <a:srgbClr val="FF0000"/>
                </a:solidFill>
                <a:latin typeface="Overlock"/>
                <a:ea typeface="Overlock"/>
                <a:cs typeface="Overlock"/>
                <a:sym typeface="Overlock"/>
              </a:rPr>
              <a:t>200,000</a:t>
            </a:r>
            <a:r>
              <a:rPr lang="en-US" sz="2400" dirty="0">
                <a:latin typeface="Overlock"/>
                <a:ea typeface="Overlock"/>
                <a:cs typeface="Overlock"/>
                <a:sym typeface="Overlock"/>
              </a:rPr>
              <a:t> </a:t>
            </a:r>
            <a:r>
              <a:rPr lang="en-US" sz="2400" dirty="0">
                <a:solidFill>
                  <a:srgbClr val="FF0000"/>
                </a:solidFill>
                <a:latin typeface="Overlock"/>
                <a:ea typeface="Overlock"/>
                <a:cs typeface="Overlock"/>
                <a:sym typeface="Overlock"/>
              </a:rPr>
              <a:t>computers</a:t>
            </a:r>
            <a:r>
              <a:rPr lang="en-US" sz="2400" dirty="0">
                <a:latin typeface="Overlock"/>
                <a:ea typeface="Overlock"/>
                <a:cs typeface="Overlock"/>
                <a:sym typeface="Overlock"/>
              </a:rPr>
              <a:t> across </a:t>
            </a:r>
            <a:r>
              <a:rPr lang="en-US" sz="2400" dirty="0">
                <a:solidFill>
                  <a:srgbClr val="FF0000"/>
                </a:solidFill>
                <a:latin typeface="Overlock"/>
                <a:ea typeface="Overlock"/>
                <a:cs typeface="Overlock"/>
                <a:sym typeface="Overlock"/>
              </a:rPr>
              <a:t>150</a:t>
            </a:r>
            <a:r>
              <a:rPr lang="en-US" sz="2400" dirty="0">
                <a:latin typeface="Overlock"/>
                <a:ea typeface="Overlock"/>
                <a:cs typeface="Overlock"/>
                <a:sym typeface="Overlock"/>
              </a:rPr>
              <a:t> </a:t>
            </a:r>
            <a:r>
              <a:rPr lang="en-US" sz="2400" dirty="0">
                <a:solidFill>
                  <a:srgbClr val="FF0000"/>
                </a:solidFill>
                <a:latin typeface="Overlock"/>
                <a:ea typeface="Overlock"/>
                <a:cs typeface="Overlock"/>
                <a:sym typeface="Overlock"/>
              </a:rPr>
              <a:t>countries</a:t>
            </a:r>
            <a:r>
              <a:rPr lang="en-US" sz="2400" dirty="0">
                <a:latin typeface="Overlock"/>
                <a:ea typeface="Overlock"/>
                <a:cs typeface="Overlock"/>
                <a:sym typeface="Overlock"/>
              </a:rPr>
              <a:t>, with total damages ranging from </a:t>
            </a:r>
            <a:r>
              <a:rPr lang="en-US" sz="2400" dirty="0">
                <a:solidFill>
                  <a:srgbClr val="FF0000"/>
                </a:solidFill>
                <a:latin typeface="Overlock"/>
                <a:ea typeface="Overlock"/>
                <a:cs typeface="Overlock"/>
                <a:sym typeface="Overlock"/>
              </a:rPr>
              <a:t>hundreds of millions to billions of dollars</a:t>
            </a:r>
            <a:r>
              <a:rPr lang="en-US" sz="2400" dirty="0">
                <a:latin typeface="Overlock"/>
                <a:ea typeface="Overlock"/>
                <a:cs typeface="Overlock"/>
                <a:sym typeface="Overlock"/>
              </a:rPr>
              <a:t>.</a:t>
            </a:r>
            <a:endParaRPr sz="2400" dirty="0">
              <a:latin typeface="Overlock"/>
              <a:ea typeface="Overlock"/>
              <a:cs typeface="Overlock"/>
              <a:sym typeface="Overlock"/>
            </a:endParaRPr>
          </a:p>
        </p:txBody>
      </p:sp>
      <p:sp>
        <p:nvSpPr>
          <p:cNvPr id="222" name="Google Shape;222;gedbc86d8da_0_77"/>
          <p:cNvSpPr txBox="1"/>
          <p:nvPr/>
        </p:nvSpPr>
        <p:spPr>
          <a:xfrm>
            <a:off x="695000" y="5754175"/>
            <a:ext cx="1057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dirty="0">
                <a:solidFill>
                  <a:schemeClr val="hlink"/>
                </a:solidFill>
                <a:hlinkClick r:id="rId3"/>
              </a:rPr>
              <a:t>https://en.wikipedia.org/wiki/WannaCry_ransomware_attack</a:t>
            </a:r>
            <a:endParaRPr dirty="0">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Malware</a:t>
            </a:r>
          </a:p>
          <a:p>
            <a:r>
              <a:rPr lang="en-US" dirty="0">
                <a:solidFill>
                  <a:schemeClr val="bg1">
                    <a:lumMod val="75000"/>
                  </a:schemeClr>
                </a:solidFill>
              </a:rPr>
              <a:t>Malware defense</a:t>
            </a:r>
          </a:p>
          <a:p>
            <a:r>
              <a:rPr lang="en-US" dirty="0">
                <a:solidFill>
                  <a:schemeClr val="bg1">
                    <a:lumMod val="75000"/>
                  </a:schemeClr>
                </a:solidFill>
              </a:rPr>
              <a:t>Malware analysis</a:t>
            </a:r>
          </a:p>
          <a:p>
            <a:pPr lvl="1"/>
            <a:r>
              <a:rPr lang="en-US" dirty="0">
                <a:solidFill>
                  <a:schemeClr val="bg1">
                    <a:lumMod val="75000"/>
                  </a:schemeClr>
                </a:solidFill>
              </a:rPr>
              <a:t>Audit logging</a:t>
            </a:r>
          </a:p>
          <a:p>
            <a:pPr lvl="1"/>
            <a:r>
              <a:rPr lang="en-US" dirty="0"/>
              <a:t>Program analysis</a:t>
            </a:r>
          </a:p>
          <a:p>
            <a:pPr lvl="1"/>
            <a:r>
              <a:rPr lang="en-US" dirty="0"/>
              <a:t>Forced execution</a:t>
            </a:r>
          </a:p>
          <a:p>
            <a:endParaRPr lang="en-US" dirty="0"/>
          </a:p>
          <a:p>
            <a:pPr lvl="1"/>
            <a:endParaRPr lang="en-US" dirty="0"/>
          </a:p>
        </p:txBody>
      </p:sp>
    </p:spTree>
    <p:extLst>
      <p:ext uri="{BB962C8B-B14F-4D97-AF65-F5344CB8AC3E}">
        <p14:creationId xmlns:p14="http://schemas.microsoft.com/office/powerpoint/2010/main" val="778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3A5422E-3AF8-48B3-918D-A21E2EC5443C}"/>
              </a:ext>
            </a:extLst>
          </p:cNvPr>
          <p:cNvSpPr>
            <a:spLocks noGrp="1" noChangeArrowheads="1"/>
          </p:cNvSpPr>
          <p:nvPr>
            <p:ph type="title" idx="4294967295"/>
          </p:nvPr>
        </p:nvSpPr>
        <p:spPr/>
        <p:txBody>
          <a:bodyPr/>
          <a:lstStyle/>
          <a:p>
            <a:r>
              <a:rPr lang="en-US" altLang="zh-CN" dirty="0">
                <a:ea typeface="宋体" panose="02010600030101010101" pitchFamily="2" charset="-122"/>
              </a:rPr>
              <a:t>Program Representations</a:t>
            </a:r>
          </a:p>
        </p:txBody>
      </p:sp>
      <p:sp>
        <p:nvSpPr>
          <p:cNvPr id="12291" name="Rectangle 3">
            <a:extLst>
              <a:ext uri="{FF2B5EF4-FFF2-40B4-BE49-F238E27FC236}">
                <a16:creationId xmlns:a16="http://schemas.microsoft.com/office/drawing/2014/main" id="{0AFAB1E7-9615-47BF-AF13-17C4B076760A}"/>
              </a:ext>
            </a:extLst>
          </p:cNvPr>
          <p:cNvSpPr>
            <a:spLocks noGrp="1" noChangeArrowheads="1"/>
          </p:cNvSpPr>
          <p:nvPr>
            <p:ph type="body" idx="4294967295"/>
          </p:nvPr>
        </p:nvSpPr>
        <p:spPr>
          <a:xfrm>
            <a:off x="933679" y="1454437"/>
            <a:ext cx="8610600" cy="4876800"/>
          </a:xfrm>
        </p:spPr>
        <p:txBody>
          <a:bodyPr/>
          <a:lstStyle/>
          <a:p>
            <a:r>
              <a:rPr lang="en-US" altLang="zh-CN" sz="2500" dirty="0">
                <a:ea typeface="宋体" panose="02010600030101010101" pitchFamily="2" charset="-122"/>
              </a:rPr>
              <a:t>Original representations</a:t>
            </a:r>
          </a:p>
          <a:p>
            <a:pPr lvl="1"/>
            <a:r>
              <a:rPr lang="en-US" altLang="zh-CN" dirty="0">
                <a:ea typeface="宋体" panose="02010600030101010101" pitchFamily="2" charset="-122"/>
              </a:rPr>
              <a:t>Source code (language specific).</a:t>
            </a:r>
          </a:p>
          <a:p>
            <a:pPr lvl="1"/>
            <a:r>
              <a:rPr lang="en-US" altLang="zh-CN" dirty="0">
                <a:ea typeface="宋体" panose="02010600030101010101" pitchFamily="2" charset="-122"/>
              </a:rPr>
              <a:t>Binaries (cross machines and platforms).</a:t>
            </a:r>
          </a:p>
          <a:p>
            <a:pPr marL="457200" lvl="1" indent="0">
              <a:buNone/>
            </a:pPr>
            <a:endParaRPr lang="en-US" altLang="zh-CN" dirty="0">
              <a:ea typeface="宋体" panose="02010600030101010101" pitchFamily="2" charset="-122"/>
            </a:endParaRPr>
          </a:p>
          <a:p>
            <a:r>
              <a:rPr lang="en-US" altLang="zh-CN" sz="2500" dirty="0">
                <a:ea typeface="宋体" panose="02010600030101010101" pitchFamily="2" charset="-122"/>
              </a:rPr>
              <a:t>They are hard for machines to analyze.</a:t>
            </a:r>
          </a:p>
          <a:p>
            <a:r>
              <a:rPr lang="en-US" altLang="zh-CN" sz="2500" dirty="0">
                <a:ea typeface="宋体" panose="02010600030101010101" pitchFamily="2" charset="-122"/>
              </a:rPr>
              <a:t>Software is translated into certain representations before analyses are applied.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a:extLst>
              <a:ext uri="{FF2B5EF4-FFF2-40B4-BE49-F238E27FC236}">
                <a16:creationId xmlns:a16="http://schemas.microsoft.com/office/drawing/2014/main" id="{03D506E4-E613-4A14-8FEC-1AA7B5649CD1}"/>
              </a:ext>
            </a:extLst>
          </p:cNvPr>
          <p:cNvSpPr txBox="1">
            <a:spLocks noGrp="1"/>
          </p:cNvSpPr>
          <p:nvPr/>
        </p:nvSpPr>
        <p:spPr bwMode="auto">
          <a:xfrm>
            <a:off x="1727200" y="6316663"/>
            <a:ext cx="294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eaLnBrk="1" hangingPunct="1">
              <a:spcBef>
                <a:spcPct val="0"/>
              </a:spcBef>
              <a:buClrTx/>
              <a:buFontTx/>
              <a:buNone/>
            </a:pPr>
            <a:r>
              <a:rPr lang="en-US" altLang="zh-CN" sz="1000">
                <a:latin typeface="Tahoma" panose="020B0604030504040204" pitchFamily="34" charset="0"/>
                <a:ea typeface="宋体" panose="02010600030101010101" pitchFamily="2" charset="-122"/>
              </a:rPr>
              <a:t>© Aditya P. Mathur 2005</a:t>
            </a:r>
          </a:p>
        </p:txBody>
      </p:sp>
      <p:sp>
        <p:nvSpPr>
          <p:cNvPr id="15363" name="Rectangle 2">
            <a:extLst>
              <a:ext uri="{FF2B5EF4-FFF2-40B4-BE49-F238E27FC236}">
                <a16:creationId xmlns:a16="http://schemas.microsoft.com/office/drawing/2014/main" id="{90543288-3D82-4FF7-A74C-4C9D9D96B9FA}"/>
              </a:ext>
            </a:extLst>
          </p:cNvPr>
          <p:cNvSpPr>
            <a:spLocks noGrp="1" noChangeArrowheads="1"/>
          </p:cNvSpPr>
          <p:nvPr>
            <p:ph type="title" idx="4294967295"/>
          </p:nvPr>
        </p:nvSpPr>
        <p:spPr>
          <a:xfrm>
            <a:off x="2144714" y="630239"/>
            <a:ext cx="7945437" cy="320675"/>
          </a:xfrm>
        </p:spPr>
        <p:txBody>
          <a:bodyPr anchor="b">
            <a:noAutofit/>
          </a:bodyPr>
          <a:lstStyle/>
          <a:p>
            <a:pPr eaLnBrk="1" hangingPunct="1"/>
            <a:r>
              <a:rPr lang="en-US" altLang="zh-CN" sz="3600" dirty="0">
                <a:ea typeface="宋体" panose="02010600030101010101" pitchFamily="2" charset="-122"/>
              </a:rPr>
              <a:t>Control Flow Graph</a:t>
            </a:r>
            <a:endParaRPr lang="en-US" altLang="zh-CN" sz="4800" dirty="0">
              <a:ea typeface="宋体" panose="02010600030101010101" pitchFamily="2" charset="-122"/>
            </a:endParaRPr>
          </a:p>
        </p:txBody>
      </p:sp>
      <p:sp>
        <p:nvSpPr>
          <p:cNvPr id="15364" name="Text Box 3">
            <a:extLst>
              <a:ext uri="{FF2B5EF4-FFF2-40B4-BE49-F238E27FC236}">
                <a16:creationId xmlns:a16="http://schemas.microsoft.com/office/drawing/2014/main" id="{00CD1088-7E2E-42CF-9D75-631B69BF1E62}"/>
              </a:ext>
            </a:extLst>
          </p:cNvPr>
          <p:cNvSpPr txBox="1">
            <a:spLocks noChangeArrowheads="1"/>
          </p:cNvSpPr>
          <p:nvPr/>
        </p:nvSpPr>
        <p:spPr bwMode="auto">
          <a:xfrm>
            <a:off x="2144714" y="1613456"/>
            <a:ext cx="7583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spcBef>
                <a:spcPct val="50000"/>
              </a:spcBef>
              <a:buClrTx/>
              <a:buFontTx/>
              <a:buNone/>
            </a:pPr>
            <a:r>
              <a:rPr lang="en-US" altLang="zh-CN" sz="2400" dirty="0">
                <a:latin typeface="Times New Roman" panose="02020603050405020304" pitchFamily="18" charset="0"/>
                <a:ea typeface="宋体" panose="02010600030101010101" pitchFamily="2" charset="-122"/>
              </a:rPr>
              <a:t>A node is a  </a:t>
            </a:r>
            <a:r>
              <a:rPr lang="en-US" altLang="zh-CN" sz="2400" dirty="0">
                <a:solidFill>
                  <a:srgbClr val="CC3300"/>
                </a:solidFill>
                <a:latin typeface="Times New Roman" panose="02020603050405020304" pitchFamily="18" charset="0"/>
                <a:ea typeface="宋体" panose="02010600030101010101" pitchFamily="2" charset="-122"/>
              </a:rPr>
              <a:t>basic block,</a:t>
            </a:r>
            <a:r>
              <a:rPr lang="en-US" altLang="zh-CN" sz="2400" dirty="0">
                <a:latin typeface="Times New Roman" panose="02020603050405020304" pitchFamily="18" charset="0"/>
                <a:ea typeface="宋体" panose="02010600030101010101" pitchFamily="2" charset="-122"/>
              </a:rPr>
              <a:t> which is a sequence of consecutive statements with a single entry and a single exit point.  Thus a  block has  unique entry and  exit points. </a:t>
            </a:r>
          </a:p>
        </p:txBody>
      </p:sp>
      <p:sp>
        <p:nvSpPr>
          <p:cNvPr id="6" name="Text Box 3">
            <a:extLst>
              <a:ext uri="{FF2B5EF4-FFF2-40B4-BE49-F238E27FC236}">
                <a16:creationId xmlns:a16="http://schemas.microsoft.com/office/drawing/2014/main" id="{8DD382AF-9D41-43BC-B92D-6E2F3975C0F2}"/>
              </a:ext>
            </a:extLst>
          </p:cNvPr>
          <p:cNvSpPr txBox="1">
            <a:spLocks noChangeArrowheads="1"/>
          </p:cNvSpPr>
          <p:nvPr/>
        </p:nvSpPr>
        <p:spPr bwMode="auto">
          <a:xfrm>
            <a:off x="2144714" y="3761745"/>
            <a:ext cx="7583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spcBef>
                <a:spcPct val="50000"/>
              </a:spcBef>
              <a:buClrTx/>
              <a:buFontTx/>
              <a:buNone/>
            </a:pPr>
            <a:r>
              <a:rPr lang="en-US" altLang="zh-CN" sz="2400" dirty="0">
                <a:latin typeface="Times New Roman" panose="02020603050405020304" pitchFamily="18" charset="0"/>
                <a:ea typeface="宋体" panose="02010600030101010101" pitchFamily="2" charset="-122"/>
              </a:rPr>
              <a:t>An edge between two nodes denotes the control transfer between the two</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a:extLst>
              <a:ext uri="{FF2B5EF4-FFF2-40B4-BE49-F238E27FC236}">
                <a16:creationId xmlns:a16="http://schemas.microsoft.com/office/drawing/2014/main" id="{B5FFD488-018E-4393-A78C-8EBB7974C5E9}"/>
              </a:ext>
            </a:extLst>
          </p:cNvPr>
          <p:cNvSpPr txBox="1">
            <a:spLocks noGrp="1"/>
          </p:cNvSpPr>
          <p:nvPr/>
        </p:nvSpPr>
        <p:spPr bwMode="auto">
          <a:xfrm>
            <a:off x="1727200" y="6316663"/>
            <a:ext cx="294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eaLnBrk="1" hangingPunct="1">
              <a:spcBef>
                <a:spcPct val="0"/>
              </a:spcBef>
              <a:buClrTx/>
              <a:buFontTx/>
              <a:buNone/>
            </a:pPr>
            <a:r>
              <a:rPr lang="en-US" altLang="zh-CN" sz="1000">
                <a:latin typeface="Tahoma" panose="020B0604030504040204" pitchFamily="34" charset="0"/>
                <a:ea typeface="宋体" panose="02010600030101010101" pitchFamily="2" charset="-122"/>
              </a:rPr>
              <a:t>© Aditya P. Mathur 2005</a:t>
            </a:r>
          </a:p>
        </p:txBody>
      </p:sp>
      <p:sp>
        <p:nvSpPr>
          <p:cNvPr id="20483" name="Rectangle 2">
            <a:extLst>
              <a:ext uri="{FF2B5EF4-FFF2-40B4-BE49-F238E27FC236}">
                <a16:creationId xmlns:a16="http://schemas.microsoft.com/office/drawing/2014/main" id="{F7473B27-4749-4960-AB18-9555245743EA}"/>
              </a:ext>
            </a:extLst>
          </p:cNvPr>
          <p:cNvSpPr>
            <a:spLocks noGrp="1" noChangeArrowheads="1"/>
          </p:cNvSpPr>
          <p:nvPr>
            <p:ph type="title" idx="4294967295"/>
          </p:nvPr>
        </p:nvSpPr>
        <p:spPr>
          <a:xfrm>
            <a:off x="3643008" y="597189"/>
            <a:ext cx="7945437" cy="320675"/>
          </a:xfrm>
        </p:spPr>
        <p:txBody>
          <a:bodyPr anchor="b">
            <a:normAutofit fontScale="90000"/>
          </a:bodyPr>
          <a:lstStyle/>
          <a:p>
            <a:pPr eaLnBrk="1" hangingPunct="1"/>
            <a:r>
              <a:rPr lang="en-US" altLang="zh-CN" sz="2800">
                <a:ea typeface="宋体" panose="02010600030101010101" pitchFamily="2" charset="-122"/>
              </a:rPr>
              <a:t>CFG Example</a:t>
            </a:r>
            <a:endParaRPr lang="en-US" altLang="zh-CN" sz="4000">
              <a:ea typeface="宋体" panose="02010600030101010101" pitchFamily="2" charset="-122"/>
            </a:endParaRPr>
          </a:p>
        </p:txBody>
      </p:sp>
      <p:sp>
        <p:nvSpPr>
          <p:cNvPr id="20484" name="Text Box 7">
            <a:extLst>
              <a:ext uri="{FF2B5EF4-FFF2-40B4-BE49-F238E27FC236}">
                <a16:creationId xmlns:a16="http://schemas.microsoft.com/office/drawing/2014/main" id="{EE7BDFF3-C519-4D92-960B-ECA8DD54B812}"/>
              </a:ext>
            </a:extLst>
          </p:cNvPr>
          <p:cNvSpPr txBox="1">
            <a:spLocks noChangeArrowheads="1"/>
          </p:cNvSpPr>
          <p:nvPr/>
        </p:nvSpPr>
        <p:spPr bwMode="auto">
          <a:xfrm>
            <a:off x="3784293" y="1567151"/>
            <a:ext cx="45250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spcBef>
                <a:spcPct val="0"/>
              </a:spcBef>
              <a:buClrTx/>
              <a:buFontTx/>
              <a:buNone/>
            </a:pPr>
            <a:r>
              <a:rPr lang="en-US" altLang="zh-CN" sz="2400" dirty="0">
                <a:latin typeface="Times New Roman" panose="02020603050405020304" pitchFamily="18" charset="0"/>
                <a:ea typeface="宋体" panose="02010600030101010101" pitchFamily="2" charset="-122"/>
              </a:rPr>
              <a:t>N={Start, 2-5, 6, 8, 9, 10, 11-12,</a:t>
            </a:r>
          </a:p>
          <a:p>
            <a:pPr>
              <a:spcBef>
                <a:spcPct val="0"/>
              </a:spcBef>
              <a:buClrTx/>
              <a:buFontTx/>
              <a:buNone/>
            </a:pPr>
            <a:r>
              <a:rPr lang="en-US" altLang="zh-CN" sz="2400" dirty="0">
                <a:latin typeface="Times New Roman" panose="02020603050405020304" pitchFamily="18" charset="0"/>
                <a:ea typeface="宋体" panose="02010600030101010101" pitchFamily="2" charset="-122"/>
              </a:rPr>
              <a:t>      14, 15, 16,  End}</a:t>
            </a:r>
          </a:p>
        </p:txBody>
      </p:sp>
      <p:sp>
        <p:nvSpPr>
          <p:cNvPr id="20485" name="Text Box 8">
            <a:extLst>
              <a:ext uri="{FF2B5EF4-FFF2-40B4-BE49-F238E27FC236}">
                <a16:creationId xmlns:a16="http://schemas.microsoft.com/office/drawing/2014/main" id="{286A4387-2F33-4C14-894A-F15C58D0FB86}"/>
              </a:ext>
            </a:extLst>
          </p:cNvPr>
          <p:cNvSpPr txBox="1">
            <a:spLocks noChangeArrowheads="1"/>
          </p:cNvSpPr>
          <p:nvPr/>
        </p:nvSpPr>
        <p:spPr bwMode="auto">
          <a:xfrm>
            <a:off x="3784295" y="2895601"/>
            <a:ext cx="49577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spcBef>
                <a:spcPct val="0"/>
              </a:spcBef>
              <a:buClrTx/>
              <a:buFontTx/>
              <a:buNone/>
            </a:pPr>
            <a:r>
              <a:rPr lang="en-US" altLang="zh-CN" sz="2400" dirty="0">
                <a:latin typeface="Times New Roman" panose="02020603050405020304" pitchFamily="18" charset="0"/>
                <a:ea typeface="宋体" panose="02010600030101010101" pitchFamily="2" charset="-122"/>
              </a:rPr>
              <a:t>E={(Start,2), (5, 6), (5, 8), (6,9), </a:t>
            </a:r>
          </a:p>
          <a:p>
            <a:pPr>
              <a:spcBef>
                <a:spcPct val="0"/>
              </a:spcBef>
              <a:buClrTx/>
              <a:buFontTx/>
              <a:buNone/>
            </a:pPr>
            <a:r>
              <a:rPr lang="en-US" altLang="zh-CN" sz="2400" dirty="0">
                <a:latin typeface="Times New Roman" panose="02020603050405020304" pitchFamily="18" charset="0"/>
                <a:ea typeface="宋体" panose="02010600030101010101" pitchFamily="2" charset="-122"/>
              </a:rPr>
              <a:t>	(8, 9), (9, 10),  (10, 11), </a:t>
            </a:r>
          </a:p>
          <a:p>
            <a:pPr>
              <a:spcBef>
                <a:spcPct val="0"/>
              </a:spcBef>
              <a:buClrTx/>
              <a:buFontTx/>
              <a:buNone/>
            </a:pPr>
            <a:r>
              <a:rPr lang="en-US" altLang="zh-CN" sz="2400" dirty="0">
                <a:latin typeface="Times New Roman" panose="02020603050405020304" pitchFamily="18" charset="0"/>
                <a:ea typeface="宋体" panose="02010600030101010101" pitchFamily="2" charset="-122"/>
              </a:rPr>
              <a:t>            (12, 10), (10, 14), (14, 15), </a:t>
            </a:r>
          </a:p>
          <a:p>
            <a:pPr>
              <a:spcBef>
                <a:spcPct val="0"/>
              </a:spcBef>
              <a:buClrTx/>
              <a:buFontTx/>
              <a:buNone/>
            </a:pPr>
            <a:r>
              <a:rPr lang="en-US" altLang="zh-CN" sz="2400" dirty="0">
                <a:latin typeface="Times New Roman" panose="02020603050405020304" pitchFamily="18" charset="0"/>
                <a:ea typeface="宋体" panose="02010600030101010101" pitchFamily="2" charset="-122"/>
              </a:rPr>
              <a:t>            (14, 16), (15, 16), (16, End)}</a:t>
            </a:r>
            <a:endParaRPr lang="en-US" altLang="zh-CN" sz="2000" dirty="0">
              <a:latin typeface="Tahoma" panose="020B0604030504040204" pitchFamily="34" charset="0"/>
              <a:ea typeface="宋体" panose="02010600030101010101" pitchFamily="2" charset="-122"/>
            </a:endParaRPr>
          </a:p>
        </p:txBody>
      </p:sp>
      <p:pic>
        <p:nvPicPr>
          <p:cNvPr id="20486" name="Picture 9" descr="exponentiation-flow-graph-1">
            <a:extLst>
              <a:ext uri="{FF2B5EF4-FFF2-40B4-BE49-F238E27FC236}">
                <a16:creationId xmlns:a16="http://schemas.microsoft.com/office/drawing/2014/main" id="{86C7C028-812A-48EC-B2DE-636AE3523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7108" y="1109664"/>
            <a:ext cx="312578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1">
            <a:extLst>
              <a:ext uri="{FF2B5EF4-FFF2-40B4-BE49-F238E27FC236}">
                <a16:creationId xmlns:a16="http://schemas.microsoft.com/office/drawing/2014/main" id="{BDE4D31A-F7D9-4F0F-9ABD-6B9BC22ED8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4" y="649077"/>
            <a:ext cx="28067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1">
            <a:extLst>
              <a:ext uri="{FF2B5EF4-FFF2-40B4-BE49-F238E27FC236}">
                <a16:creationId xmlns:a16="http://schemas.microsoft.com/office/drawing/2014/main" id="{CE34DA14-A072-4DBF-BDD1-AD1419BA7E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97" y="3524187"/>
            <a:ext cx="3048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a:extLst>
              <a:ext uri="{FF2B5EF4-FFF2-40B4-BE49-F238E27FC236}">
                <a16:creationId xmlns:a16="http://schemas.microsoft.com/office/drawing/2014/main" id="{696EFF8B-27EF-45E6-A622-DE3696EF47A1}"/>
              </a:ext>
            </a:extLst>
          </p:cNvPr>
          <p:cNvSpPr txBox="1">
            <a:spLocks noGrp="1"/>
          </p:cNvSpPr>
          <p:nvPr/>
        </p:nvSpPr>
        <p:spPr bwMode="auto">
          <a:xfrm>
            <a:off x="1727200" y="6316663"/>
            <a:ext cx="294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eaLnBrk="1" hangingPunct="1">
              <a:spcBef>
                <a:spcPct val="0"/>
              </a:spcBef>
              <a:buClrTx/>
              <a:buFontTx/>
              <a:buNone/>
            </a:pPr>
            <a:r>
              <a:rPr lang="en-US" altLang="zh-CN" sz="1000">
                <a:latin typeface="Tahoma" panose="020B0604030504040204" pitchFamily="34" charset="0"/>
                <a:ea typeface="宋体" panose="02010600030101010101" pitchFamily="2" charset="-122"/>
              </a:rPr>
              <a:t>© Aditya P. Mathur 2005</a:t>
            </a:r>
          </a:p>
        </p:txBody>
      </p:sp>
      <p:sp>
        <p:nvSpPr>
          <p:cNvPr id="22531" name="Rectangle 2">
            <a:extLst>
              <a:ext uri="{FF2B5EF4-FFF2-40B4-BE49-F238E27FC236}">
                <a16:creationId xmlns:a16="http://schemas.microsoft.com/office/drawing/2014/main" id="{E0C04882-E0FA-4693-B9BB-F3BCA128A717}"/>
              </a:ext>
            </a:extLst>
          </p:cNvPr>
          <p:cNvSpPr>
            <a:spLocks noGrp="1" noChangeArrowheads="1"/>
          </p:cNvSpPr>
          <p:nvPr>
            <p:ph type="title" idx="4294967295"/>
          </p:nvPr>
        </p:nvSpPr>
        <p:spPr>
          <a:xfrm>
            <a:off x="2144714" y="630239"/>
            <a:ext cx="7945437" cy="320675"/>
          </a:xfrm>
        </p:spPr>
        <p:txBody>
          <a:bodyPr anchor="b">
            <a:normAutofit fontScale="90000"/>
          </a:bodyPr>
          <a:lstStyle/>
          <a:p>
            <a:pPr eaLnBrk="1" hangingPunct="1"/>
            <a:r>
              <a:rPr lang="en-US" altLang="zh-CN" sz="2800">
                <a:ea typeface="宋体" panose="02010600030101010101" pitchFamily="2" charset="-122"/>
              </a:rPr>
              <a:t>Paths</a:t>
            </a:r>
            <a:endParaRPr lang="en-US" altLang="zh-CN" sz="4000">
              <a:ea typeface="宋体" panose="02010600030101010101" pitchFamily="2" charset="-122"/>
            </a:endParaRPr>
          </a:p>
        </p:txBody>
      </p:sp>
      <p:sp>
        <p:nvSpPr>
          <p:cNvPr id="22532" name="Text Box 4">
            <a:extLst>
              <a:ext uri="{FF2B5EF4-FFF2-40B4-BE49-F238E27FC236}">
                <a16:creationId xmlns:a16="http://schemas.microsoft.com/office/drawing/2014/main" id="{EF608A0D-D34C-452D-A47C-B6005EFC336C}"/>
              </a:ext>
            </a:extLst>
          </p:cNvPr>
          <p:cNvSpPr txBox="1">
            <a:spLocks noChangeArrowheads="1"/>
          </p:cNvSpPr>
          <p:nvPr/>
        </p:nvSpPr>
        <p:spPr bwMode="auto">
          <a:xfrm>
            <a:off x="2133600" y="1524001"/>
            <a:ext cx="828833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spcBef>
                <a:spcPct val="0"/>
              </a:spcBef>
              <a:buClrTx/>
              <a:buFontTx/>
              <a:buNone/>
            </a:pPr>
            <a:r>
              <a:rPr lang="en-US" altLang="zh-CN" sz="2400" dirty="0">
                <a:latin typeface="Times New Roman" panose="02020603050405020304" pitchFamily="18" charset="0"/>
                <a:ea typeface="宋体" panose="02010600030101010101" pitchFamily="2" charset="-122"/>
              </a:rPr>
              <a:t>A program path is sequence of control flow edges in the CFG.</a:t>
            </a:r>
          </a:p>
          <a:p>
            <a:pPr marL="1085850" lvl="1" indent="-342900">
              <a:spcBef>
                <a:spcPct val="0"/>
              </a:spcBef>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rPr>
              <a:t>A path is </a:t>
            </a:r>
            <a:r>
              <a:rPr lang="en-US" altLang="zh-CN" sz="2400" dirty="0">
                <a:solidFill>
                  <a:srgbClr val="FF0000"/>
                </a:solidFill>
                <a:latin typeface="Times New Roman" panose="02020603050405020304" pitchFamily="18" charset="0"/>
                <a:ea typeface="宋体" panose="02010600030101010101" pitchFamily="2" charset="-122"/>
              </a:rPr>
              <a:t>complete</a:t>
            </a:r>
            <a:r>
              <a:rPr lang="en-US" altLang="zh-CN" sz="2400" dirty="0">
                <a:latin typeface="Times New Roman" panose="02020603050405020304" pitchFamily="18" charset="0"/>
                <a:ea typeface="宋体" panose="02010600030101010101" pitchFamily="2" charset="-122"/>
              </a:rPr>
              <a:t> if it starts from the beginning of the program and ends at the termination</a:t>
            </a:r>
          </a:p>
          <a:p>
            <a:pPr marL="1085850" lvl="1" indent="-342900">
              <a:spcBef>
                <a:spcPct val="0"/>
              </a:spcBef>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rPr>
              <a:t>A path is </a:t>
            </a:r>
            <a:r>
              <a:rPr lang="en-US" altLang="zh-CN" sz="2400" dirty="0">
                <a:solidFill>
                  <a:srgbClr val="FF0000"/>
                </a:solidFill>
                <a:latin typeface="Times New Roman" panose="02020603050405020304" pitchFamily="18" charset="0"/>
                <a:ea typeface="宋体" panose="02010600030101010101" pitchFamily="2" charset="-122"/>
              </a:rPr>
              <a:t>feasible</a:t>
            </a:r>
            <a:r>
              <a:rPr lang="en-US" altLang="zh-CN" sz="2400" dirty="0">
                <a:latin typeface="Times New Roman" panose="02020603050405020304" pitchFamily="18" charset="0"/>
                <a:ea typeface="宋体" panose="02010600030101010101" pitchFamily="2" charset="-122"/>
              </a:rPr>
              <a:t> if there exists some input that can cause the program execution to follow the path</a:t>
            </a:r>
          </a:p>
          <a:p>
            <a:pPr marL="1085850" lvl="1" indent="-342900">
              <a:spcBef>
                <a:spcPct val="0"/>
              </a:spcBef>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rPr>
              <a:t>There are a large number infeasible paths in the real world programs</a:t>
            </a:r>
          </a:p>
          <a:p>
            <a:pPr marL="1085850" lvl="1" indent="-342900">
              <a:spcBef>
                <a:spcPct val="0"/>
              </a:spcBef>
              <a:buFont typeface="Arial" panose="020B0604020202020204" pitchFamily="34" charset="0"/>
              <a:buChar char="•"/>
            </a:pPr>
            <a:endParaRPr lang="en-US" altLang="zh-CN" sz="2400" dirty="0">
              <a:latin typeface="Times New Roman" panose="02020603050405020304" pitchFamily="18" charset="0"/>
              <a:ea typeface="宋体" panose="02010600030101010101" pitchFamily="2" charset="-122"/>
            </a:endParaRPr>
          </a:p>
          <a:p>
            <a:pPr lvl="1" indent="0">
              <a:spcBef>
                <a:spcPct val="0"/>
              </a:spcBef>
              <a:buNone/>
            </a:pPr>
            <a:r>
              <a:rPr lang="en-US" altLang="zh-CN" sz="2400" dirty="0">
                <a:latin typeface="Times New Roman" panose="02020603050405020304" pitchFamily="18" charset="0"/>
                <a:ea typeface="宋体" panose="02010600030101010101" pitchFamily="2" charset="-122"/>
              </a:rPr>
              <a:t>       1. if (x&gt;0) </a:t>
            </a:r>
          </a:p>
          <a:p>
            <a:pPr lvl="1" indent="0">
              <a:spcBef>
                <a:spcPct val="0"/>
              </a:spcBef>
              <a:buNone/>
            </a:pPr>
            <a:r>
              <a:rPr lang="en-US" altLang="zh-CN" sz="2400" dirty="0">
                <a:latin typeface="Times New Roman" panose="02020603050405020304" pitchFamily="18" charset="0"/>
                <a:ea typeface="宋体" panose="02010600030101010101" pitchFamily="2" charset="-122"/>
              </a:rPr>
              <a:t>       2.     S1;</a:t>
            </a:r>
          </a:p>
          <a:p>
            <a:pPr lvl="1" indent="0">
              <a:spcBef>
                <a:spcPct val="0"/>
              </a:spcBef>
              <a:buNone/>
            </a:pPr>
            <a:r>
              <a:rPr lang="en-US" altLang="zh-CN" sz="2400" dirty="0">
                <a:latin typeface="Times New Roman" panose="02020603050405020304" pitchFamily="18" charset="0"/>
                <a:ea typeface="宋体" panose="02010600030101010101" pitchFamily="2" charset="-122"/>
              </a:rPr>
              <a:t>       3. if (x&lt;-10)</a:t>
            </a:r>
          </a:p>
          <a:p>
            <a:pPr lvl="1" indent="0">
              <a:spcBef>
                <a:spcPct val="0"/>
              </a:spcBef>
              <a:buNone/>
            </a:pPr>
            <a:r>
              <a:rPr lang="en-US" altLang="zh-CN" sz="2400" dirty="0">
                <a:latin typeface="Times New Roman" panose="02020603050405020304" pitchFamily="18" charset="0"/>
                <a:ea typeface="宋体" panose="02010600030101010101" pitchFamily="2" charset="-122"/>
              </a:rPr>
              <a:t>       4.     S2;</a:t>
            </a:r>
          </a:p>
          <a:p>
            <a:pPr lvl="1" indent="0">
              <a:spcBef>
                <a:spcPct val="0"/>
              </a:spcBef>
              <a:buNone/>
            </a:pPr>
            <a:r>
              <a:rPr lang="en-US" altLang="zh-CN" sz="2400" dirty="0">
                <a:latin typeface="Times New Roman" panose="02020603050405020304" pitchFamily="18" charset="0"/>
                <a:ea typeface="宋体" panose="02010600030101010101" pitchFamily="2" charset="-122"/>
              </a:rPr>
              <a:t>       5. return</a:t>
            </a:r>
            <a:endParaRPr lang="en-US" altLang="zh-CN" dirty="0">
              <a:latin typeface="Times New Roman" panose="02020603050405020304" pitchFamily="18" charset="0"/>
              <a:ea typeface="宋体" panose="02010600030101010101" pitchFamily="2"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a:extLst>
              <a:ext uri="{FF2B5EF4-FFF2-40B4-BE49-F238E27FC236}">
                <a16:creationId xmlns:a16="http://schemas.microsoft.com/office/drawing/2014/main" id="{B74466A5-1F5B-4017-B262-10517E1E52F8}"/>
              </a:ext>
            </a:extLst>
          </p:cNvPr>
          <p:cNvSpPr txBox="1">
            <a:spLocks noGrp="1"/>
          </p:cNvSpPr>
          <p:nvPr/>
        </p:nvSpPr>
        <p:spPr bwMode="auto">
          <a:xfrm>
            <a:off x="1727200" y="6316663"/>
            <a:ext cx="2946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eaLnBrk="1" hangingPunct="1">
              <a:spcBef>
                <a:spcPct val="0"/>
              </a:spcBef>
              <a:buClrTx/>
              <a:buFontTx/>
              <a:buNone/>
            </a:pPr>
            <a:r>
              <a:rPr lang="en-US" altLang="zh-CN" sz="1000">
                <a:latin typeface="Tahoma" panose="020B0604030504040204" pitchFamily="34" charset="0"/>
                <a:ea typeface="宋体" panose="02010600030101010101" pitchFamily="2" charset="-122"/>
              </a:rPr>
              <a:t>© Aditya P. Mathur 2005</a:t>
            </a:r>
          </a:p>
        </p:txBody>
      </p:sp>
      <p:sp>
        <p:nvSpPr>
          <p:cNvPr id="23555" name="Rectangle 2">
            <a:extLst>
              <a:ext uri="{FF2B5EF4-FFF2-40B4-BE49-F238E27FC236}">
                <a16:creationId xmlns:a16="http://schemas.microsoft.com/office/drawing/2014/main" id="{AE88A0AE-4E51-4D74-A438-1CAD68E9502E}"/>
              </a:ext>
            </a:extLst>
          </p:cNvPr>
          <p:cNvSpPr>
            <a:spLocks noGrp="1" noChangeArrowheads="1"/>
          </p:cNvSpPr>
          <p:nvPr>
            <p:ph type="title" idx="4294967295"/>
          </p:nvPr>
        </p:nvSpPr>
        <p:spPr>
          <a:xfrm>
            <a:off x="2382944" y="384048"/>
            <a:ext cx="7945437" cy="320675"/>
          </a:xfrm>
        </p:spPr>
        <p:txBody>
          <a:bodyPr anchor="b">
            <a:normAutofit fontScale="90000"/>
          </a:bodyPr>
          <a:lstStyle/>
          <a:p>
            <a:pPr eaLnBrk="1" hangingPunct="1"/>
            <a:r>
              <a:rPr lang="en-US" altLang="zh-CN" sz="2800" dirty="0">
                <a:ea typeface="宋体" panose="02010600030101010101" pitchFamily="2" charset="-122"/>
              </a:rPr>
              <a:t>Example</a:t>
            </a:r>
            <a:endParaRPr lang="en-US" altLang="zh-CN" sz="4000" dirty="0">
              <a:ea typeface="宋体" panose="02010600030101010101" pitchFamily="2" charset="-122"/>
            </a:endParaRPr>
          </a:p>
        </p:txBody>
      </p:sp>
      <p:sp>
        <p:nvSpPr>
          <p:cNvPr id="23556" name="Text Box 6">
            <a:extLst>
              <a:ext uri="{FF2B5EF4-FFF2-40B4-BE49-F238E27FC236}">
                <a16:creationId xmlns:a16="http://schemas.microsoft.com/office/drawing/2014/main" id="{36C2D5BE-674E-4F33-8351-F331034A4B2E}"/>
              </a:ext>
            </a:extLst>
          </p:cNvPr>
          <p:cNvSpPr txBox="1">
            <a:spLocks noChangeArrowheads="1"/>
          </p:cNvSpPr>
          <p:nvPr/>
        </p:nvSpPr>
        <p:spPr bwMode="auto">
          <a:xfrm>
            <a:off x="3347289" y="2418433"/>
            <a:ext cx="4959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spcBef>
                <a:spcPct val="0"/>
              </a:spcBef>
              <a:buClrTx/>
              <a:buFontTx/>
              <a:buNone/>
            </a:pPr>
            <a:r>
              <a:rPr lang="en-US" altLang="zh-CN" sz="2400" dirty="0">
                <a:latin typeface="Times New Roman" panose="02020603050405020304" pitchFamily="18" charset="0"/>
                <a:ea typeface="宋体" panose="02010600030101010101" pitchFamily="2" charset="-122"/>
              </a:rPr>
              <a:t>p</a:t>
            </a:r>
            <a:r>
              <a:rPr lang="en-US" altLang="zh-CN" sz="2400" baseline="-25000" dirty="0">
                <a:latin typeface="Times New Roman" panose="02020603050405020304" pitchFamily="18" charset="0"/>
                <a:ea typeface="宋体" panose="02010600030101010101" pitchFamily="2" charset="-122"/>
              </a:rPr>
              <a:t>1</a:t>
            </a:r>
            <a:r>
              <a:rPr lang="en-US" altLang="zh-CN" sz="2400" dirty="0">
                <a:latin typeface="Times New Roman" panose="02020603050405020304" pitchFamily="18" charset="0"/>
                <a:ea typeface="宋体" panose="02010600030101010101" pitchFamily="2" charset="-122"/>
              </a:rPr>
              <a:t>= ( Start, 2-</a:t>
            </a:r>
            <a:r>
              <a:rPr lang="en-US" altLang="zh-CN" sz="2400" dirty="0">
                <a:solidFill>
                  <a:srgbClr val="FF0000"/>
                </a:solidFill>
                <a:latin typeface="Times New Roman" panose="02020603050405020304" pitchFamily="18" charset="0"/>
                <a:ea typeface="宋体" panose="02010600030101010101" pitchFamily="2" charset="-122"/>
              </a:rPr>
              <a:t>5, 6</a:t>
            </a:r>
            <a:r>
              <a:rPr lang="en-US" altLang="zh-CN" sz="2400" dirty="0">
                <a:latin typeface="Times New Roman" panose="02020603050405020304" pitchFamily="18" charset="0"/>
                <a:ea typeface="宋体" panose="02010600030101010101" pitchFamily="2" charset="-122"/>
              </a:rPr>
              <a:t>, …</a:t>
            </a:r>
            <a:r>
              <a:rPr lang="en-US" altLang="zh-CN" sz="2400" dirty="0">
                <a:solidFill>
                  <a:srgbClr val="FF0000"/>
                </a:solidFill>
                <a:latin typeface="Times New Roman" panose="02020603050405020304" pitchFamily="18" charset="0"/>
                <a:ea typeface="宋体" panose="02010600030101010101" pitchFamily="2" charset="-122"/>
              </a:rPr>
              <a:t>14, 16</a:t>
            </a:r>
            <a:r>
              <a:rPr lang="en-US" altLang="zh-CN" sz="2400" dirty="0">
                <a:latin typeface="Times New Roman" panose="02020603050405020304" pitchFamily="18" charset="0"/>
                <a:ea typeface="宋体" panose="02010600030101010101" pitchFamily="2" charset="-122"/>
              </a:rPr>
              <a:t>, End)</a:t>
            </a:r>
          </a:p>
          <a:p>
            <a:pPr>
              <a:spcBef>
                <a:spcPct val="0"/>
              </a:spcBef>
              <a:buClrTx/>
              <a:buFontTx/>
              <a:buNone/>
            </a:pPr>
            <a:endParaRPr lang="en-US" altLang="zh-CN" sz="2000" dirty="0">
              <a:latin typeface="Tahoma" panose="020B0604030504040204" pitchFamily="34" charset="0"/>
              <a:ea typeface="宋体" panose="02010600030101010101" pitchFamily="2" charset="-122"/>
            </a:endParaRPr>
          </a:p>
        </p:txBody>
      </p:sp>
      <p:pic>
        <p:nvPicPr>
          <p:cNvPr id="23557" name="Picture 7" descr="exponentiation-flow-graph-3">
            <a:extLst>
              <a:ext uri="{FF2B5EF4-FFF2-40B4-BE49-F238E27FC236}">
                <a16:creationId xmlns:a16="http://schemas.microsoft.com/office/drawing/2014/main" id="{EB97B573-747A-439F-8491-AA6E15C2A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725" y="-110168"/>
            <a:ext cx="4468429" cy="650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a:extLst>
              <a:ext uri="{FF2B5EF4-FFF2-40B4-BE49-F238E27FC236}">
                <a16:creationId xmlns:a16="http://schemas.microsoft.com/office/drawing/2014/main" id="{F6C4306D-E427-48EA-8AEA-11E9078FC8F9}"/>
              </a:ext>
            </a:extLst>
          </p:cNvPr>
          <p:cNvSpPr txBox="1">
            <a:spLocks noChangeArrowheads="1"/>
          </p:cNvSpPr>
          <p:nvPr/>
        </p:nvSpPr>
        <p:spPr bwMode="auto">
          <a:xfrm>
            <a:off x="3340939" y="2004095"/>
            <a:ext cx="480695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eaLnBrk="0" hangingPunct="0">
              <a:buClr>
                <a:srgbClr val="CC3300"/>
              </a:buClr>
              <a:buBlip>
                <a:blip r:embed="rId3"/>
              </a:buBlip>
              <a:defRPr sz="1900">
                <a:solidFill>
                  <a:schemeClr val="tx1"/>
                </a:solidFill>
                <a:latin typeface="Comic Sans MS" panose="030F0702030302020204" pitchFamily="66" charset="0"/>
              </a:defRPr>
            </a:lvl1pPr>
            <a:lvl2pPr marL="742950" indent="-285750" algn="l" eaLnBrk="0" hangingPunct="0">
              <a:buBlip>
                <a:blip r:embed="rId4"/>
              </a:buBlip>
              <a:defRPr sz="2800">
                <a:solidFill>
                  <a:schemeClr val="tx1"/>
                </a:solidFill>
                <a:latin typeface="Comic Sans MS" panose="030F0702030302020204" pitchFamily="66" charset="0"/>
              </a:defRPr>
            </a:lvl2pPr>
            <a:lvl3pPr marL="1143000" indent="-228600" algn="l" eaLnBrk="0" hangingPunct="0">
              <a:buBlip>
                <a:blip r:embed="rId5"/>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spcBef>
                <a:spcPct val="50000"/>
              </a:spcBef>
              <a:buClrTx/>
              <a:buFontTx/>
              <a:buNone/>
            </a:pPr>
            <a:r>
              <a:rPr lang="en-US" altLang="zh-CN" sz="2000" dirty="0">
                <a:latin typeface="Tahoma" panose="020B0604030504040204" pitchFamily="34" charset="0"/>
                <a:ea typeface="宋体" panose="02010600030101010101" pitchFamily="2" charset="-122"/>
              </a:rPr>
              <a:t>An infeasible path:</a:t>
            </a:r>
          </a:p>
        </p:txBody>
      </p:sp>
      <p:pic>
        <p:nvPicPr>
          <p:cNvPr id="7" name="Picture 5" descr="P1">
            <a:extLst>
              <a:ext uri="{FF2B5EF4-FFF2-40B4-BE49-F238E27FC236}">
                <a16:creationId xmlns:a16="http://schemas.microsoft.com/office/drawing/2014/main" id="{C686E858-1D1E-4009-A79E-3D88E9C51C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53" y="762353"/>
            <a:ext cx="28067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1">
            <a:extLst>
              <a:ext uri="{FF2B5EF4-FFF2-40B4-BE49-F238E27FC236}">
                <a16:creationId xmlns:a16="http://schemas.microsoft.com/office/drawing/2014/main" id="{E53B381C-3DCB-4409-9DFD-0B7E14EADD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97" y="3524187"/>
            <a:ext cx="3048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Analysis</a:t>
            </a:r>
          </a:p>
        </p:txBody>
      </p:sp>
      <p:sp>
        <p:nvSpPr>
          <p:cNvPr id="3" name="Content Placeholder 2"/>
          <p:cNvSpPr>
            <a:spLocks noGrp="1"/>
          </p:cNvSpPr>
          <p:nvPr>
            <p:ph idx="1"/>
          </p:nvPr>
        </p:nvSpPr>
        <p:spPr>
          <a:xfrm>
            <a:off x="609600" y="1600201"/>
            <a:ext cx="11176000" cy="4525963"/>
          </a:xfrm>
        </p:spPr>
        <p:txBody>
          <a:bodyPr>
            <a:normAutofit fontScale="92500" lnSpcReduction="20000"/>
          </a:bodyPr>
          <a:lstStyle/>
          <a:p>
            <a:r>
              <a:rPr lang="en-US" dirty="0"/>
              <a:t>Static analysis – analyzing malware without executing it</a:t>
            </a:r>
          </a:p>
          <a:p>
            <a:pPr lvl="1"/>
            <a:r>
              <a:rPr lang="en-US" dirty="0"/>
              <a:t>Pros: does not require inputs or the proper environment; scalability</a:t>
            </a:r>
          </a:p>
          <a:p>
            <a:pPr lvl="1"/>
            <a:r>
              <a:rPr lang="en-US" dirty="0"/>
              <a:t>Cons: can be easily evaded by cloaking or obfuscation; inaccurate</a:t>
            </a:r>
          </a:p>
          <a:p>
            <a:pPr lvl="1"/>
            <a:r>
              <a:rPr lang="en-US" dirty="0"/>
              <a:t>Examples: malware similarity analysis, malware finger-printing</a:t>
            </a:r>
          </a:p>
          <a:p>
            <a:r>
              <a:rPr lang="en-US" dirty="0"/>
              <a:t>Dynamic analysis – analyzing malware’s runtime behaviors</a:t>
            </a:r>
          </a:p>
          <a:p>
            <a:pPr lvl="1"/>
            <a:r>
              <a:rPr lang="en-US" dirty="0"/>
              <a:t>Pros: accuracy; can penetrate obfuscation</a:t>
            </a:r>
          </a:p>
          <a:p>
            <a:pPr lvl="1"/>
            <a:r>
              <a:rPr lang="en-US" dirty="0"/>
              <a:t>Cons: achieving good coverage may be challenging; can be evaded by time-bomb/logic-bomb kind of cloaking; requiring inputs and environment</a:t>
            </a:r>
          </a:p>
          <a:p>
            <a:pPr lvl="1"/>
            <a:r>
              <a:rPr lang="en-US" dirty="0"/>
              <a:t>Examples: sandboxing, tracing, audit logging</a:t>
            </a:r>
          </a:p>
          <a:p>
            <a:r>
              <a:rPr lang="en-US" dirty="0"/>
              <a:t>Symbolic analysis – analyzing malware behaviors along all feasible paths by resolving path conditions (generating inputs that can take specific paths)</a:t>
            </a:r>
          </a:p>
          <a:p>
            <a:pPr lvl="1"/>
            <a:r>
              <a:rPr lang="en-US" dirty="0"/>
              <a:t>Pros: accurate and complete</a:t>
            </a:r>
          </a:p>
          <a:p>
            <a:pPr lvl="1"/>
            <a:r>
              <a:rPr lang="en-US" dirty="0"/>
              <a:t>Cons: not scalable; difficulty dealing with system dependences</a:t>
            </a:r>
          </a:p>
          <a:p>
            <a:pPr lvl="1"/>
            <a:endParaRPr lang="en-US" dirty="0"/>
          </a:p>
          <a:p>
            <a:pPr marL="457200" lvl="1" indent="0">
              <a:buNone/>
            </a:pPr>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228860355"/>
      </p:ext>
    </p:extLst>
  </p:cSld>
  <p:clrMapOvr>
    <a:masterClrMapping/>
  </p:clrMapOvr>
  <mc:AlternateContent xmlns:mc="http://schemas.openxmlformats.org/markup-compatibility/2006" xmlns:p14="http://schemas.microsoft.com/office/powerpoint/2010/main">
    <mc:Choice Requires="p14">
      <p:transition spd="slow" p14:dur="2000" advTm="45486"/>
    </mc:Choice>
    <mc:Fallback xmlns="">
      <p:transition xmlns:p14="http://schemas.microsoft.com/office/powerpoint/2010/main" spd="slow" advTm="454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Analysis</a:t>
            </a:r>
          </a:p>
        </p:txBody>
      </p:sp>
      <p:sp>
        <p:nvSpPr>
          <p:cNvPr id="3" name="Content Placeholder 2"/>
          <p:cNvSpPr>
            <a:spLocks noGrp="1"/>
          </p:cNvSpPr>
          <p:nvPr>
            <p:ph idx="1"/>
          </p:nvPr>
        </p:nvSpPr>
        <p:spPr>
          <a:xfrm>
            <a:off x="609600" y="1600201"/>
            <a:ext cx="11176000" cy="4525963"/>
          </a:xfrm>
        </p:spPr>
        <p:txBody>
          <a:bodyPr>
            <a:normAutofit fontScale="92500" lnSpcReduction="20000"/>
          </a:bodyPr>
          <a:lstStyle/>
          <a:p>
            <a:r>
              <a:rPr lang="en-US" dirty="0">
                <a:solidFill>
                  <a:schemeClr val="bg1">
                    <a:lumMod val="75000"/>
                  </a:schemeClr>
                </a:solidFill>
              </a:rPr>
              <a:t>Static analysis – analyzing malware without executing it</a:t>
            </a:r>
          </a:p>
          <a:p>
            <a:pPr lvl="1"/>
            <a:r>
              <a:rPr lang="en-US" dirty="0">
                <a:solidFill>
                  <a:schemeClr val="bg1">
                    <a:lumMod val="75000"/>
                  </a:schemeClr>
                </a:solidFill>
              </a:rPr>
              <a:t>Pros: does not require inputs or the proper environment; scalability</a:t>
            </a:r>
          </a:p>
          <a:p>
            <a:pPr lvl="1"/>
            <a:r>
              <a:rPr lang="en-US" dirty="0">
                <a:solidFill>
                  <a:schemeClr val="bg1">
                    <a:lumMod val="75000"/>
                  </a:schemeClr>
                </a:solidFill>
              </a:rPr>
              <a:t>Cons: can be easily evaded by cloaking or obfuscation; inaccurate</a:t>
            </a:r>
          </a:p>
          <a:p>
            <a:pPr lvl="1"/>
            <a:r>
              <a:rPr lang="en-US" dirty="0">
                <a:solidFill>
                  <a:schemeClr val="bg1">
                    <a:lumMod val="75000"/>
                  </a:schemeClr>
                </a:solidFill>
              </a:rPr>
              <a:t>Examples: malware similarity analysis, malware finger-printing</a:t>
            </a:r>
          </a:p>
          <a:p>
            <a:r>
              <a:rPr lang="en-US" dirty="0"/>
              <a:t>Dynamic analysis – analyzing malware’s runtime behaviors</a:t>
            </a:r>
          </a:p>
          <a:p>
            <a:pPr lvl="1"/>
            <a:r>
              <a:rPr lang="en-US" dirty="0"/>
              <a:t>Pros: accuracy; can penetrate obfuscation</a:t>
            </a:r>
          </a:p>
          <a:p>
            <a:pPr lvl="1"/>
            <a:r>
              <a:rPr lang="en-US" dirty="0">
                <a:solidFill>
                  <a:srgbClr val="FF0000"/>
                </a:solidFill>
              </a:rPr>
              <a:t>Cons: achieving good coverage may be challenging; can be evaded by time-bomb/logic-bomb kind of cloaking; requiring inputs and environment</a:t>
            </a:r>
          </a:p>
          <a:p>
            <a:pPr lvl="1"/>
            <a:r>
              <a:rPr lang="en-US" dirty="0"/>
              <a:t>Examples: sandboxing, tracing, audit logging</a:t>
            </a:r>
          </a:p>
          <a:p>
            <a:r>
              <a:rPr lang="en-US" dirty="0">
                <a:solidFill>
                  <a:schemeClr val="bg1">
                    <a:lumMod val="75000"/>
                  </a:schemeClr>
                </a:solidFill>
              </a:rPr>
              <a:t>Symbolic analysis – analyzing malware behaviors along all possible paths by resolving path conditions (generating inputs that can take specific paths)</a:t>
            </a:r>
          </a:p>
          <a:p>
            <a:pPr lvl="1"/>
            <a:r>
              <a:rPr lang="en-US" dirty="0">
                <a:solidFill>
                  <a:schemeClr val="bg1">
                    <a:lumMod val="75000"/>
                  </a:schemeClr>
                </a:solidFill>
              </a:rPr>
              <a:t>Pros: accurate and complete</a:t>
            </a:r>
          </a:p>
          <a:p>
            <a:pPr lvl="1"/>
            <a:r>
              <a:rPr lang="en-US" dirty="0">
                <a:solidFill>
                  <a:schemeClr val="bg1">
                    <a:lumMod val="75000"/>
                  </a:schemeClr>
                </a:solidFill>
              </a:rPr>
              <a:t>Cons: not scalable; having difficulty dealing with system dependences</a:t>
            </a:r>
          </a:p>
          <a:p>
            <a:pPr marL="457200" lvl="1" indent="0">
              <a:buNone/>
            </a:pPr>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2990260194"/>
      </p:ext>
    </p:extLst>
  </p:cSld>
  <p:clrMapOvr>
    <a:masterClrMapping/>
  </p:clrMapOvr>
  <mc:AlternateContent xmlns:mc="http://schemas.openxmlformats.org/markup-compatibility/2006" xmlns:p14="http://schemas.microsoft.com/office/powerpoint/2010/main">
    <mc:Choice Requires="p14">
      <p:transition spd="slow" p14:dur="2000" advTm="45486"/>
    </mc:Choice>
    <mc:Fallback xmlns="">
      <p:transition xmlns:p14="http://schemas.microsoft.com/office/powerpoint/2010/main" spd="slow" advTm="45486"/>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725DD9E-3C3B-461F-9A83-B4582B9FF655}"/>
              </a:ext>
            </a:extLst>
          </p:cNvPr>
          <p:cNvSpPr>
            <a:spLocks noGrp="1" noChangeArrowheads="1"/>
          </p:cNvSpPr>
          <p:nvPr>
            <p:ph type="title" idx="4294967295"/>
          </p:nvPr>
        </p:nvSpPr>
        <p:spPr/>
        <p:txBody>
          <a:bodyPr>
            <a:normAutofit fontScale="90000"/>
          </a:bodyPr>
          <a:lstStyle/>
          <a:p>
            <a:r>
              <a:rPr lang="en-US" altLang="zh-CN" dirty="0">
                <a:ea typeface="宋体" panose="02010600030101010101" pitchFamily="2" charset="-122"/>
              </a:rPr>
              <a:t>Dynamic Analysis by Program Instrumentation</a:t>
            </a:r>
          </a:p>
        </p:txBody>
      </p:sp>
      <p:sp>
        <p:nvSpPr>
          <p:cNvPr id="16387" name="Rectangle 3">
            <a:extLst>
              <a:ext uri="{FF2B5EF4-FFF2-40B4-BE49-F238E27FC236}">
                <a16:creationId xmlns:a16="http://schemas.microsoft.com/office/drawing/2014/main" id="{B39B926B-4EBA-43B3-B649-CF6CBA5F96AD}"/>
              </a:ext>
            </a:extLst>
          </p:cNvPr>
          <p:cNvSpPr>
            <a:spLocks noGrp="1" noChangeArrowheads="1"/>
          </p:cNvSpPr>
          <p:nvPr>
            <p:ph type="body" idx="4294967295"/>
          </p:nvPr>
        </p:nvSpPr>
        <p:spPr/>
        <p:txBody>
          <a:bodyPr>
            <a:normAutofit/>
          </a:bodyPr>
          <a:lstStyle/>
          <a:p>
            <a:r>
              <a:rPr lang="en-US" altLang="zh-CN" sz="2500" dirty="0">
                <a:ea typeface="宋体" panose="02010600030101010101" pitchFamily="2" charset="-122"/>
              </a:rPr>
              <a:t>Given a subject program, program instrumentation automatically inserts additional statements/instructions or changes existing statement/instructions such that runtime behaviors can be collected/manipulated</a:t>
            </a:r>
          </a:p>
          <a:p>
            <a:pPr lvl="1"/>
            <a:r>
              <a:rPr lang="en-US" altLang="zh-CN" sz="2000" dirty="0">
                <a:ea typeface="宋体" panose="02010600030101010101" pitchFamily="2" charset="-122"/>
              </a:rPr>
              <a:t>Intrusive and non-intrusive (the former may change existing program behaviors) </a:t>
            </a:r>
          </a:p>
          <a:p>
            <a:pPr lvl="1"/>
            <a:r>
              <a:rPr lang="en-US" altLang="zh-CN" sz="2000" dirty="0">
                <a:ea typeface="宋体" panose="02010600030101010101" pitchFamily="2" charset="-122"/>
              </a:rPr>
              <a:t>Source based instrumentation</a:t>
            </a:r>
          </a:p>
          <a:p>
            <a:pPr lvl="1"/>
            <a:r>
              <a:rPr lang="en-US" altLang="zh-CN" sz="2000" dirty="0">
                <a:ea typeface="宋体" panose="02010600030101010101" pitchFamily="2" charset="-122"/>
              </a:rPr>
              <a:t>Static binary instrumentation</a:t>
            </a:r>
          </a:p>
          <a:p>
            <a:pPr lvl="1"/>
            <a:r>
              <a:rPr lang="en-US" altLang="zh-CN" sz="2000" dirty="0">
                <a:ea typeface="宋体" panose="02010600030101010101" pitchFamily="2" charset="-122"/>
              </a:rPr>
              <a:t>Dynamic binary instrumentation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5932463-8EFA-4217-967F-24E9A934A980}"/>
              </a:ext>
            </a:extLst>
          </p:cNvPr>
          <p:cNvSpPr>
            <a:spLocks noGrp="1" noChangeArrowheads="1"/>
          </p:cNvSpPr>
          <p:nvPr>
            <p:ph type="title" idx="4294967295"/>
          </p:nvPr>
        </p:nvSpPr>
        <p:spPr/>
        <p:txBody>
          <a:bodyPr/>
          <a:lstStyle/>
          <a:p>
            <a:r>
              <a:rPr lang="en-US" altLang="zh-CN" dirty="0">
                <a:ea typeface="宋体" panose="02010600030101010101" pitchFamily="2" charset="-122"/>
              </a:rPr>
              <a:t>The Simplest Instrumentation</a:t>
            </a:r>
          </a:p>
        </p:txBody>
      </p:sp>
      <p:sp>
        <p:nvSpPr>
          <p:cNvPr id="19459" name="Rectangle 3">
            <a:extLst>
              <a:ext uri="{FF2B5EF4-FFF2-40B4-BE49-F238E27FC236}">
                <a16:creationId xmlns:a16="http://schemas.microsoft.com/office/drawing/2014/main" id="{5C9A6944-514C-4FCC-914B-13215D092B81}"/>
              </a:ext>
            </a:extLst>
          </p:cNvPr>
          <p:cNvSpPr>
            <a:spLocks noChangeArrowheads="1"/>
          </p:cNvSpPr>
          <p:nvPr/>
        </p:nvSpPr>
        <p:spPr bwMode="auto">
          <a:xfrm>
            <a:off x="2209801" y="1133475"/>
            <a:ext cx="77374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65" tIns="45583" rIns="91165" bIns="45583"/>
          <a:lstStyle>
            <a:lvl1pPr marL="444500" indent="-444500" algn="l" defTabSz="903288" eaLnBrk="0" hangingPunct="0">
              <a:buClr>
                <a:srgbClr val="CC3300"/>
              </a:buClr>
              <a:buBlip>
                <a:blip r:embed="rId2"/>
              </a:buBlip>
              <a:defRPr sz="1900">
                <a:solidFill>
                  <a:schemeClr val="tx1"/>
                </a:solidFill>
                <a:latin typeface="Comic Sans MS" panose="030F0702030302020204" pitchFamily="66" charset="0"/>
              </a:defRPr>
            </a:lvl1pPr>
            <a:lvl2pPr marL="742950" indent="-285750" algn="l" defTabSz="903288" eaLnBrk="0" hangingPunct="0">
              <a:buBlip>
                <a:blip r:embed="rId3"/>
              </a:buBlip>
              <a:defRPr sz="2800">
                <a:solidFill>
                  <a:schemeClr val="tx1"/>
                </a:solidFill>
                <a:latin typeface="Comic Sans MS" panose="030F0702030302020204" pitchFamily="66" charset="0"/>
              </a:defRPr>
            </a:lvl2pPr>
            <a:lvl3pPr marL="1143000" indent="-228600" algn="l" defTabSz="903288" eaLnBrk="0" hangingPunct="0">
              <a:buBlip>
                <a:blip r:embed="rId4"/>
              </a:buBlip>
              <a:defRPr sz="1700">
                <a:solidFill>
                  <a:schemeClr val="tx1"/>
                </a:solidFill>
                <a:latin typeface="Comic Sans MS" panose="030F0702030302020204" pitchFamily="66" charset="0"/>
              </a:defRPr>
            </a:lvl3pPr>
            <a:lvl4pPr marL="1600200" indent="-228600" algn="l" defTabSz="903288" eaLnBrk="0" hangingPunct="0">
              <a:defRPr sz="1600">
                <a:solidFill>
                  <a:schemeClr val="tx1"/>
                </a:solidFill>
                <a:latin typeface="Comic Sans MS" panose="030F0702030302020204" pitchFamily="66" charset="0"/>
              </a:defRPr>
            </a:lvl4pPr>
            <a:lvl5pPr marL="2057400" indent="-228600" algn="l" defTabSz="903288" eaLnBrk="0" hangingPunct="0">
              <a:defRPr sz="1500">
                <a:solidFill>
                  <a:schemeClr val="tx1"/>
                </a:solidFill>
                <a:latin typeface="Comic Sans MS" panose="030F0702030302020204" pitchFamily="66" charset="0"/>
              </a:defRPr>
            </a:lvl5pPr>
            <a:lvl6pPr marL="2514600" indent="-228600" defTabSz="903288"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defTabSz="903288"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defTabSz="903288"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defTabSz="903288"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buFontTx/>
              <a:buNone/>
            </a:pPr>
            <a:r>
              <a:rPr lang="en-US" altLang="zh-CN" sz="2500" dirty="0">
                <a:latin typeface="Courier New" panose="02070309020205020404" pitchFamily="49" charset="0"/>
                <a:ea typeface="宋体" panose="02010600030101010101" pitchFamily="2" charset="-122"/>
              </a:rPr>
              <a:t>Max = 0;</a:t>
            </a:r>
          </a:p>
          <a:p>
            <a:pPr>
              <a:buFontTx/>
              <a:buNone/>
            </a:pPr>
            <a:r>
              <a:rPr lang="en-US" altLang="zh-CN" sz="2500" dirty="0">
                <a:latin typeface="Courier New" panose="02070309020205020404" pitchFamily="49" charset="0"/>
                <a:ea typeface="宋体" panose="02010600030101010101" pitchFamily="2" charset="-122"/>
              </a:rPr>
              <a:t>for (p = head; p; p = p-&gt;next)</a:t>
            </a:r>
          </a:p>
          <a:p>
            <a:pPr>
              <a:buFontTx/>
              <a:buNone/>
            </a:pPr>
            <a:r>
              <a:rPr lang="en-US" altLang="zh-CN" sz="2500" dirty="0">
                <a:latin typeface="Courier New" panose="02070309020205020404" pitchFamily="49" charset="0"/>
                <a:ea typeface="宋体" panose="02010600030101010101" pitchFamily="2" charset="-122"/>
              </a:rPr>
              <a:t>{</a:t>
            </a:r>
          </a:p>
          <a:p>
            <a:pPr>
              <a:buFontTx/>
              <a:buNone/>
            </a:pPr>
            <a:endParaRPr lang="en-US" altLang="zh-CN" sz="2500" dirty="0">
              <a:latin typeface="Courier New" panose="02070309020205020404" pitchFamily="49" charset="0"/>
              <a:ea typeface="宋体" panose="02010600030101010101" pitchFamily="2" charset="-122"/>
            </a:endParaRPr>
          </a:p>
          <a:p>
            <a:pPr>
              <a:buFontTx/>
              <a:buNone/>
            </a:pPr>
            <a:r>
              <a:rPr lang="en-US" altLang="zh-CN" sz="2500" dirty="0">
                <a:latin typeface="Courier New" panose="02070309020205020404" pitchFamily="49" charset="0"/>
                <a:ea typeface="宋体" panose="02010600030101010101" pitchFamily="2" charset="-122"/>
              </a:rPr>
              <a:t>	if (p-&gt;value &gt; max)</a:t>
            </a:r>
          </a:p>
          <a:p>
            <a:pPr>
              <a:buFontTx/>
              <a:buNone/>
            </a:pPr>
            <a:r>
              <a:rPr lang="en-US" altLang="zh-CN" sz="2500" dirty="0">
                <a:latin typeface="Courier New" panose="02070309020205020404" pitchFamily="49" charset="0"/>
                <a:ea typeface="宋体" panose="02010600030101010101" pitchFamily="2" charset="-122"/>
              </a:rPr>
              <a:t>	{</a:t>
            </a:r>
          </a:p>
          <a:p>
            <a:pPr>
              <a:buFontTx/>
              <a:buNone/>
            </a:pPr>
            <a:r>
              <a:rPr lang="en-US" altLang="zh-CN" sz="2500" dirty="0">
                <a:latin typeface="Courier New" panose="02070309020205020404" pitchFamily="49" charset="0"/>
                <a:ea typeface="宋体" panose="02010600030101010101" pitchFamily="2" charset="-122"/>
              </a:rPr>
              <a:t>		max = p-&gt;value;</a:t>
            </a:r>
          </a:p>
          <a:p>
            <a:pPr>
              <a:buFontTx/>
              <a:buNone/>
            </a:pPr>
            <a:endParaRPr lang="en-US" altLang="zh-CN" sz="2500" dirty="0">
              <a:latin typeface="Courier New" panose="02070309020205020404" pitchFamily="49" charset="0"/>
              <a:ea typeface="宋体" panose="02010600030101010101" pitchFamily="2" charset="-122"/>
            </a:endParaRPr>
          </a:p>
          <a:p>
            <a:pPr>
              <a:buFontTx/>
              <a:buNone/>
            </a:pPr>
            <a:endParaRPr lang="en-US" altLang="zh-CN" sz="2500" dirty="0">
              <a:latin typeface="Courier New" panose="02070309020205020404" pitchFamily="49" charset="0"/>
              <a:ea typeface="宋体" panose="02010600030101010101" pitchFamily="2" charset="-122"/>
            </a:endParaRPr>
          </a:p>
          <a:p>
            <a:pPr>
              <a:buFontTx/>
              <a:buNone/>
            </a:pPr>
            <a:r>
              <a:rPr lang="en-US" altLang="zh-CN" sz="2500" dirty="0">
                <a:latin typeface="Courier New" panose="02070309020205020404" pitchFamily="49" charset="0"/>
                <a:ea typeface="宋体" panose="02010600030101010101" pitchFamily="2" charset="-122"/>
              </a:rPr>
              <a:t>	}</a:t>
            </a:r>
          </a:p>
          <a:p>
            <a:pPr>
              <a:buFontTx/>
              <a:buNone/>
            </a:pPr>
            <a:r>
              <a:rPr lang="en-US" altLang="zh-CN" sz="2500" dirty="0">
                <a:latin typeface="Courier New" panose="02070309020205020404" pitchFamily="49" charset="0"/>
                <a:ea typeface="宋体" panose="02010600030101010101" pitchFamily="2" charset="-122"/>
              </a:rPr>
              <a:t>}</a:t>
            </a:r>
          </a:p>
          <a:p>
            <a:endParaRPr lang="zh-CN" altLang="en-US" sz="2500" dirty="0">
              <a:ea typeface="宋体" panose="02010600030101010101" pitchFamily="2" charset="-122"/>
            </a:endParaRPr>
          </a:p>
        </p:txBody>
      </p:sp>
      <p:grpSp>
        <p:nvGrpSpPr>
          <p:cNvPr id="2" name="Group 14">
            <a:extLst>
              <a:ext uri="{FF2B5EF4-FFF2-40B4-BE49-F238E27FC236}">
                <a16:creationId xmlns:a16="http://schemas.microsoft.com/office/drawing/2014/main" id="{B93BB934-986C-4851-8F84-CB896F168F55}"/>
              </a:ext>
            </a:extLst>
          </p:cNvPr>
          <p:cNvGrpSpPr>
            <a:grpSpLocks/>
          </p:cNvGrpSpPr>
          <p:nvPr/>
        </p:nvGrpSpPr>
        <p:grpSpPr bwMode="auto">
          <a:xfrm>
            <a:off x="2711450" y="2292356"/>
            <a:ext cx="4997450" cy="2192344"/>
            <a:chOff x="748" y="1566"/>
            <a:chExt cx="3148" cy="1381"/>
          </a:xfrm>
        </p:grpSpPr>
        <p:sp>
          <p:nvSpPr>
            <p:cNvPr id="19461" name="Text Box 12">
              <a:extLst>
                <a:ext uri="{FF2B5EF4-FFF2-40B4-BE49-F238E27FC236}">
                  <a16:creationId xmlns:a16="http://schemas.microsoft.com/office/drawing/2014/main" id="{8271EEEC-70AC-4332-A968-0C9DB8CE8AF2}"/>
                </a:ext>
              </a:extLst>
            </p:cNvPr>
            <p:cNvSpPr txBox="1">
              <a:spLocks noChangeArrowheads="1"/>
            </p:cNvSpPr>
            <p:nvPr/>
          </p:nvSpPr>
          <p:spPr bwMode="auto">
            <a:xfrm>
              <a:off x="748" y="1566"/>
              <a:ext cx="241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Clr>
                  <a:srgbClr val="CC3300"/>
                </a:buClr>
                <a:buBlip>
                  <a:blip r:embed="rId2"/>
                </a:buBlip>
                <a:defRPr sz="1900">
                  <a:solidFill>
                    <a:schemeClr val="tx1"/>
                  </a:solidFill>
                  <a:latin typeface="Comic Sans MS" panose="030F0702030302020204" pitchFamily="66" charset="0"/>
                </a:defRPr>
              </a:lvl1pPr>
              <a:lvl2pPr marL="742950" indent="-285750" algn="l" eaLnBrk="0" hangingPunct="0">
                <a:buBlip>
                  <a:blip r:embed="rId3"/>
                </a:buBlip>
                <a:defRPr sz="2800">
                  <a:solidFill>
                    <a:schemeClr val="tx1"/>
                  </a:solidFill>
                  <a:latin typeface="Comic Sans MS" panose="030F0702030302020204" pitchFamily="66" charset="0"/>
                </a:defRPr>
              </a:lvl2pPr>
              <a:lvl3pPr marL="1143000" indent="-228600" algn="l" eaLnBrk="0" hangingPunct="0">
                <a:buBlip>
                  <a:blip r:embed="rId4"/>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eaLnBrk="1" hangingPunct="1">
                <a:spcBef>
                  <a:spcPct val="0"/>
                </a:spcBef>
                <a:buClrTx/>
                <a:buFontTx/>
                <a:buNone/>
              </a:pPr>
              <a:r>
                <a:rPr lang="en-US" altLang="zh-CN" sz="2400" dirty="0" err="1">
                  <a:solidFill>
                    <a:srgbClr val="FF0000"/>
                  </a:solidFill>
                  <a:latin typeface="Courier New" panose="02070309020205020404" pitchFamily="49" charset="0"/>
                  <a:ea typeface="宋体" panose="02010600030101010101" pitchFamily="2" charset="-122"/>
                </a:rPr>
                <a:t>printf</a:t>
              </a:r>
              <a:r>
                <a:rPr lang="en-US" altLang="zh-CN" sz="2400" dirty="0">
                  <a:solidFill>
                    <a:srgbClr val="FF0000"/>
                  </a:solidFill>
                  <a:latin typeface="Courier New" panose="02070309020205020404" pitchFamily="49" charset="0"/>
                  <a:ea typeface="宋体" panose="02010600030101010101" pitchFamily="2" charset="-122"/>
                </a:rPr>
                <a:t>(“In loop\n”);</a:t>
              </a:r>
            </a:p>
          </p:txBody>
        </p:sp>
        <p:sp>
          <p:nvSpPr>
            <p:cNvPr id="19462" name="Text Box 13">
              <a:extLst>
                <a:ext uri="{FF2B5EF4-FFF2-40B4-BE49-F238E27FC236}">
                  <a16:creationId xmlns:a16="http://schemas.microsoft.com/office/drawing/2014/main" id="{CC679D8A-AEE4-4103-9384-0E40D8117196}"/>
                </a:ext>
              </a:extLst>
            </p:cNvPr>
            <p:cNvSpPr txBox="1">
              <a:spLocks noChangeArrowheads="1"/>
            </p:cNvSpPr>
            <p:nvPr/>
          </p:nvSpPr>
          <p:spPr bwMode="auto">
            <a:xfrm>
              <a:off x="1020" y="2659"/>
              <a:ext cx="287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Clr>
                  <a:srgbClr val="CC3300"/>
                </a:buClr>
                <a:buBlip>
                  <a:blip r:embed="rId2"/>
                </a:buBlip>
                <a:defRPr sz="1900">
                  <a:solidFill>
                    <a:schemeClr val="tx1"/>
                  </a:solidFill>
                  <a:latin typeface="Comic Sans MS" panose="030F0702030302020204" pitchFamily="66" charset="0"/>
                </a:defRPr>
              </a:lvl1pPr>
              <a:lvl2pPr marL="742950" indent="-285750" algn="l" eaLnBrk="0" hangingPunct="0">
                <a:buBlip>
                  <a:blip r:embed="rId3"/>
                </a:buBlip>
                <a:defRPr sz="2800">
                  <a:solidFill>
                    <a:schemeClr val="tx1"/>
                  </a:solidFill>
                  <a:latin typeface="Comic Sans MS" panose="030F0702030302020204" pitchFamily="66" charset="0"/>
                </a:defRPr>
              </a:lvl2pPr>
              <a:lvl3pPr marL="1143000" indent="-228600" algn="l" eaLnBrk="0" hangingPunct="0">
                <a:buBlip>
                  <a:blip r:embed="rId4"/>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eaLnBrk="1" hangingPunct="1">
                <a:spcBef>
                  <a:spcPct val="0"/>
                </a:spcBef>
                <a:buClrTx/>
                <a:buFontTx/>
                <a:buNone/>
              </a:pPr>
              <a:r>
                <a:rPr lang="en-US" altLang="zh-CN" sz="2400" dirty="0" err="1">
                  <a:solidFill>
                    <a:srgbClr val="FF0000"/>
                  </a:solidFill>
                  <a:latin typeface="Courier New" panose="02070309020205020404" pitchFamily="49" charset="0"/>
                  <a:ea typeface="宋体" panose="02010600030101010101" pitchFamily="2" charset="-122"/>
                </a:rPr>
                <a:t>printf</a:t>
              </a:r>
              <a:r>
                <a:rPr lang="en-US" altLang="zh-CN" sz="2400" dirty="0">
                  <a:solidFill>
                    <a:srgbClr val="FF0000"/>
                  </a:solidFill>
                  <a:latin typeface="Courier New" panose="02070309020205020404" pitchFamily="49" charset="0"/>
                  <a:ea typeface="宋体" panose="02010600030101010101" pitchFamily="2" charset="-122"/>
                </a:rPr>
                <a:t>(“True branch\n”);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Malware Is a Major Security Threat</a:t>
            </a:r>
          </a:p>
        </p:txBody>
      </p:sp>
      <p:sp>
        <p:nvSpPr>
          <p:cNvPr id="3" name="Content Placeholder 2"/>
          <p:cNvSpPr>
            <a:spLocks noGrp="1"/>
          </p:cNvSpPr>
          <p:nvPr>
            <p:ph idx="1"/>
          </p:nvPr>
        </p:nvSpPr>
        <p:spPr>
          <a:xfrm>
            <a:off x="838200" y="1520328"/>
            <a:ext cx="11277600" cy="4728072"/>
          </a:xfrm>
        </p:spPr>
        <p:txBody>
          <a:bodyPr>
            <a:normAutofit/>
          </a:bodyPr>
          <a:lstStyle/>
          <a:p>
            <a:pPr lvl="1"/>
            <a:r>
              <a:rPr lang="en-US" dirty="0"/>
              <a:t>There were 137.7 million new malware samples in 2020, 92.45 million new samples in 2021 up to 6/29</a:t>
            </a:r>
          </a:p>
          <a:p>
            <a:pPr lvl="1"/>
            <a:r>
              <a:rPr lang="en-US" dirty="0"/>
              <a:t>86.2% of surveyed organizations were aﬀected by a successful cyberattack (CyberEdge’21)</a:t>
            </a:r>
          </a:p>
          <a:p>
            <a:endParaRPr lang="en-US" dirty="0"/>
          </a:p>
        </p:txBody>
      </p:sp>
      <p:pic>
        <p:nvPicPr>
          <p:cNvPr id="5" name="Picture 4">
            <a:extLst>
              <a:ext uri="{FF2B5EF4-FFF2-40B4-BE49-F238E27FC236}">
                <a16:creationId xmlns:a16="http://schemas.microsoft.com/office/drawing/2014/main" id="{F6163D4B-4926-4505-8851-543EB09D1838}"/>
              </a:ext>
            </a:extLst>
          </p:cNvPr>
          <p:cNvPicPr>
            <a:picLocks noChangeAspect="1"/>
          </p:cNvPicPr>
          <p:nvPr/>
        </p:nvPicPr>
        <p:blipFill>
          <a:blip r:embed="rId2"/>
          <a:stretch>
            <a:fillRect/>
          </a:stretch>
        </p:blipFill>
        <p:spPr>
          <a:xfrm>
            <a:off x="4263528" y="2961969"/>
            <a:ext cx="6268597" cy="3530905"/>
          </a:xfrm>
          <a:prstGeom prst="rect">
            <a:avLst/>
          </a:prstGeom>
        </p:spPr>
      </p:pic>
      <p:sp>
        <p:nvSpPr>
          <p:cNvPr id="6" name="Rectangle 5">
            <a:extLst>
              <a:ext uri="{FF2B5EF4-FFF2-40B4-BE49-F238E27FC236}">
                <a16:creationId xmlns:a16="http://schemas.microsoft.com/office/drawing/2014/main" id="{B7179034-94B2-426D-9E8D-893CB1E0575D}"/>
              </a:ext>
            </a:extLst>
          </p:cNvPr>
          <p:cNvSpPr/>
          <p:nvPr/>
        </p:nvSpPr>
        <p:spPr>
          <a:xfrm>
            <a:off x="838200" y="6487723"/>
            <a:ext cx="10013414" cy="338554"/>
          </a:xfrm>
          <a:prstGeom prst="rect">
            <a:avLst/>
          </a:prstGeom>
        </p:spPr>
        <p:txBody>
          <a:bodyPr wrap="square">
            <a:spAutoFit/>
          </a:bodyPr>
          <a:lstStyle/>
          <a:p>
            <a:r>
              <a:rPr lang="en-US" sz="1600" dirty="0"/>
              <a:t>https://www.comparitech.com/vpn/cybersecurity-cyber-crime-statistics-facts-trends/</a:t>
            </a:r>
          </a:p>
        </p:txBody>
      </p:sp>
    </p:spTree>
    <p:extLst>
      <p:ext uri="{BB962C8B-B14F-4D97-AF65-F5344CB8AC3E}">
        <p14:creationId xmlns:p14="http://schemas.microsoft.com/office/powerpoint/2010/main" val="306910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BE41ADA-B275-49F9-824A-BA2235015970}"/>
              </a:ext>
            </a:extLst>
          </p:cNvPr>
          <p:cNvSpPr>
            <a:spLocks noGrp="1" noChangeArrowheads="1"/>
          </p:cNvSpPr>
          <p:nvPr>
            <p:ph type="title" idx="4294967295"/>
          </p:nvPr>
        </p:nvSpPr>
        <p:spPr/>
        <p:txBody>
          <a:bodyPr/>
          <a:lstStyle/>
          <a:p>
            <a:r>
              <a:rPr lang="en-US" altLang="zh-CN" sz="3200" dirty="0">
                <a:ea typeface="宋体" panose="02010600030101010101" pitchFamily="2" charset="-122"/>
              </a:rPr>
              <a:t>Source Level Instrumentation</a:t>
            </a:r>
          </a:p>
        </p:txBody>
      </p:sp>
      <p:sp>
        <p:nvSpPr>
          <p:cNvPr id="21507" name="Rectangle 3">
            <a:extLst>
              <a:ext uri="{FF2B5EF4-FFF2-40B4-BE49-F238E27FC236}">
                <a16:creationId xmlns:a16="http://schemas.microsoft.com/office/drawing/2014/main" id="{D4E2E04C-8004-4795-8D8B-8B7BBC9EA67B}"/>
              </a:ext>
            </a:extLst>
          </p:cNvPr>
          <p:cNvSpPr>
            <a:spLocks noGrp="1" noChangeArrowheads="1"/>
          </p:cNvSpPr>
          <p:nvPr>
            <p:ph type="body" idx="4294967295"/>
          </p:nvPr>
        </p:nvSpPr>
        <p:spPr/>
        <p:txBody>
          <a:bodyPr/>
          <a:lstStyle/>
          <a:p>
            <a:r>
              <a:rPr lang="en-US" altLang="zh-CN" sz="2500">
                <a:ea typeface="宋体" panose="02010600030101010101" pitchFamily="2" charset="-122"/>
              </a:rPr>
              <a:t>Read a source file and parse it into ASTs.</a:t>
            </a:r>
          </a:p>
          <a:p>
            <a:r>
              <a:rPr lang="en-US" altLang="zh-CN" sz="2500">
                <a:ea typeface="宋体" panose="02010600030101010101" pitchFamily="2" charset="-122"/>
              </a:rPr>
              <a:t>Annotate the parse trees with instrumentation.</a:t>
            </a:r>
          </a:p>
          <a:p>
            <a:r>
              <a:rPr lang="en-US" altLang="zh-CN" sz="2500">
                <a:ea typeface="宋体" panose="02010600030101010101" pitchFamily="2" charset="-122"/>
              </a:rPr>
              <a:t>Translate the annotated trees to a new source file. </a:t>
            </a:r>
          </a:p>
          <a:p>
            <a:r>
              <a:rPr lang="en-US" altLang="zh-CN" sz="2500">
                <a:ea typeface="宋体" panose="02010600030101010101" pitchFamily="2" charset="-122"/>
              </a:rPr>
              <a:t>Compile the new source. </a:t>
            </a:r>
          </a:p>
          <a:p>
            <a:r>
              <a:rPr lang="en-US" altLang="zh-CN" sz="2500">
                <a:ea typeface="宋体" panose="02010600030101010101" pitchFamily="2" charset="-122"/>
              </a:rPr>
              <a:t>Execute the program and a trace produced.</a:t>
            </a:r>
            <a:endParaRPr lang="zh-CN" altLang="en-US" sz="2500">
              <a:ea typeface="宋体" panose="02010600030101010101" pitchFamily="2"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09FDF87-3AFB-4EE2-A42F-6F82283E9401}"/>
              </a:ext>
            </a:extLst>
          </p:cNvPr>
          <p:cNvSpPr>
            <a:spLocks noGrp="1" noChangeArrowheads="1"/>
          </p:cNvSpPr>
          <p:nvPr>
            <p:ph type="title" idx="4294967295"/>
          </p:nvPr>
        </p:nvSpPr>
        <p:spPr/>
        <p:txBody>
          <a:bodyPr/>
          <a:lstStyle/>
          <a:p>
            <a:r>
              <a:rPr lang="en-US" altLang="zh-CN">
                <a:ea typeface="宋体" panose="02010600030101010101" pitchFamily="2" charset="-122"/>
              </a:rPr>
              <a:t>An Example </a:t>
            </a:r>
          </a:p>
        </p:txBody>
      </p:sp>
      <p:pic>
        <p:nvPicPr>
          <p:cNvPr id="22531" name="Picture 4">
            <a:extLst>
              <a:ext uri="{FF2B5EF4-FFF2-40B4-BE49-F238E27FC236}">
                <a16:creationId xmlns:a16="http://schemas.microsoft.com/office/drawing/2014/main" id="{82D9AC5F-279D-4BA9-B450-53872E5C0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71600"/>
            <a:ext cx="28956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a:extLst>
              <a:ext uri="{FF2B5EF4-FFF2-40B4-BE49-F238E27FC236}">
                <a16:creationId xmlns:a16="http://schemas.microsoft.com/office/drawing/2014/main" id="{024908FE-31BB-412B-BB5E-98B9BB032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895600"/>
            <a:ext cx="5715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61FC3C4-6CE1-4083-BC41-2B0A7D3579CE}"/>
              </a:ext>
            </a:extLst>
          </p:cNvPr>
          <p:cNvSpPr>
            <a:spLocks noGrp="1" noChangeArrowheads="1"/>
          </p:cNvSpPr>
          <p:nvPr>
            <p:ph type="title" idx="4294967295"/>
          </p:nvPr>
        </p:nvSpPr>
        <p:spPr/>
        <p:txBody>
          <a:bodyPr/>
          <a:lstStyle/>
          <a:p>
            <a:r>
              <a:rPr lang="en-US" altLang="zh-CN">
                <a:ea typeface="宋体" panose="02010600030101010101" pitchFamily="2" charset="-122"/>
              </a:rPr>
              <a:t>An Example </a:t>
            </a:r>
          </a:p>
        </p:txBody>
      </p:sp>
      <p:pic>
        <p:nvPicPr>
          <p:cNvPr id="23555" name="Picture 3">
            <a:extLst>
              <a:ext uri="{FF2B5EF4-FFF2-40B4-BE49-F238E27FC236}">
                <a16:creationId xmlns:a16="http://schemas.microsoft.com/office/drawing/2014/main" id="{D419EA83-47B7-4B8A-A6E5-FA5A4CA68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371600"/>
            <a:ext cx="28956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a:extLst>
              <a:ext uri="{FF2B5EF4-FFF2-40B4-BE49-F238E27FC236}">
                <a16:creationId xmlns:a16="http://schemas.microsoft.com/office/drawing/2014/main" id="{3F75D3A9-F9E2-4841-A9AF-45ED10FE53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895600"/>
            <a:ext cx="5715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a:extLst>
              <a:ext uri="{FF2B5EF4-FFF2-40B4-BE49-F238E27FC236}">
                <a16:creationId xmlns:a16="http://schemas.microsoft.com/office/drawing/2014/main" id="{85F88863-2846-43DC-9D04-C60423AC7BAF}"/>
              </a:ext>
            </a:extLst>
          </p:cNvPr>
          <p:cNvSpPr>
            <a:spLocks noChangeArrowheads="1"/>
          </p:cNvSpPr>
          <p:nvPr/>
        </p:nvSpPr>
        <p:spPr bwMode="auto">
          <a:xfrm>
            <a:off x="5943600" y="3962400"/>
            <a:ext cx="3352800" cy="2209800"/>
          </a:xfrm>
          <a:prstGeom prst="rect">
            <a:avLst/>
          </a:prstGeom>
          <a:solidFill>
            <a:schemeClr val="bg1"/>
          </a:solidFill>
          <a:ln w="28575">
            <a:solidFill>
              <a:schemeClr val="bg1"/>
            </a:solidFill>
            <a:miter lim="800000"/>
            <a:headEnd/>
            <a:tailEnd/>
          </a:ln>
        </p:spPr>
        <p:txBody>
          <a:bodyPr wrap="none" anchor="ctr"/>
          <a:lstStyle>
            <a:lvl1pPr algn="l" eaLnBrk="0" hangingPunct="0">
              <a:buClr>
                <a:srgbClr val="CC3300"/>
              </a:buClr>
              <a:buBlip>
                <a:blip r:embed="rId6"/>
              </a:buBlip>
              <a:defRPr sz="1900">
                <a:solidFill>
                  <a:schemeClr val="tx1"/>
                </a:solidFill>
                <a:latin typeface="Comic Sans MS" panose="030F0702030302020204" pitchFamily="66" charset="0"/>
              </a:defRPr>
            </a:lvl1pPr>
            <a:lvl2pPr marL="742950" indent="-285750" algn="l" eaLnBrk="0" hangingPunct="0">
              <a:buBlip>
                <a:blip r:embed="rId7"/>
              </a:buBlip>
              <a:defRPr sz="2800">
                <a:solidFill>
                  <a:schemeClr val="tx1"/>
                </a:solidFill>
                <a:latin typeface="Comic Sans MS" panose="030F0702030302020204" pitchFamily="66" charset="0"/>
              </a:defRPr>
            </a:lvl2pPr>
            <a:lvl3pPr marL="1143000" indent="-228600" algn="l" eaLnBrk="0" hangingPunct="0">
              <a:buBlip>
                <a:blip r:embed="rId8"/>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lgn="ctr" eaLnBrk="1" hangingPunct="1">
              <a:buClrTx/>
              <a:buFontTx/>
              <a:buChar char="–"/>
            </a:pPr>
            <a:endParaRPr lang="en-US" altLang="en-US" sz="1800">
              <a:latin typeface="Lucida Sans" panose="020B0602040502020204" pitchFamily="34" charset="0"/>
            </a:endParaRPr>
          </a:p>
        </p:txBody>
      </p:sp>
      <p:sp>
        <p:nvSpPr>
          <p:cNvPr id="23558" name="Text Box 6">
            <a:extLst>
              <a:ext uri="{FF2B5EF4-FFF2-40B4-BE49-F238E27FC236}">
                <a16:creationId xmlns:a16="http://schemas.microsoft.com/office/drawing/2014/main" id="{46987AAE-E6F0-4051-8BE7-B2C9FAA31FC3}"/>
              </a:ext>
            </a:extLst>
          </p:cNvPr>
          <p:cNvSpPr txBox="1">
            <a:spLocks noChangeArrowheads="1"/>
          </p:cNvSpPr>
          <p:nvPr/>
        </p:nvSpPr>
        <p:spPr bwMode="auto">
          <a:xfrm>
            <a:off x="6705600" y="382428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742950" indent="-285750" algn="l" eaLnBrk="0" hangingPunct="0">
              <a:buClr>
                <a:srgbClr val="CC3300"/>
              </a:buClr>
              <a:buBlip>
                <a:blip r:embed="rId6"/>
              </a:buBlip>
              <a:defRPr sz="1900">
                <a:solidFill>
                  <a:schemeClr val="tx1"/>
                </a:solidFill>
                <a:latin typeface="Comic Sans MS" panose="030F0702030302020204" pitchFamily="66" charset="0"/>
              </a:defRPr>
            </a:lvl1pPr>
            <a:lvl2pPr marL="742950" indent="-285750" algn="l" eaLnBrk="0" hangingPunct="0">
              <a:buBlip>
                <a:blip r:embed="rId7"/>
              </a:buBlip>
              <a:defRPr sz="2800">
                <a:solidFill>
                  <a:schemeClr val="tx1"/>
                </a:solidFill>
                <a:latin typeface="Comic Sans MS" panose="030F0702030302020204" pitchFamily="66" charset="0"/>
              </a:defRPr>
            </a:lvl2pPr>
            <a:lvl3pPr marL="1143000" indent="-228600" algn="l" eaLnBrk="0" hangingPunct="0">
              <a:buBlip>
                <a:blip r:embed="rId8"/>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lgn="ctr" eaLnBrk="1" hangingPunct="1">
              <a:spcBef>
                <a:spcPct val="50000"/>
              </a:spcBef>
              <a:buClrTx/>
              <a:buFontTx/>
              <a:buNone/>
            </a:pPr>
            <a:r>
              <a:rPr lang="en-US" altLang="zh-CN" sz="2400">
                <a:solidFill>
                  <a:srgbClr val="FF3300"/>
                </a:solidFill>
                <a:latin typeface="Lucida Sans" panose="020B0602040502020204" pitchFamily="34" charset="0"/>
                <a:ea typeface="宋体" panose="02010600030101010101" pitchFamily="2" charset="-122"/>
              </a:rPr>
              <a:t>;</a:t>
            </a:r>
          </a:p>
        </p:txBody>
      </p:sp>
      <p:sp>
        <p:nvSpPr>
          <p:cNvPr id="23559" name="Text Box 7">
            <a:extLst>
              <a:ext uri="{FF2B5EF4-FFF2-40B4-BE49-F238E27FC236}">
                <a16:creationId xmlns:a16="http://schemas.microsoft.com/office/drawing/2014/main" id="{9CA48FD5-92BE-4A6B-9E41-ECD15320EBFE}"/>
              </a:ext>
            </a:extLst>
          </p:cNvPr>
          <p:cNvSpPr txBox="1">
            <a:spLocks noChangeArrowheads="1"/>
          </p:cNvSpPr>
          <p:nvPr/>
        </p:nvSpPr>
        <p:spPr bwMode="auto">
          <a:xfrm>
            <a:off x="3810000" y="4800601"/>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742950" indent="-285750" algn="l" eaLnBrk="0" hangingPunct="0">
              <a:buClr>
                <a:srgbClr val="CC3300"/>
              </a:buClr>
              <a:buBlip>
                <a:blip r:embed="rId6"/>
              </a:buBlip>
              <a:defRPr sz="1900">
                <a:solidFill>
                  <a:schemeClr val="tx1"/>
                </a:solidFill>
                <a:latin typeface="Comic Sans MS" panose="030F0702030302020204" pitchFamily="66" charset="0"/>
              </a:defRPr>
            </a:lvl1pPr>
            <a:lvl2pPr marL="742950" indent="-285750" algn="l" eaLnBrk="0" hangingPunct="0">
              <a:buBlip>
                <a:blip r:embed="rId7"/>
              </a:buBlip>
              <a:defRPr sz="2800">
                <a:solidFill>
                  <a:schemeClr val="tx1"/>
                </a:solidFill>
                <a:latin typeface="Comic Sans MS" panose="030F0702030302020204" pitchFamily="66" charset="0"/>
              </a:defRPr>
            </a:lvl2pPr>
            <a:lvl3pPr marL="1143000" indent="-228600" algn="l" eaLnBrk="0" hangingPunct="0">
              <a:buBlip>
                <a:blip r:embed="rId8"/>
              </a:buBlip>
              <a:defRPr sz="1700">
                <a:solidFill>
                  <a:schemeClr val="tx1"/>
                </a:solidFill>
                <a:latin typeface="Comic Sans MS" panose="030F0702030302020204" pitchFamily="66" charset="0"/>
              </a:defRPr>
            </a:lvl3pPr>
            <a:lvl4pPr marL="1600200" indent="-228600" algn="l" eaLnBrk="0" hangingPunct="0">
              <a:defRPr sz="1600">
                <a:solidFill>
                  <a:schemeClr val="tx1"/>
                </a:solidFill>
                <a:latin typeface="Comic Sans MS" panose="030F0702030302020204" pitchFamily="66" charset="0"/>
              </a:defRPr>
            </a:lvl4pPr>
            <a:lvl5pPr marL="2057400" indent="-228600" algn="l" eaLnBrk="0" hangingPunct="0">
              <a:defRPr sz="15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15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15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15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1500">
                <a:solidFill>
                  <a:schemeClr val="tx1"/>
                </a:solidFill>
                <a:latin typeface="Comic Sans MS" panose="030F0702030302020204" pitchFamily="66" charset="0"/>
              </a:defRPr>
            </a:lvl9pPr>
          </a:lstStyle>
          <a:p>
            <a:pPr algn="ctr" eaLnBrk="1" hangingPunct="1">
              <a:spcBef>
                <a:spcPct val="50000"/>
              </a:spcBef>
              <a:buClrTx/>
              <a:buFontTx/>
              <a:buNone/>
            </a:pPr>
            <a:r>
              <a:rPr lang="en-US" altLang="zh-CN" sz="1800">
                <a:solidFill>
                  <a:srgbClr val="FF3300"/>
                </a:solidFill>
                <a:latin typeface="Lucida Sans" panose="020B0602040502020204" pitchFamily="34" charset="0"/>
                <a:ea typeface="宋体" panose="02010600030101010101" pitchFamily="2" charset="-122"/>
              </a:rPr>
              <a:t>printf(“In loop\n”)</a:t>
            </a:r>
          </a:p>
        </p:txBody>
      </p:sp>
      <p:sp>
        <p:nvSpPr>
          <p:cNvPr id="23560" name="Line 8">
            <a:extLst>
              <a:ext uri="{FF2B5EF4-FFF2-40B4-BE49-F238E27FC236}">
                <a16:creationId xmlns:a16="http://schemas.microsoft.com/office/drawing/2014/main" id="{47867C05-D144-442A-A294-6E571A81F523}"/>
              </a:ext>
            </a:extLst>
          </p:cNvPr>
          <p:cNvSpPr>
            <a:spLocks noChangeShapeType="1"/>
          </p:cNvSpPr>
          <p:nvPr/>
        </p:nvSpPr>
        <p:spPr bwMode="auto">
          <a:xfrm flipH="1">
            <a:off x="5715000" y="4191000"/>
            <a:ext cx="1447800" cy="4572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3561" name="Object 9">
            <a:extLst>
              <a:ext uri="{FF2B5EF4-FFF2-40B4-BE49-F238E27FC236}">
                <a16:creationId xmlns:a16="http://schemas.microsoft.com/office/drawing/2014/main" id="{F9BB7734-4EED-494A-967E-51F6FFE3D7E5}"/>
              </a:ext>
            </a:extLst>
          </p:cNvPr>
          <p:cNvGraphicFramePr>
            <a:graphicFrameLocks noGrp="1" noChangeAspect="1"/>
          </p:cNvGraphicFramePr>
          <p:nvPr>
            <p:ph idx="4294967295"/>
          </p:nvPr>
        </p:nvGraphicFramePr>
        <p:xfrm>
          <a:off x="7010400" y="4572000"/>
          <a:ext cx="3048000" cy="1981200"/>
        </p:xfrm>
        <a:graphic>
          <a:graphicData uri="http://schemas.openxmlformats.org/presentationml/2006/ole">
            <mc:AlternateContent xmlns:mc="http://schemas.openxmlformats.org/markup-compatibility/2006">
              <mc:Choice xmlns:v="urn:schemas-microsoft-com:vml" Requires="v">
                <p:oleObj spid="_x0000_s1078" name="Bitmap Image" r:id="rId9" imgW="1828571" imgH="1352381" progId="Paint.Picture">
                  <p:embed/>
                </p:oleObj>
              </mc:Choice>
              <mc:Fallback>
                <p:oleObj name="Bitmap Image" r:id="rId9" imgW="1828571" imgH="1352381" progId="Paint.Picture">
                  <p:embed/>
                  <p:pic>
                    <p:nvPicPr>
                      <p:cNvPr id="23561" name="Object 9">
                        <a:extLst>
                          <a:ext uri="{FF2B5EF4-FFF2-40B4-BE49-F238E27FC236}">
                            <a16:creationId xmlns:a16="http://schemas.microsoft.com/office/drawing/2014/main" id="{F9BB7734-4EED-494A-967E-51F6FFE3D7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4572000"/>
                        <a:ext cx="3048000" cy="1981200"/>
                      </a:xfrm>
                      <a:prstGeom prst="rect">
                        <a:avLst/>
                      </a:prstGeom>
                      <a:noFill/>
                      <a:ln>
                        <a:noFill/>
                      </a:ln>
                      <a:effectLst/>
                      <a:extLst>
                        <a:ext uri="{909E8E84-426E-40DD-AFC4-6F175D3DCCD1}">
                          <a14:hiddenFill xmlns:a14="http://schemas.microsoft.com/office/drawing/2010/main">
                            <a:solidFill>
                              <a:srgbClr val="993300">
                                <a:alpha val="50195"/>
                              </a:srgbClr>
                            </a:solidFill>
                          </a14:hiddenFill>
                        </a:ext>
                        <a:ext uri="{91240B29-F687-4F45-9708-019B960494DF}">
                          <a14:hiddenLine xmlns:a14="http://schemas.microsoft.com/office/drawing/2010/main" w="28575" cap="flat" cmpd="sng">
                            <a:solidFill>
                              <a:srgbClr val="9933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2" name="Line 11">
            <a:extLst>
              <a:ext uri="{FF2B5EF4-FFF2-40B4-BE49-F238E27FC236}">
                <a16:creationId xmlns:a16="http://schemas.microsoft.com/office/drawing/2014/main" id="{CA995CDB-216B-407D-9BA0-B5C6F9E61D7F}"/>
              </a:ext>
            </a:extLst>
          </p:cNvPr>
          <p:cNvSpPr>
            <a:spLocks noChangeShapeType="1"/>
          </p:cNvSpPr>
          <p:nvPr/>
        </p:nvSpPr>
        <p:spPr bwMode="auto">
          <a:xfrm>
            <a:off x="7391400" y="4191000"/>
            <a:ext cx="838200" cy="304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Forced Execution by Instrumentation (PMP)</a:t>
            </a:r>
          </a:p>
        </p:txBody>
      </p:sp>
      <p:sp>
        <p:nvSpPr>
          <p:cNvPr id="3" name="Content Placeholder 2"/>
          <p:cNvSpPr>
            <a:spLocks noGrp="1"/>
          </p:cNvSpPr>
          <p:nvPr>
            <p:ph idx="1"/>
          </p:nvPr>
        </p:nvSpPr>
        <p:spPr>
          <a:xfrm>
            <a:off x="609600" y="1600201"/>
            <a:ext cx="11176000" cy="4525963"/>
          </a:xfrm>
        </p:spPr>
        <p:txBody>
          <a:bodyPr>
            <a:normAutofit/>
          </a:bodyPr>
          <a:lstStyle/>
          <a:p>
            <a:r>
              <a:rPr lang="en-US" b="1" dirty="0"/>
              <a:t>Goal:</a:t>
            </a:r>
            <a:r>
              <a:rPr lang="en-US" dirty="0"/>
              <a:t> address the challenges in dynamic malware analysis</a:t>
            </a:r>
          </a:p>
          <a:p>
            <a:pPr lvl="1"/>
            <a:r>
              <a:rPr lang="en-US" dirty="0"/>
              <a:t>Poor coverage</a:t>
            </a:r>
          </a:p>
          <a:p>
            <a:pPr lvl="1"/>
            <a:r>
              <a:rPr lang="en-US" dirty="0"/>
              <a:t>Can be evaded by cloaking</a:t>
            </a:r>
          </a:p>
          <a:p>
            <a:pPr lvl="1"/>
            <a:r>
              <a:rPr lang="en-US" dirty="0"/>
              <a:t>Requiring inputs and environment</a:t>
            </a:r>
          </a:p>
          <a:p>
            <a:r>
              <a:rPr lang="en-US" b="1" dirty="0"/>
              <a:t>Idea: </a:t>
            </a:r>
            <a:r>
              <a:rPr lang="en-US" dirty="0"/>
              <a:t>force the program to take different paths by switching predicate outcomes (by instrumentation); and external inputs will be automatically filled in with random values (by instrumentation)</a:t>
            </a:r>
          </a:p>
          <a:p>
            <a:pPr lvl="1"/>
            <a:r>
              <a:rPr lang="en-US" dirty="0"/>
              <a:t>Cloaking can be evaded</a:t>
            </a:r>
          </a:p>
          <a:p>
            <a:pPr marL="457200" lvl="1" indent="0">
              <a:buNone/>
            </a:pPr>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430940520"/>
      </p:ext>
    </p:extLst>
  </p:cSld>
  <p:clrMapOvr>
    <a:masterClrMapping/>
  </p:clrMapOvr>
  <mc:AlternateContent xmlns:mc="http://schemas.openxmlformats.org/markup-compatibility/2006" xmlns:p14="http://schemas.microsoft.com/office/powerpoint/2010/main">
    <mc:Choice Requires="p14">
      <p:transition spd="slow" p14:dur="2000" advTm="45486"/>
    </mc:Choice>
    <mc:Fallback xmlns="">
      <p:transition xmlns:p14="http://schemas.microsoft.com/office/powerpoint/2010/main" spd="slow" advTm="45486"/>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ef027e1798_0_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74</a:t>
            </a:fld>
            <a:endParaRPr/>
          </a:p>
        </p:txBody>
      </p:sp>
      <p:sp>
        <p:nvSpPr>
          <p:cNvPr id="537" name="Google Shape;537;gef027e1798_0_64"/>
          <p:cNvSpPr txBox="1">
            <a:spLocks noGrp="1"/>
          </p:cNvSpPr>
          <p:nvPr>
            <p:ph type="title" idx="4294967295"/>
          </p:nvPr>
        </p:nvSpPr>
        <p:spPr>
          <a:xfrm>
            <a:off x="8389344" y="-14033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 Example</a:t>
            </a:r>
            <a:endParaRPr dirty="0"/>
          </a:p>
        </p:txBody>
      </p:sp>
      <p:pic>
        <p:nvPicPr>
          <p:cNvPr id="538" name="Google Shape;538;gef027e1798_0_64"/>
          <p:cNvPicPr preferRelativeResize="0"/>
          <p:nvPr/>
        </p:nvPicPr>
        <p:blipFill>
          <a:blip r:embed="rId3">
            <a:alphaModFix/>
          </a:blip>
          <a:stretch>
            <a:fillRect/>
          </a:stretch>
        </p:blipFill>
        <p:spPr>
          <a:xfrm>
            <a:off x="0" y="102870"/>
            <a:ext cx="8389344" cy="6480809"/>
          </a:xfrm>
          <a:prstGeom prst="rect">
            <a:avLst/>
          </a:prstGeom>
          <a:noFill/>
          <a:ln>
            <a:noFill/>
          </a:ln>
        </p:spPr>
      </p:pic>
      <p:sp>
        <p:nvSpPr>
          <p:cNvPr id="539" name="Google Shape;539;gef027e1798_0_64"/>
          <p:cNvSpPr txBox="1"/>
          <p:nvPr/>
        </p:nvSpPr>
        <p:spPr>
          <a:xfrm>
            <a:off x="8483490" y="2092588"/>
            <a:ext cx="380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40" name="Google Shape;540;gef027e1798_0_64"/>
          <p:cNvSpPr txBox="1"/>
          <p:nvPr/>
        </p:nvSpPr>
        <p:spPr>
          <a:xfrm>
            <a:off x="8360190" y="2456701"/>
            <a:ext cx="40533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latin typeface="Overlock"/>
                <a:ea typeface="Overlock"/>
                <a:cs typeface="Overlock"/>
                <a:sym typeface="Overlock"/>
              </a:rPr>
              <a:t>The predicates almost always take the false branches</a:t>
            </a:r>
            <a:endParaRPr sz="2400" dirty="0">
              <a:latin typeface="Overlock"/>
              <a:ea typeface="Overlock"/>
              <a:cs typeface="Overlock"/>
              <a:sym typeface="Overlock"/>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ef027e1798_0_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75</a:t>
            </a:fld>
            <a:endParaRPr/>
          </a:p>
        </p:txBody>
      </p:sp>
      <p:sp>
        <p:nvSpPr>
          <p:cNvPr id="547" name="Google Shape;547;gef027e1798_0_83"/>
          <p:cNvSpPr txBox="1">
            <a:spLocks noGrp="1"/>
          </p:cNvSpPr>
          <p:nvPr>
            <p:ph type="title" idx="4294967295"/>
          </p:nvPr>
        </p:nvSpPr>
        <p:spPr>
          <a:xfrm>
            <a:off x="457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verlock"/>
              <a:buNone/>
            </a:pPr>
            <a:r>
              <a:rPr lang="en-US" dirty="0"/>
              <a:t>Forced Execution – Example</a:t>
            </a:r>
            <a:endParaRPr dirty="0"/>
          </a:p>
        </p:txBody>
      </p:sp>
      <p:sp>
        <p:nvSpPr>
          <p:cNvPr id="548" name="Google Shape;548;gef027e1798_0_83"/>
          <p:cNvSpPr txBox="1"/>
          <p:nvPr/>
        </p:nvSpPr>
        <p:spPr>
          <a:xfrm>
            <a:off x="8106300" y="1926400"/>
            <a:ext cx="380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550" name="Google Shape;550;gef027e1798_0_83"/>
          <p:cNvPicPr preferRelativeResize="0"/>
          <p:nvPr/>
        </p:nvPicPr>
        <p:blipFill>
          <a:blip r:embed="rId3">
            <a:alphaModFix/>
          </a:blip>
          <a:stretch>
            <a:fillRect/>
          </a:stretch>
        </p:blipFill>
        <p:spPr>
          <a:xfrm>
            <a:off x="-125730" y="1805940"/>
            <a:ext cx="11023856" cy="4823461"/>
          </a:xfrm>
          <a:prstGeom prst="rect">
            <a:avLst/>
          </a:prstGeom>
          <a:noFill/>
          <a:ln>
            <a:noFill/>
          </a:ln>
        </p:spPr>
      </p:pic>
      <p:sp>
        <p:nvSpPr>
          <p:cNvPr id="549" name="Google Shape;549;gef027e1798_0_83"/>
          <p:cNvSpPr txBox="1"/>
          <p:nvPr/>
        </p:nvSpPr>
        <p:spPr>
          <a:xfrm>
            <a:off x="7859700" y="2157575"/>
            <a:ext cx="4053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Overlock"/>
                <a:ea typeface="Overlock"/>
                <a:cs typeface="Overlock"/>
                <a:sym typeface="Overlock"/>
              </a:rPr>
              <a:t>Control flow graph of the main function - 4 paths</a:t>
            </a:r>
            <a:endParaRPr sz="2400">
              <a:latin typeface="Overlock"/>
              <a:ea typeface="Overlock"/>
              <a:cs typeface="Overlock"/>
              <a:sym typeface="Overlock"/>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08"/>
          <p:cNvSpPr txBox="1">
            <a:spLocks noGrp="1"/>
          </p:cNvSpPr>
          <p:nvPr>
            <p:ph type="title"/>
          </p:nvPr>
        </p:nvSpPr>
        <p:spPr>
          <a:xfrm>
            <a:off x="838200" y="365126"/>
            <a:ext cx="10515600" cy="10698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Source Sans Pro Black"/>
              <a:buNone/>
            </a:pPr>
            <a:r>
              <a:rPr lang="en-US" dirty="0"/>
              <a:t>Forced-execution: Basic Idea </a:t>
            </a:r>
            <a:endParaRPr dirty="0"/>
          </a:p>
        </p:txBody>
      </p:sp>
      <p:sp>
        <p:nvSpPr>
          <p:cNvPr id="1427" name="Google Shape;1427;p108"/>
          <p:cNvSpPr txBox="1">
            <a:spLocks noGrp="1"/>
          </p:cNvSpPr>
          <p:nvPr>
            <p:ph type="body" idx="1"/>
          </p:nvPr>
        </p:nvSpPr>
        <p:spPr>
          <a:xfrm>
            <a:off x="635325" y="1381550"/>
            <a:ext cx="11175900" cy="5589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dirty="0"/>
              <a:t>Replace all the Boolean expressions in conditional statements with an invocation to a choice() function – which randomly chooses true or false</a:t>
            </a:r>
          </a:p>
          <a:p>
            <a:pPr marL="228600" lvl="0" indent="-228600" algn="l" rtl="0">
              <a:lnSpc>
                <a:spcPct val="90000"/>
              </a:lnSpc>
              <a:spcBef>
                <a:spcPts val="0"/>
              </a:spcBef>
              <a:spcAft>
                <a:spcPts val="0"/>
              </a:spcAft>
              <a:buClr>
                <a:schemeClr val="dk1"/>
              </a:buClr>
              <a:buSzPts val="2800"/>
              <a:buChar char="•"/>
            </a:pPr>
            <a:endParaRPr lang="en-US" dirty="0"/>
          </a:p>
          <a:p>
            <a:pPr marL="228600" lvl="0" indent="-228600" algn="l" rtl="0">
              <a:lnSpc>
                <a:spcPct val="90000"/>
              </a:lnSpc>
              <a:spcBef>
                <a:spcPts val="0"/>
              </a:spcBef>
              <a:spcAft>
                <a:spcPts val="0"/>
              </a:spcAft>
              <a:buClr>
                <a:schemeClr val="dk1"/>
              </a:buClr>
              <a:buSzPts val="2800"/>
              <a:buChar char="•"/>
            </a:pPr>
            <a:endParaRPr lang="en-US" dirty="0"/>
          </a:p>
          <a:p>
            <a:pPr marL="228600" lvl="0" indent="-228600" algn="l" rtl="0">
              <a:lnSpc>
                <a:spcPct val="90000"/>
              </a:lnSpc>
              <a:spcBef>
                <a:spcPts val="0"/>
              </a:spcBef>
              <a:spcAft>
                <a:spcPts val="0"/>
              </a:spcAft>
              <a:buClr>
                <a:schemeClr val="dk1"/>
              </a:buClr>
              <a:buSzPts val="2800"/>
              <a:buChar char="•"/>
            </a:pPr>
            <a:endParaRPr lang="en-US" dirty="0"/>
          </a:p>
          <a:p>
            <a:pPr marL="228600" lvl="0" indent="-228600" algn="l" rtl="0">
              <a:lnSpc>
                <a:spcPct val="90000"/>
              </a:lnSpc>
              <a:spcBef>
                <a:spcPts val="0"/>
              </a:spcBef>
              <a:spcAft>
                <a:spcPts val="0"/>
              </a:spcAft>
              <a:buClr>
                <a:schemeClr val="dk1"/>
              </a:buClr>
              <a:buSzPts val="2800"/>
              <a:buChar char="•"/>
            </a:pPr>
            <a:r>
              <a:rPr lang="en-US" dirty="0"/>
              <a:t>In our previous example, all four paths will have a certain likelihood to be explored</a:t>
            </a:r>
            <a:endParaRPr dirty="0"/>
          </a:p>
          <a:p>
            <a:pPr marL="228600" lvl="0" indent="-50800" algn="l" rtl="0">
              <a:lnSpc>
                <a:spcPct val="90000"/>
              </a:lnSpc>
              <a:spcBef>
                <a:spcPts val="1000"/>
              </a:spcBef>
              <a:spcAft>
                <a:spcPts val="0"/>
              </a:spcAft>
              <a:buClr>
                <a:schemeClr val="dk1"/>
              </a:buClr>
              <a:buSzPts val="2800"/>
              <a:buNone/>
            </a:pPr>
            <a:endParaRPr dirty="0"/>
          </a:p>
          <a:p>
            <a:pPr marL="0" lvl="0" indent="457200" algn="l" rtl="0">
              <a:lnSpc>
                <a:spcPct val="150000"/>
              </a:lnSpc>
              <a:spcBef>
                <a:spcPts val="0"/>
              </a:spcBef>
              <a:spcAft>
                <a:spcPts val="0"/>
              </a:spcAft>
              <a:buNone/>
            </a:pPr>
            <a:endParaRPr lang="en-US" sz="2250" dirty="0">
              <a:solidFill>
                <a:srgbClr val="37474F"/>
              </a:solidFill>
            </a:endParaRPr>
          </a:p>
          <a:p>
            <a:pPr marL="0" lvl="0" indent="457200" algn="l" rtl="0">
              <a:lnSpc>
                <a:spcPct val="150000"/>
              </a:lnSpc>
              <a:spcBef>
                <a:spcPts val="0"/>
              </a:spcBef>
              <a:spcAft>
                <a:spcPts val="0"/>
              </a:spcAft>
              <a:buNone/>
            </a:pPr>
            <a:endParaRPr lang="en-US" sz="2250" dirty="0">
              <a:solidFill>
                <a:srgbClr val="37474F"/>
              </a:solidFill>
            </a:endParaRPr>
          </a:p>
          <a:p>
            <a:pPr>
              <a:lnSpc>
                <a:spcPct val="150000"/>
              </a:lnSpc>
              <a:spcBef>
                <a:spcPts val="0"/>
              </a:spcBef>
            </a:pPr>
            <a:endParaRPr sz="2250" dirty="0">
              <a:solidFill>
                <a:srgbClr val="37474F"/>
              </a:solidFill>
            </a:endParaRPr>
          </a:p>
          <a:p>
            <a:pPr marL="228600" lvl="0" indent="-50800" algn="l" rtl="0">
              <a:lnSpc>
                <a:spcPct val="90000"/>
              </a:lnSpc>
              <a:spcBef>
                <a:spcPts val="1000"/>
              </a:spcBef>
              <a:spcAft>
                <a:spcPts val="0"/>
              </a:spcAft>
              <a:buClr>
                <a:schemeClr val="dk1"/>
              </a:buClr>
              <a:buSzPts val="2800"/>
              <a:buNone/>
            </a:pPr>
            <a:endParaRPr dirty="0"/>
          </a:p>
          <a:p>
            <a:pPr marL="457200" lvl="1" indent="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p:txBody>
      </p:sp>
      <p:pic>
        <p:nvPicPr>
          <p:cNvPr id="1428" name="Google Shape;1428;p108"/>
          <p:cNvPicPr preferRelativeResize="0"/>
          <p:nvPr/>
        </p:nvPicPr>
        <p:blipFill>
          <a:blip r:embed="rId3">
            <a:alphaModFix/>
          </a:blip>
          <a:stretch>
            <a:fillRect/>
          </a:stretch>
        </p:blipFill>
        <p:spPr>
          <a:xfrm>
            <a:off x="1596737" y="2362887"/>
            <a:ext cx="3086575" cy="857375"/>
          </a:xfrm>
          <a:prstGeom prst="rect">
            <a:avLst/>
          </a:prstGeom>
          <a:noFill/>
          <a:ln>
            <a:noFill/>
          </a:ln>
        </p:spPr>
      </p:pic>
      <p:pic>
        <p:nvPicPr>
          <p:cNvPr id="5" name="Google Shape;560;gef027e1798_0_73">
            <a:extLst>
              <a:ext uri="{FF2B5EF4-FFF2-40B4-BE49-F238E27FC236}">
                <a16:creationId xmlns:a16="http://schemas.microsoft.com/office/drawing/2014/main" id="{7E164CCE-F16F-4EFF-84F3-ECAD5C953769}"/>
              </a:ext>
            </a:extLst>
          </p:cNvPr>
          <p:cNvPicPr preferRelativeResize="0"/>
          <p:nvPr/>
        </p:nvPicPr>
        <p:blipFill>
          <a:blip r:embed="rId4">
            <a:alphaModFix/>
          </a:blip>
          <a:stretch>
            <a:fillRect/>
          </a:stretch>
        </p:blipFill>
        <p:spPr>
          <a:xfrm>
            <a:off x="3349128" y="3929194"/>
            <a:ext cx="6363243" cy="304135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in Forced Execution</a:t>
            </a:r>
          </a:p>
        </p:txBody>
      </p:sp>
      <p:sp>
        <p:nvSpPr>
          <p:cNvPr id="3" name="Content Placeholder 2"/>
          <p:cNvSpPr>
            <a:spLocks noGrp="1"/>
          </p:cNvSpPr>
          <p:nvPr>
            <p:ph idx="1"/>
          </p:nvPr>
        </p:nvSpPr>
        <p:spPr>
          <a:xfrm>
            <a:off x="609600" y="1600201"/>
            <a:ext cx="11176000" cy="4525963"/>
          </a:xfrm>
        </p:spPr>
        <p:txBody>
          <a:bodyPr>
            <a:normAutofit/>
          </a:bodyPr>
          <a:lstStyle/>
          <a:p>
            <a:r>
              <a:rPr lang="en-US" dirty="0"/>
              <a:t>Arbitrarily flipping branches may induce infeasible program paths and then crashes</a:t>
            </a:r>
          </a:p>
          <a:p>
            <a:pPr lvl="1"/>
            <a:r>
              <a:rPr lang="en-US" dirty="0"/>
              <a:t>Objects are not properly allocated</a:t>
            </a:r>
          </a:p>
          <a:p>
            <a:pPr lvl="1"/>
            <a:r>
              <a:rPr lang="en-US" dirty="0"/>
              <a:t>Pointers are having wrong values</a:t>
            </a:r>
          </a:p>
          <a:p>
            <a:r>
              <a:rPr lang="en-US" b="1" dirty="0"/>
              <a:t>Idea (PMP’s predecessor X-Force/</a:t>
            </a:r>
            <a:r>
              <a:rPr lang="en-US" b="1" dirty="0" err="1"/>
              <a:t>iRis</a:t>
            </a:r>
            <a:r>
              <a:rPr lang="en-US" b="1" dirty="0"/>
              <a:t>): </a:t>
            </a:r>
            <a:r>
              <a:rPr lang="en-US" dirty="0"/>
              <a:t>allocate memory and fix pointer values on demand</a:t>
            </a:r>
          </a:p>
          <a:p>
            <a:pPr lvl="1"/>
            <a:r>
              <a:rPr lang="en-US" dirty="0"/>
              <a:t>Intercept any memory accesses (by instrumentation) and make sure they are valid</a:t>
            </a:r>
          </a:p>
          <a:p>
            <a:pPr lvl="1"/>
            <a:r>
              <a:rPr lang="en-US" dirty="0"/>
              <a:t>If not, allocate memory and fix the pointer</a:t>
            </a:r>
          </a:p>
          <a:p>
            <a:pPr lvl="1"/>
            <a:endParaRPr lang="en-US" dirty="0"/>
          </a:p>
          <a:p>
            <a:pPr marL="457200" lvl="1" indent="0">
              <a:buNone/>
            </a:pPr>
            <a:endParaRPr lang="en-US" dirty="0"/>
          </a:p>
          <a:p>
            <a:pPr marL="457200" lvl="1" indent="0">
              <a:buNone/>
            </a:pPr>
            <a:endParaRPr lang="en-US" dirty="0"/>
          </a:p>
          <a:p>
            <a:pPr lvl="1"/>
            <a:endParaRPr lang="en-US" dirty="0"/>
          </a:p>
          <a:p>
            <a:pPr lvl="1"/>
            <a:endParaRPr lang="en-US" dirty="0"/>
          </a:p>
        </p:txBody>
      </p:sp>
      <p:pic>
        <p:nvPicPr>
          <p:cNvPr id="4" name="图片 8">
            <a:extLst>
              <a:ext uri="{FF2B5EF4-FFF2-40B4-BE49-F238E27FC236}">
                <a16:creationId xmlns:a16="http://schemas.microsoft.com/office/drawing/2014/main" id="{FC4B3D61-3A05-43A8-9C60-8387FE0F6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568" y="5408008"/>
            <a:ext cx="2850355" cy="718156"/>
          </a:xfrm>
          <a:prstGeom prst="rect">
            <a:avLst/>
          </a:prstGeom>
        </p:spPr>
      </p:pic>
    </p:spTree>
    <p:extLst>
      <p:ext uri="{BB962C8B-B14F-4D97-AF65-F5344CB8AC3E}">
        <p14:creationId xmlns:p14="http://schemas.microsoft.com/office/powerpoint/2010/main" val="2571832014"/>
      </p:ext>
    </p:extLst>
  </p:cSld>
  <p:clrMapOvr>
    <a:masterClrMapping/>
  </p:clrMapOvr>
  <mc:AlternateContent xmlns:mc="http://schemas.openxmlformats.org/markup-compatibility/2006" xmlns:p14="http://schemas.microsoft.com/office/powerpoint/2010/main">
    <mc:Choice Requires="p14">
      <p:transition spd="slow" p14:dur="2000" advTm="45486"/>
    </mc:Choice>
    <mc:Fallback xmlns="">
      <p:transition xmlns:p14="http://schemas.microsoft.com/office/powerpoint/2010/main" spd="slow" advTm="454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in Forced Execution</a:t>
            </a:r>
          </a:p>
        </p:txBody>
      </p:sp>
      <p:sp>
        <p:nvSpPr>
          <p:cNvPr id="3" name="Content Placeholder 2"/>
          <p:cNvSpPr>
            <a:spLocks noGrp="1"/>
          </p:cNvSpPr>
          <p:nvPr>
            <p:ph idx="1"/>
          </p:nvPr>
        </p:nvSpPr>
        <p:spPr>
          <a:xfrm>
            <a:off x="609600" y="1600201"/>
            <a:ext cx="11176000" cy="4525963"/>
          </a:xfrm>
        </p:spPr>
        <p:txBody>
          <a:bodyPr>
            <a:normAutofit fontScale="92500" lnSpcReduction="10000"/>
          </a:bodyPr>
          <a:lstStyle/>
          <a:p>
            <a:r>
              <a:rPr lang="en-US" dirty="0"/>
              <a:t>On demand allocation and pointer repair fail to consider pointer correlations</a:t>
            </a:r>
          </a:p>
          <a:p>
            <a:pPr lvl="1"/>
            <a:r>
              <a:rPr lang="en-US" dirty="0"/>
              <a:t>A pointer is corrupted due to branch flipping (e.g., memory not allocated)</a:t>
            </a:r>
          </a:p>
          <a:p>
            <a:pPr lvl="1"/>
            <a:r>
              <a:rPr lang="en-US" dirty="0"/>
              <a:t>Its gets copied to multiple variables</a:t>
            </a:r>
          </a:p>
          <a:p>
            <a:pPr lvl="1"/>
            <a:r>
              <a:rPr lang="en-US" dirty="0"/>
              <a:t>When one of the variables is dereferenced, it is properly fixed (e.g., by allocating some new memory block). But the pointer variables that are correlated to the fixed one need to be repaired accordingly (to retain their correlations)</a:t>
            </a:r>
          </a:p>
          <a:p>
            <a:pPr lvl="1"/>
            <a:r>
              <a:rPr lang="en-US" dirty="0"/>
              <a:t>Otherwise, the program semantics are broken  </a:t>
            </a:r>
          </a:p>
          <a:p>
            <a:r>
              <a:rPr lang="en-US" b="1" dirty="0"/>
              <a:t>Solution</a:t>
            </a:r>
            <a:r>
              <a:rPr lang="en-US" dirty="0"/>
              <a:t> – probabilistic memory preplanning (PMP)</a:t>
            </a:r>
          </a:p>
          <a:p>
            <a:pPr lvl="1"/>
            <a:r>
              <a:rPr lang="en-US" dirty="0"/>
              <a:t>Pre-allocate a large piece of memory at the beginning (the </a:t>
            </a:r>
            <a:r>
              <a:rPr lang="en-US" dirty="0">
                <a:solidFill>
                  <a:srgbClr val="FF0000"/>
                </a:solidFill>
              </a:rPr>
              <a:t>playground</a:t>
            </a:r>
            <a:r>
              <a:rPr lang="en-US" dirty="0"/>
              <a:t>)</a:t>
            </a:r>
          </a:p>
          <a:p>
            <a:pPr lvl="1"/>
            <a:r>
              <a:rPr lang="en-US" dirty="0"/>
              <a:t>All pointer variables are initialized to some random addresses within the playground</a:t>
            </a:r>
          </a:p>
          <a:p>
            <a:pPr lvl="1"/>
            <a:r>
              <a:rPr lang="en-US" dirty="0"/>
              <a:t>Any stack/heap objects are filled with values that point to addresses within the playground</a:t>
            </a:r>
          </a:p>
          <a:p>
            <a:pPr lvl="1"/>
            <a:r>
              <a:rPr lang="en-US" dirty="0"/>
              <a:t>As a result, all pointers are valid to begin with</a:t>
            </a:r>
          </a:p>
          <a:p>
            <a:pPr lvl="1"/>
            <a:r>
              <a:rPr lang="en-US" dirty="0"/>
              <a:t>What about pointer address collision (preplanning provides probabilistic guarantees)</a:t>
            </a:r>
          </a:p>
          <a:p>
            <a:pPr lvl="1"/>
            <a:endParaRPr lang="en-US" dirty="0"/>
          </a:p>
          <a:p>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3451117785"/>
      </p:ext>
    </p:extLst>
  </p:cSld>
  <p:clrMapOvr>
    <a:masterClrMapping/>
  </p:clrMapOvr>
  <mc:AlternateContent xmlns:mc="http://schemas.openxmlformats.org/markup-compatibility/2006" xmlns:p14="http://schemas.microsoft.com/office/powerpoint/2010/main">
    <mc:Choice Requires="p14">
      <p:transition spd="slow" p14:dur="2000" advTm="45486"/>
    </mc:Choice>
    <mc:Fallback xmlns="">
      <p:transition xmlns:p14="http://schemas.microsoft.com/office/powerpoint/2010/main" spd="slow" advTm="45486"/>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3"/>
          <p:cNvSpPr txBox="1">
            <a:spLocks noGrp="1"/>
          </p:cNvSpPr>
          <p:nvPr>
            <p:ph type="title"/>
          </p:nvPr>
        </p:nvSpPr>
        <p:spPr>
          <a:xfrm>
            <a:off x="838200" y="365126"/>
            <a:ext cx="10515600" cy="106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11111"/>
              <a:buFont typeface="Source Sans Pro Black"/>
              <a:buNone/>
            </a:pPr>
            <a:r>
              <a:rPr lang="en-US" sz="4000" dirty="0"/>
              <a:t>Exercise III-V: Under the Hood of PMP</a:t>
            </a:r>
            <a:endParaRPr dirty="0"/>
          </a:p>
        </p:txBody>
      </p:sp>
      <p:sp>
        <p:nvSpPr>
          <p:cNvPr id="566" name="Google Shape;566;p53"/>
          <p:cNvSpPr txBox="1">
            <a:spLocks noGrp="1"/>
          </p:cNvSpPr>
          <p:nvPr>
            <p:ph type="body" idx="1"/>
          </p:nvPr>
        </p:nvSpPr>
        <p:spPr>
          <a:xfrm>
            <a:off x="609600" y="1467976"/>
            <a:ext cx="11938612" cy="5423100"/>
          </a:xfrm>
          <a:prstGeom prst="rect">
            <a:avLst/>
          </a:prstGeom>
          <a:noFill/>
          <a:ln>
            <a:noFill/>
          </a:ln>
        </p:spPr>
        <p:txBody>
          <a:bodyPr spcFirstLastPara="1" wrap="square" lIns="91425" tIns="45700" rIns="91425" bIns="45700" anchor="t" anchorCtr="0">
            <a:noAutofit/>
          </a:bodyPr>
          <a:lstStyle/>
          <a:p>
            <a:pPr marL="457200" lvl="0" indent="-336550" algn="l" rtl="0">
              <a:lnSpc>
                <a:spcPct val="90000"/>
              </a:lnSpc>
              <a:spcBef>
                <a:spcPts val="0"/>
              </a:spcBef>
              <a:spcAft>
                <a:spcPts val="0"/>
              </a:spcAft>
              <a:buClr>
                <a:schemeClr val="dk1"/>
              </a:buClr>
              <a:buSzPts val="1700"/>
              <a:buChar char="•"/>
            </a:pPr>
            <a:r>
              <a:rPr lang="en-US" sz="2700" dirty="0"/>
              <a:t>Go to the virtual machine </a:t>
            </a:r>
            <a:endParaRPr sz="2700" dirty="0"/>
          </a:p>
          <a:p>
            <a:pPr marL="457200" lvl="0" indent="-336550" algn="l" rtl="0">
              <a:lnSpc>
                <a:spcPct val="90000"/>
              </a:lnSpc>
              <a:spcBef>
                <a:spcPts val="0"/>
              </a:spcBef>
              <a:spcAft>
                <a:spcPts val="0"/>
              </a:spcAft>
              <a:buClr>
                <a:schemeClr val="dk1"/>
              </a:buClr>
              <a:buSzPts val="1700"/>
              <a:buChar char="•"/>
            </a:pPr>
            <a:r>
              <a:rPr lang="en-US" sz="2700" dirty="0"/>
              <a:t>Click the corresponding buttons </a:t>
            </a:r>
            <a:endParaRPr sz="2700" dirty="0">
              <a:solidFill>
                <a:srgbClr val="FF0000"/>
              </a:solidFill>
            </a:endParaRPr>
          </a:p>
          <a:p>
            <a:pPr marL="228600" lvl="0" indent="0" algn="l" rtl="0">
              <a:lnSpc>
                <a:spcPct val="90000"/>
              </a:lnSpc>
              <a:spcBef>
                <a:spcPts val="0"/>
              </a:spcBef>
              <a:spcAft>
                <a:spcPts val="0"/>
              </a:spcAft>
              <a:buNone/>
            </a:pPr>
            <a:endParaRPr sz="2700" dirty="0">
              <a:solidFill>
                <a:srgbClr val="FF0000"/>
              </a:solidFill>
            </a:endParaRPr>
          </a:p>
          <a:p>
            <a:pPr marL="120650" lvl="0" indent="0" algn="l" rtl="0">
              <a:lnSpc>
                <a:spcPct val="90000"/>
              </a:lnSpc>
              <a:spcBef>
                <a:spcPts val="0"/>
              </a:spcBef>
              <a:spcAft>
                <a:spcPts val="0"/>
              </a:spcAft>
              <a:buClr>
                <a:schemeClr val="dk1"/>
              </a:buClr>
              <a:buSzPts val="1700"/>
              <a:buNone/>
            </a:pPr>
            <a:r>
              <a:rPr lang="en-US" sz="2700" dirty="0"/>
              <a:t>  </a:t>
            </a:r>
            <a:endParaRPr sz="2700" dirty="0"/>
          </a:p>
          <a:p>
            <a:pPr marL="228600" lvl="0" indent="0" algn="l" rtl="0">
              <a:lnSpc>
                <a:spcPct val="90000"/>
              </a:lnSpc>
              <a:spcBef>
                <a:spcPts val="0"/>
              </a:spcBef>
              <a:spcAft>
                <a:spcPts val="0"/>
              </a:spcAft>
              <a:buNone/>
            </a:pPr>
            <a:endParaRPr sz="2700" dirty="0"/>
          </a:p>
          <a:p>
            <a:pPr marL="228600" lvl="0" indent="0" algn="l" rtl="0">
              <a:lnSpc>
                <a:spcPct val="90000"/>
              </a:lnSpc>
              <a:spcBef>
                <a:spcPts val="0"/>
              </a:spcBef>
              <a:spcAft>
                <a:spcPts val="0"/>
              </a:spcAft>
              <a:buNone/>
            </a:pPr>
            <a:endParaRPr sz="1700" dirty="0">
              <a:latin typeface="Arial"/>
              <a:ea typeface="Arial"/>
              <a:cs typeface="Arial"/>
              <a:sym typeface="Arial"/>
            </a:endParaRPr>
          </a:p>
          <a:p>
            <a:pPr marL="228600" lvl="0" indent="0" algn="l" rtl="0">
              <a:spcBef>
                <a:spcPts val="0"/>
              </a:spcBef>
              <a:spcAft>
                <a:spcPts val="0"/>
              </a:spcAft>
              <a:buNone/>
            </a:pPr>
            <a:endParaRPr sz="2250" dirty="0">
              <a:solidFill>
                <a:srgbClr val="37474F"/>
              </a:solidFill>
              <a:latin typeface="Arial"/>
              <a:ea typeface="Arial"/>
              <a:cs typeface="Arial"/>
              <a:sym typeface="Arial"/>
            </a:endParaRPr>
          </a:p>
          <a:p>
            <a:pPr marL="0" lvl="0" indent="457200" algn="l" rtl="0">
              <a:lnSpc>
                <a:spcPct val="150000"/>
              </a:lnSpc>
              <a:spcBef>
                <a:spcPts val="0"/>
              </a:spcBef>
              <a:spcAft>
                <a:spcPts val="0"/>
              </a:spcAft>
              <a:buNone/>
            </a:pPr>
            <a:endParaRPr sz="2250" dirty="0">
              <a:solidFill>
                <a:srgbClr val="37474F"/>
              </a:solidFill>
              <a:latin typeface="Arial"/>
              <a:ea typeface="Arial"/>
              <a:cs typeface="Arial"/>
              <a:sym typeface="Arial"/>
            </a:endParaRPr>
          </a:p>
          <a:p>
            <a:pPr marL="457200" lvl="0" indent="0" algn="l" rtl="0">
              <a:lnSpc>
                <a:spcPct val="90000"/>
              </a:lnSpc>
              <a:spcBef>
                <a:spcPts val="0"/>
              </a:spcBef>
              <a:spcAft>
                <a:spcPts val="0"/>
              </a:spcAft>
              <a:buClr>
                <a:schemeClr val="dk1"/>
              </a:buClr>
              <a:buSzPts val="2400"/>
              <a:buNone/>
            </a:pPr>
            <a:endParaRPr sz="2400" dirty="0"/>
          </a:p>
          <a:p>
            <a:pPr marL="0" lvl="0" indent="0" algn="l" rtl="0">
              <a:lnSpc>
                <a:spcPct val="90000"/>
              </a:lnSpc>
              <a:spcBef>
                <a:spcPts val="0"/>
              </a:spcBef>
              <a:spcAft>
                <a:spcPts val="0"/>
              </a:spcAft>
              <a:buClr>
                <a:schemeClr val="dk1"/>
              </a:buClr>
              <a:buSzPts val="2400"/>
              <a:buNone/>
            </a:pPr>
            <a:endParaRPr sz="2400" dirty="0"/>
          </a:p>
          <a:p>
            <a:pPr marL="0" lvl="0" indent="0" algn="l" rtl="0">
              <a:lnSpc>
                <a:spcPct val="90000"/>
              </a:lnSpc>
              <a:spcBef>
                <a:spcPts val="0"/>
              </a:spcBef>
              <a:spcAft>
                <a:spcPts val="0"/>
              </a:spcAft>
              <a:buClr>
                <a:schemeClr val="dk1"/>
              </a:buClr>
              <a:buSzPts val="2400"/>
              <a:buNone/>
            </a:pPr>
            <a:endParaRPr sz="2400" dirty="0"/>
          </a:p>
          <a:p>
            <a:pPr marL="457200" lvl="0" indent="0" algn="l" rtl="0">
              <a:lnSpc>
                <a:spcPct val="90000"/>
              </a:lnSpc>
              <a:spcBef>
                <a:spcPts val="0"/>
              </a:spcBef>
              <a:spcAft>
                <a:spcPts val="0"/>
              </a:spcAft>
              <a:buClr>
                <a:schemeClr val="dk1"/>
              </a:buClr>
              <a:buSzPts val="2400"/>
              <a:buNone/>
            </a:pPr>
            <a:endParaRPr sz="2400" dirty="0"/>
          </a:p>
          <a:p>
            <a:pPr marL="457200" lvl="0" indent="0" algn="l" rtl="0">
              <a:lnSpc>
                <a:spcPct val="90000"/>
              </a:lnSpc>
              <a:spcBef>
                <a:spcPts val="0"/>
              </a:spcBef>
              <a:spcAft>
                <a:spcPts val="0"/>
              </a:spcAft>
              <a:buClr>
                <a:schemeClr val="dk1"/>
              </a:buClr>
              <a:buSzPts val="2400"/>
              <a:buNone/>
            </a:pPr>
            <a:endParaRPr sz="2400" dirty="0"/>
          </a:p>
          <a:p>
            <a:pPr marL="45720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457200" lvl="0" indent="0" algn="l" rtl="0">
              <a:lnSpc>
                <a:spcPct val="90000"/>
              </a:lnSpc>
              <a:spcBef>
                <a:spcPts val="0"/>
              </a:spcBef>
              <a:spcAft>
                <a:spcPts val="0"/>
              </a:spcAft>
              <a:buClr>
                <a:schemeClr val="dk1"/>
              </a:buClr>
              <a:buSzPts val="2800"/>
              <a:buNone/>
            </a:pPr>
            <a:endParaRPr dirty="0"/>
          </a:p>
          <a:p>
            <a:pPr marL="45720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0" lvl="0" indent="0" algn="l" rtl="0">
              <a:lnSpc>
                <a:spcPct val="90000"/>
              </a:lnSpc>
              <a:spcBef>
                <a:spcPts val="0"/>
              </a:spcBef>
              <a:spcAft>
                <a:spcPts val="0"/>
              </a:spcAft>
              <a:buClr>
                <a:schemeClr val="dk1"/>
              </a:buClr>
              <a:buSzPts val="2800"/>
              <a:buNone/>
            </a:pPr>
            <a:endParaRPr dirty="0"/>
          </a:p>
          <a:p>
            <a:pPr marL="457200" lvl="0" indent="0" algn="l" rtl="0">
              <a:lnSpc>
                <a:spcPct val="90000"/>
              </a:lnSpc>
              <a:spcBef>
                <a:spcPts val="0"/>
              </a:spcBef>
              <a:spcAft>
                <a:spcPts val="0"/>
              </a:spcAft>
              <a:buClr>
                <a:schemeClr val="dk1"/>
              </a:buClr>
              <a:buSzPts val="2800"/>
              <a:buNone/>
            </a:pPr>
            <a:endParaRPr dirty="0"/>
          </a:p>
          <a:p>
            <a:pPr marL="45720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p:txBody>
      </p:sp>
    </p:spTree>
    <p:extLst>
      <p:ext uri="{BB962C8B-B14F-4D97-AF65-F5344CB8AC3E}">
        <p14:creationId xmlns:p14="http://schemas.microsoft.com/office/powerpoint/2010/main" val="960303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Malware Is a Major Security Threat</a:t>
            </a:r>
          </a:p>
        </p:txBody>
      </p:sp>
      <p:sp>
        <p:nvSpPr>
          <p:cNvPr id="3" name="Content Placeholder 2"/>
          <p:cNvSpPr>
            <a:spLocks noGrp="1"/>
          </p:cNvSpPr>
          <p:nvPr>
            <p:ph idx="1"/>
          </p:nvPr>
        </p:nvSpPr>
        <p:spPr>
          <a:xfrm>
            <a:off x="838200" y="1520328"/>
            <a:ext cx="11277600" cy="4728072"/>
          </a:xfrm>
        </p:spPr>
        <p:txBody>
          <a:bodyPr>
            <a:normAutofit/>
          </a:bodyPr>
          <a:lstStyle/>
          <a:p>
            <a:pPr lvl="1"/>
            <a:r>
              <a:rPr lang="en-US" dirty="0"/>
              <a:t>In 2019, 93.6% of malware observed was polymorphic, meaning it has the ability to constantly change its code to evade detection (2020 Webroot Threat Report)</a:t>
            </a:r>
          </a:p>
          <a:p>
            <a:pPr lvl="1"/>
            <a:endParaRPr lang="en-US" dirty="0"/>
          </a:p>
          <a:p>
            <a:pPr lvl="1"/>
            <a:r>
              <a:rPr lang="en-US" dirty="0"/>
              <a:t>Since 2016, a total of 172 ransomware attacks have cost US healthcare organizations $21 billion. (</a:t>
            </a:r>
            <a:r>
              <a:rPr lang="en-US" dirty="0" err="1"/>
              <a:t>Comparitech</a:t>
            </a:r>
            <a:r>
              <a:rPr lang="en-US" dirty="0"/>
              <a:t>)</a:t>
            </a:r>
          </a:p>
          <a:p>
            <a:pPr lvl="1"/>
            <a:endParaRPr lang="en-US" dirty="0"/>
          </a:p>
          <a:p>
            <a:pPr lvl="1"/>
            <a:r>
              <a:rPr lang="en-US" dirty="0"/>
              <a:t>Almost 200 million ransomware attacks occurred in the first nine months of 2020 representing a large increase over the previous year. (SonicWall)</a:t>
            </a:r>
          </a:p>
          <a:p>
            <a:pPr lvl="1"/>
            <a:endParaRPr lang="en-US" dirty="0"/>
          </a:p>
          <a:p>
            <a:pPr lvl="1"/>
            <a:r>
              <a:rPr lang="en-US" dirty="0"/>
              <a:t>One out of five Americans has dealt with a ransomware attack. (The Harris Poll)</a:t>
            </a:r>
          </a:p>
          <a:p>
            <a:pPr lvl="1"/>
            <a:r>
              <a:rPr lang="en-US" dirty="0"/>
              <a:t>…</a:t>
            </a:r>
          </a:p>
        </p:txBody>
      </p:sp>
      <p:sp>
        <p:nvSpPr>
          <p:cNvPr id="6" name="Rectangle 5">
            <a:extLst>
              <a:ext uri="{FF2B5EF4-FFF2-40B4-BE49-F238E27FC236}">
                <a16:creationId xmlns:a16="http://schemas.microsoft.com/office/drawing/2014/main" id="{18D0B01A-8DBF-4F9F-BDE5-E810623E8E59}"/>
              </a:ext>
            </a:extLst>
          </p:cNvPr>
          <p:cNvSpPr/>
          <p:nvPr/>
        </p:nvSpPr>
        <p:spPr>
          <a:xfrm>
            <a:off x="838200" y="6487723"/>
            <a:ext cx="10013414" cy="338554"/>
          </a:xfrm>
          <a:prstGeom prst="rect">
            <a:avLst/>
          </a:prstGeom>
        </p:spPr>
        <p:txBody>
          <a:bodyPr wrap="square">
            <a:spAutoFit/>
          </a:bodyPr>
          <a:lstStyle/>
          <a:p>
            <a:r>
              <a:rPr lang="en-US" sz="1600" dirty="0"/>
              <a:t>https://www.comparitech.com/vpn/cybersecurity-cyber-crime-statistics-facts-trends/</a:t>
            </a:r>
          </a:p>
        </p:txBody>
      </p:sp>
    </p:spTree>
    <p:extLst>
      <p:ext uri="{BB962C8B-B14F-4D97-AF65-F5344CB8AC3E}">
        <p14:creationId xmlns:p14="http://schemas.microsoft.com/office/powerpoint/2010/main" val="360943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130"/>
          <p:cNvSpPr txBox="1">
            <a:spLocks noGrp="1"/>
          </p:cNvSpPr>
          <p:nvPr>
            <p:ph type="title"/>
          </p:nvPr>
        </p:nvSpPr>
        <p:spPr>
          <a:xfrm>
            <a:off x="838200" y="49576"/>
            <a:ext cx="11353800" cy="1069800"/>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200"/>
            </a:pPr>
            <a:r>
              <a:rPr lang="en-US" dirty="0"/>
              <a:t>Understanding Exercise V: On-demand Allocation</a:t>
            </a:r>
            <a:endParaRPr dirty="0"/>
          </a:p>
        </p:txBody>
      </p:sp>
      <p:sp>
        <p:nvSpPr>
          <p:cNvPr id="2" name="Rectangle 1">
            <a:extLst>
              <a:ext uri="{FF2B5EF4-FFF2-40B4-BE49-F238E27FC236}">
                <a16:creationId xmlns:a16="http://schemas.microsoft.com/office/drawing/2014/main" id="{EFDFB450-88DA-4F0D-AECA-688C66BEAF74}"/>
              </a:ext>
            </a:extLst>
          </p:cNvPr>
          <p:cNvSpPr/>
          <p:nvPr/>
        </p:nvSpPr>
        <p:spPr>
          <a:xfrm>
            <a:off x="838200" y="2783189"/>
            <a:ext cx="3832952" cy="3970318"/>
          </a:xfrm>
          <a:prstGeom prst="rect">
            <a:avLst/>
          </a:prstGeom>
        </p:spPr>
        <p:txBody>
          <a:bodyPr wrap="square">
            <a:spAutoFit/>
          </a:bodyPr>
          <a:lstStyle/>
          <a:p>
            <a:r>
              <a:rPr lang="en-US" dirty="0"/>
              <a:t>T *b = NULL;     </a:t>
            </a:r>
          </a:p>
          <a:p>
            <a:r>
              <a:rPr lang="en-US" dirty="0"/>
              <a:t>T *p = NULL;     </a:t>
            </a:r>
          </a:p>
          <a:p>
            <a:endParaRPr lang="en-US" dirty="0"/>
          </a:p>
          <a:p>
            <a:r>
              <a:rPr lang="en-US" dirty="0"/>
              <a:t>int input = rand(); </a:t>
            </a:r>
          </a:p>
          <a:p>
            <a:r>
              <a:rPr lang="en-US" dirty="0"/>
              <a:t>If (</a:t>
            </a:r>
            <a:r>
              <a:rPr lang="en-US" b="1" dirty="0">
                <a:solidFill>
                  <a:srgbClr val="FF0000"/>
                </a:solidFill>
              </a:rPr>
              <a:t>choice()</a:t>
            </a:r>
            <a:r>
              <a:rPr lang="en-US" dirty="0"/>
              <a:t>) {         </a:t>
            </a:r>
          </a:p>
          <a:p>
            <a:r>
              <a:rPr lang="en-US" dirty="0"/>
              <a:t>      b = (T *)malloc(</a:t>
            </a:r>
            <a:r>
              <a:rPr lang="en-US" dirty="0" err="1"/>
              <a:t>sizeof</a:t>
            </a:r>
            <a:r>
              <a:rPr lang="en-US" dirty="0"/>
              <a:t>(T));         </a:t>
            </a:r>
          </a:p>
          <a:p>
            <a:r>
              <a:rPr lang="en-US" dirty="0"/>
              <a:t>      b-&gt;f3=&amp;input;     </a:t>
            </a:r>
          </a:p>
          <a:p>
            <a:r>
              <a:rPr lang="en-US" dirty="0"/>
              <a:t>}    </a:t>
            </a:r>
          </a:p>
          <a:p>
            <a:r>
              <a:rPr lang="en-US" dirty="0"/>
              <a:t>p = b;   </a:t>
            </a:r>
          </a:p>
          <a:p>
            <a:r>
              <a:rPr lang="en-US" b="1" dirty="0" err="1">
                <a:solidFill>
                  <a:srgbClr val="FF0000"/>
                </a:solidFill>
              </a:rPr>
              <a:t>ondemand</a:t>
            </a:r>
            <a:r>
              <a:rPr lang="en-US" dirty="0"/>
              <a:t>(&amp;b)-&gt;f1 = 300.3;    </a:t>
            </a:r>
          </a:p>
          <a:p>
            <a:r>
              <a:rPr lang="en-US" b="1" dirty="0" err="1">
                <a:solidFill>
                  <a:srgbClr val="FF0000"/>
                </a:solidFill>
              </a:rPr>
              <a:t>ondemand</a:t>
            </a:r>
            <a:r>
              <a:rPr lang="en-US" b="1" dirty="0"/>
              <a:t>(</a:t>
            </a:r>
            <a:r>
              <a:rPr lang="en-US" dirty="0"/>
              <a:t>&amp;b)-&gt;f2 = 200000000;</a:t>
            </a:r>
          </a:p>
          <a:p>
            <a:r>
              <a:rPr lang="en-US" b="1" dirty="0"/>
              <a:t>*</a:t>
            </a:r>
            <a:r>
              <a:rPr lang="en-US" b="1" dirty="0" err="1">
                <a:solidFill>
                  <a:srgbClr val="FF0000"/>
                </a:solidFill>
              </a:rPr>
              <a:t>ondemand</a:t>
            </a:r>
            <a:r>
              <a:rPr lang="en-US" b="1" dirty="0"/>
              <a:t>(</a:t>
            </a:r>
            <a:r>
              <a:rPr lang="en-US" dirty="0"/>
              <a:t>&amp;(b-&gt;f3)) = 15;   </a:t>
            </a:r>
          </a:p>
          <a:p>
            <a:r>
              <a:rPr lang="en-US" dirty="0"/>
              <a:t>…</a:t>
            </a:r>
          </a:p>
          <a:p>
            <a:r>
              <a:rPr lang="en-US" dirty="0" err="1"/>
              <a:t>printf</a:t>
            </a:r>
            <a:r>
              <a:rPr lang="en-US" dirty="0"/>
              <a:t> (“…”, </a:t>
            </a:r>
            <a:r>
              <a:rPr lang="en-US" b="1" dirty="0" err="1">
                <a:solidFill>
                  <a:srgbClr val="FF0000"/>
                </a:solidFill>
              </a:rPr>
              <a:t>ondemand</a:t>
            </a:r>
            <a:r>
              <a:rPr lang="en-US" dirty="0"/>
              <a:t>(&amp;p)-&gt;f1);</a:t>
            </a:r>
          </a:p>
        </p:txBody>
      </p:sp>
      <p:sp>
        <p:nvSpPr>
          <p:cNvPr id="7" name="Rectangle 5">
            <a:extLst>
              <a:ext uri="{FF2B5EF4-FFF2-40B4-BE49-F238E27FC236}">
                <a16:creationId xmlns:a16="http://schemas.microsoft.com/office/drawing/2014/main" id="{4C65C1B2-501C-489B-B25F-A8A17243B045}"/>
              </a:ext>
            </a:extLst>
          </p:cNvPr>
          <p:cNvSpPr>
            <a:spLocks noChangeArrowheads="1"/>
          </p:cNvSpPr>
          <p:nvPr/>
        </p:nvSpPr>
        <p:spPr bwMode="auto">
          <a:xfrm>
            <a:off x="5867399" y="2134655"/>
            <a:ext cx="2297859" cy="4673769"/>
          </a:xfrm>
          <a:prstGeom prst="rect">
            <a:avLst/>
          </a:prstGeom>
          <a:solidFill>
            <a:srgbClr val="CCEC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CCECFF"/>
            </a:extrusionClr>
            <a:contourClr>
              <a:srgbClr val="CCEC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a:solidFill>
                <a:schemeClr val="bg1"/>
              </a:solidFill>
              <a:ea typeface="宋体" panose="02010600030101010101" pitchFamily="2" charset="-122"/>
            </a:endParaRPr>
          </a:p>
        </p:txBody>
      </p:sp>
      <p:sp>
        <p:nvSpPr>
          <p:cNvPr id="8" name="Rectangle 9">
            <a:extLst>
              <a:ext uri="{FF2B5EF4-FFF2-40B4-BE49-F238E27FC236}">
                <a16:creationId xmlns:a16="http://schemas.microsoft.com/office/drawing/2014/main" id="{D659CABE-3DA7-4526-86FB-9DBB6503083F}"/>
              </a:ext>
            </a:extLst>
          </p:cNvPr>
          <p:cNvSpPr>
            <a:spLocks noChangeArrowheads="1"/>
          </p:cNvSpPr>
          <p:nvPr/>
        </p:nvSpPr>
        <p:spPr bwMode="auto">
          <a:xfrm>
            <a:off x="5868987" y="2976221"/>
            <a:ext cx="2227547" cy="406724"/>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spcBef>
                <a:spcPct val="0"/>
              </a:spcBef>
            </a:pPr>
            <a:r>
              <a:rPr lang="en-US" altLang="zh-CN" sz="2400" dirty="0">
                <a:solidFill>
                  <a:schemeClr val="bg1"/>
                </a:solidFill>
                <a:ea typeface="宋体" panose="02010600030101010101" pitchFamily="2" charset="-122"/>
              </a:rPr>
              <a:t>300.3</a:t>
            </a:r>
            <a:endParaRPr lang="zh-CN" altLang="en-US" sz="2400" dirty="0">
              <a:solidFill>
                <a:schemeClr val="bg1"/>
              </a:solidFill>
              <a:ea typeface="宋体" panose="02010600030101010101" pitchFamily="2" charset="-122"/>
            </a:endParaRPr>
          </a:p>
        </p:txBody>
      </p:sp>
      <p:sp>
        <p:nvSpPr>
          <p:cNvPr id="9" name="Rectangle 10">
            <a:extLst>
              <a:ext uri="{FF2B5EF4-FFF2-40B4-BE49-F238E27FC236}">
                <a16:creationId xmlns:a16="http://schemas.microsoft.com/office/drawing/2014/main" id="{4945F991-6E74-4FE7-9763-1B9078561543}"/>
              </a:ext>
            </a:extLst>
          </p:cNvPr>
          <p:cNvSpPr>
            <a:spLocks noChangeArrowheads="1"/>
          </p:cNvSpPr>
          <p:nvPr/>
        </p:nvSpPr>
        <p:spPr bwMode="auto">
          <a:xfrm>
            <a:off x="5867399" y="3468787"/>
            <a:ext cx="2227547" cy="406726"/>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r>
              <a:rPr lang="en-US" altLang="zh-CN" sz="2400" dirty="0">
                <a:solidFill>
                  <a:schemeClr val="bg1"/>
                </a:solidFill>
                <a:ea typeface="宋体" panose="02010600030101010101" pitchFamily="2" charset="-122"/>
              </a:rPr>
              <a:t>200000000</a:t>
            </a:r>
            <a:endParaRPr lang="zh-CN" altLang="en-US" sz="2400" dirty="0">
              <a:solidFill>
                <a:schemeClr val="bg1"/>
              </a:solidFill>
              <a:ea typeface="宋体" panose="02010600030101010101" pitchFamily="2" charset="-122"/>
            </a:endParaRPr>
          </a:p>
        </p:txBody>
      </p:sp>
      <p:sp>
        <p:nvSpPr>
          <p:cNvPr id="10" name="Rectangle 11">
            <a:extLst>
              <a:ext uri="{FF2B5EF4-FFF2-40B4-BE49-F238E27FC236}">
                <a16:creationId xmlns:a16="http://schemas.microsoft.com/office/drawing/2014/main" id="{9DF8181C-E626-4103-B9AF-2B0F1E5BDCB4}"/>
              </a:ext>
            </a:extLst>
          </p:cNvPr>
          <p:cNvSpPr>
            <a:spLocks noChangeArrowheads="1"/>
          </p:cNvSpPr>
          <p:nvPr/>
        </p:nvSpPr>
        <p:spPr bwMode="auto">
          <a:xfrm>
            <a:off x="5867399" y="3948746"/>
            <a:ext cx="2227547" cy="406726"/>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11" name="Rectangle 12">
            <a:extLst>
              <a:ext uri="{FF2B5EF4-FFF2-40B4-BE49-F238E27FC236}">
                <a16:creationId xmlns:a16="http://schemas.microsoft.com/office/drawing/2014/main" id="{2127C67C-A822-4FD0-BA96-89EE0BE7D4FF}"/>
              </a:ext>
            </a:extLst>
          </p:cNvPr>
          <p:cNvSpPr>
            <a:spLocks noChangeArrowheads="1"/>
          </p:cNvSpPr>
          <p:nvPr/>
        </p:nvSpPr>
        <p:spPr bwMode="auto">
          <a:xfrm>
            <a:off x="5867399" y="4437742"/>
            <a:ext cx="2227547" cy="707135"/>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r>
              <a:rPr lang="en-US" altLang="zh-CN" sz="2400" dirty="0">
                <a:solidFill>
                  <a:schemeClr val="bg1"/>
                </a:solidFill>
                <a:ea typeface="宋体" panose="02010600030101010101" pitchFamily="2" charset="-122"/>
              </a:rPr>
              <a:t>15</a:t>
            </a:r>
            <a:endParaRPr lang="zh-CN" altLang="en-US" sz="2400" dirty="0">
              <a:solidFill>
                <a:schemeClr val="bg1"/>
              </a:solidFill>
              <a:ea typeface="宋体" panose="02010600030101010101" pitchFamily="2" charset="-122"/>
            </a:endParaRPr>
          </a:p>
        </p:txBody>
      </p:sp>
      <p:sp>
        <p:nvSpPr>
          <p:cNvPr id="12" name="Text Box 13">
            <a:extLst>
              <a:ext uri="{FF2B5EF4-FFF2-40B4-BE49-F238E27FC236}">
                <a16:creationId xmlns:a16="http://schemas.microsoft.com/office/drawing/2014/main" id="{A11F5B80-1624-416C-9066-B62EC6024A5E}"/>
              </a:ext>
            </a:extLst>
          </p:cNvPr>
          <p:cNvSpPr txBox="1">
            <a:spLocks noChangeArrowheads="1"/>
          </p:cNvSpPr>
          <p:nvPr/>
        </p:nvSpPr>
        <p:spPr bwMode="auto">
          <a:xfrm>
            <a:off x="4528493" y="1478251"/>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a:t>
            </a:r>
          </a:p>
        </p:txBody>
      </p:sp>
      <p:sp>
        <p:nvSpPr>
          <p:cNvPr id="13" name="Text Box 14">
            <a:extLst>
              <a:ext uri="{FF2B5EF4-FFF2-40B4-BE49-F238E27FC236}">
                <a16:creationId xmlns:a16="http://schemas.microsoft.com/office/drawing/2014/main" id="{59BA62D2-1314-4DBE-A99D-AEC7E03B4525}"/>
              </a:ext>
            </a:extLst>
          </p:cNvPr>
          <p:cNvSpPr txBox="1">
            <a:spLocks noChangeArrowheads="1"/>
          </p:cNvSpPr>
          <p:nvPr/>
        </p:nvSpPr>
        <p:spPr bwMode="auto">
          <a:xfrm>
            <a:off x="8091658" y="2952404"/>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f1</a:t>
            </a:r>
          </a:p>
        </p:txBody>
      </p:sp>
      <p:sp>
        <p:nvSpPr>
          <p:cNvPr id="16" name="Rectangle 29">
            <a:extLst>
              <a:ext uri="{FF2B5EF4-FFF2-40B4-BE49-F238E27FC236}">
                <a16:creationId xmlns:a16="http://schemas.microsoft.com/office/drawing/2014/main" id="{C6880549-7636-4EA0-9A0A-5E4C9D090A1B}"/>
              </a:ext>
            </a:extLst>
          </p:cNvPr>
          <p:cNvSpPr>
            <a:spLocks noChangeArrowheads="1"/>
          </p:cNvSpPr>
          <p:nvPr/>
        </p:nvSpPr>
        <p:spPr bwMode="auto">
          <a:xfrm>
            <a:off x="5867400" y="2421992"/>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r>
              <a:rPr lang="en-US" altLang="zh-CN" sz="2400" dirty="0">
                <a:solidFill>
                  <a:schemeClr val="bg1"/>
                </a:solidFill>
                <a:ea typeface="宋体" panose="02010600030101010101" pitchFamily="2" charset="-122"/>
              </a:rPr>
              <a:t>1234</a:t>
            </a:r>
            <a:endParaRPr lang="zh-CN" altLang="en-US" sz="2400" dirty="0">
              <a:solidFill>
                <a:schemeClr val="bg1"/>
              </a:solidFill>
              <a:ea typeface="宋体" panose="02010600030101010101" pitchFamily="2" charset="-122"/>
            </a:endParaRPr>
          </a:p>
        </p:txBody>
      </p:sp>
      <p:sp>
        <p:nvSpPr>
          <p:cNvPr id="17" name="Text Box 30">
            <a:extLst>
              <a:ext uri="{FF2B5EF4-FFF2-40B4-BE49-F238E27FC236}">
                <a16:creationId xmlns:a16="http://schemas.microsoft.com/office/drawing/2014/main" id="{C23BF4DE-529F-487A-97CC-CFCDE03FB8A6}"/>
              </a:ext>
            </a:extLst>
          </p:cNvPr>
          <p:cNvSpPr txBox="1">
            <a:spLocks noChangeArrowheads="1"/>
          </p:cNvSpPr>
          <p:nvPr/>
        </p:nvSpPr>
        <p:spPr bwMode="auto">
          <a:xfrm>
            <a:off x="4528493" y="959749"/>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b:</a:t>
            </a:r>
          </a:p>
        </p:txBody>
      </p:sp>
      <p:sp>
        <p:nvSpPr>
          <p:cNvPr id="20" name="Text Box 14">
            <a:extLst>
              <a:ext uri="{FF2B5EF4-FFF2-40B4-BE49-F238E27FC236}">
                <a16:creationId xmlns:a16="http://schemas.microsoft.com/office/drawing/2014/main" id="{7F70E8DD-8639-4F3F-A6EC-71736C733502}"/>
              </a:ext>
            </a:extLst>
          </p:cNvPr>
          <p:cNvSpPr txBox="1">
            <a:spLocks noChangeArrowheads="1"/>
          </p:cNvSpPr>
          <p:nvPr/>
        </p:nvSpPr>
        <p:spPr bwMode="auto">
          <a:xfrm>
            <a:off x="8091658" y="3492624"/>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f2</a:t>
            </a:r>
          </a:p>
        </p:txBody>
      </p:sp>
      <p:sp>
        <p:nvSpPr>
          <p:cNvPr id="21" name="Text Box 14">
            <a:extLst>
              <a:ext uri="{FF2B5EF4-FFF2-40B4-BE49-F238E27FC236}">
                <a16:creationId xmlns:a16="http://schemas.microsoft.com/office/drawing/2014/main" id="{C926A9F0-17F1-41BC-A640-586DD145AAC1}"/>
              </a:ext>
            </a:extLst>
          </p:cNvPr>
          <p:cNvSpPr txBox="1">
            <a:spLocks noChangeArrowheads="1"/>
          </p:cNvSpPr>
          <p:nvPr/>
        </p:nvSpPr>
        <p:spPr bwMode="auto">
          <a:xfrm>
            <a:off x="8113692" y="3985343"/>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f3</a:t>
            </a:r>
          </a:p>
        </p:txBody>
      </p:sp>
      <p:sp>
        <p:nvSpPr>
          <p:cNvPr id="22" name="Text Box 16">
            <a:extLst>
              <a:ext uri="{FF2B5EF4-FFF2-40B4-BE49-F238E27FC236}">
                <a16:creationId xmlns:a16="http://schemas.microsoft.com/office/drawing/2014/main" id="{34126D14-5F2B-4C85-9ECA-36A584C56846}"/>
              </a:ext>
            </a:extLst>
          </p:cNvPr>
          <p:cNvSpPr txBox="1">
            <a:spLocks noChangeArrowheads="1"/>
          </p:cNvSpPr>
          <p:nvPr/>
        </p:nvSpPr>
        <p:spPr bwMode="auto">
          <a:xfrm>
            <a:off x="6014687" y="984501"/>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NULL</a:t>
            </a:r>
          </a:p>
        </p:txBody>
      </p:sp>
      <p:sp>
        <p:nvSpPr>
          <p:cNvPr id="23" name="Text Box 16">
            <a:extLst>
              <a:ext uri="{FF2B5EF4-FFF2-40B4-BE49-F238E27FC236}">
                <a16:creationId xmlns:a16="http://schemas.microsoft.com/office/drawing/2014/main" id="{994AC6BA-E4A1-40D5-83E1-B0AB8E6062DE}"/>
              </a:ext>
            </a:extLst>
          </p:cNvPr>
          <p:cNvSpPr txBox="1">
            <a:spLocks noChangeArrowheads="1"/>
          </p:cNvSpPr>
          <p:nvPr/>
        </p:nvSpPr>
        <p:spPr bwMode="auto">
          <a:xfrm>
            <a:off x="6014686" y="1446741"/>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NULL</a:t>
            </a:r>
          </a:p>
        </p:txBody>
      </p:sp>
      <p:sp>
        <p:nvSpPr>
          <p:cNvPr id="5" name="Rectangle 4">
            <a:extLst>
              <a:ext uri="{FF2B5EF4-FFF2-40B4-BE49-F238E27FC236}">
                <a16:creationId xmlns:a16="http://schemas.microsoft.com/office/drawing/2014/main" id="{C4B2CE38-6040-4434-9E5E-025CF79C9FD0}"/>
              </a:ext>
            </a:extLst>
          </p:cNvPr>
          <p:cNvSpPr/>
          <p:nvPr/>
        </p:nvSpPr>
        <p:spPr>
          <a:xfrm>
            <a:off x="838200" y="2775449"/>
            <a:ext cx="2622014" cy="6397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494C02E-C13B-45D5-8B4B-FD42EC53E50B}"/>
              </a:ext>
            </a:extLst>
          </p:cNvPr>
          <p:cNvSpPr/>
          <p:nvPr/>
        </p:nvSpPr>
        <p:spPr>
          <a:xfrm>
            <a:off x="838200" y="3577961"/>
            <a:ext cx="2622014" cy="355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78523EA-A197-48C3-8CF6-D075370F763B}"/>
              </a:ext>
            </a:extLst>
          </p:cNvPr>
          <p:cNvSpPr/>
          <p:nvPr/>
        </p:nvSpPr>
        <p:spPr>
          <a:xfrm>
            <a:off x="838200" y="4988070"/>
            <a:ext cx="3413852" cy="355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4B4643-4A67-442D-BC99-3F8CD8B8FE2F}"/>
              </a:ext>
            </a:extLst>
          </p:cNvPr>
          <p:cNvSpPr/>
          <p:nvPr/>
        </p:nvSpPr>
        <p:spPr>
          <a:xfrm>
            <a:off x="838200" y="5338990"/>
            <a:ext cx="3413852" cy="510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D811C3A-27E5-4604-9EA0-7B498BFBBBEF}"/>
              </a:ext>
            </a:extLst>
          </p:cNvPr>
          <p:cNvSpPr/>
          <p:nvPr/>
        </p:nvSpPr>
        <p:spPr>
          <a:xfrm>
            <a:off x="838200" y="5858403"/>
            <a:ext cx="3413852" cy="355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F2DB1DB-C20D-43FE-84BC-C2F88024C8E3}"/>
              </a:ext>
            </a:extLst>
          </p:cNvPr>
          <p:cNvSpPr/>
          <p:nvPr/>
        </p:nvSpPr>
        <p:spPr>
          <a:xfrm>
            <a:off x="838200" y="6410716"/>
            <a:ext cx="3413852" cy="355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A184F6AD-9C89-47D8-8788-1799580FDBF0}"/>
              </a:ext>
            </a:extLst>
          </p:cNvPr>
          <p:cNvCxnSpPr>
            <a:cxnSpLocks/>
          </p:cNvCxnSpPr>
          <p:nvPr/>
        </p:nvCxnSpPr>
        <p:spPr>
          <a:xfrm>
            <a:off x="4933165" y="1268606"/>
            <a:ext cx="891966" cy="18267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6" name="Freeform: Shape 55">
            <a:extLst>
              <a:ext uri="{FF2B5EF4-FFF2-40B4-BE49-F238E27FC236}">
                <a16:creationId xmlns:a16="http://schemas.microsoft.com/office/drawing/2014/main" id="{D83EF553-F3D1-4BD6-8D44-93A4E59B7778}"/>
              </a:ext>
            </a:extLst>
          </p:cNvPr>
          <p:cNvSpPr/>
          <p:nvPr/>
        </p:nvSpPr>
        <p:spPr>
          <a:xfrm>
            <a:off x="5045722" y="4109292"/>
            <a:ext cx="716100" cy="68304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9">
            <a:extLst>
              <a:ext uri="{FF2B5EF4-FFF2-40B4-BE49-F238E27FC236}">
                <a16:creationId xmlns:a16="http://schemas.microsoft.com/office/drawing/2014/main" id="{DE890E15-3B45-4263-8739-4E1BE86E54B3}"/>
              </a:ext>
            </a:extLst>
          </p:cNvPr>
          <p:cNvSpPr>
            <a:spLocks noChangeArrowheads="1"/>
          </p:cNvSpPr>
          <p:nvPr/>
        </p:nvSpPr>
        <p:spPr bwMode="auto">
          <a:xfrm>
            <a:off x="5885724" y="5388420"/>
            <a:ext cx="2163896" cy="395102"/>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60" name="Rectangle 10">
            <a:extLst>
              <a:ext uri="{FF2B5EF4-FFF2-40B4-BE49-F238E27FC236}">
                <a16:creationId xmlns:a16="http://schemas.microsoft.com/office/drawing/2014/main" id="{CEFD7699-8CAD-4486-BA83-0603814E71C3}"/>
              </a:ext>
            </a:extLst>
          </p:cNvPr>
          <p:cNvSpPr>
            <a:spLocks noChangeArrowheads="1"/>
          </p:cNvSpPr>
          <p:nvPr/>
        </p:nvSpPr>
        <p:spPr bwMode="auto">
          <a:xfrm>
            <a:off x="5884136" y="5880986"/>
            <a:ext cx="2163896" cy="395104"/>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a:solidFill>
                <a:schemeClr val="bg1"/>
              </a:solidFill>
              <a:ea typeface="宋体" panose="02010600030101010101" pitchFamily="2" charset="-122"/>
            </a:endParaRPr>
          </a:p>
        </p:txBody>
      </p:sp>
      <p:sp>
        <p:nvSpPr>
          <p:cNvPr id="61" name="Rectangle 11">
            <a:extLst>
              <a:ext uri="{FF2B5EF4-FFF2-40B4-BE49-F238E27FC236}">
                <a16:creationId xmlns:a16="http://schemas.microsoft.com/office/drawing/2014/main" id="{C1396B6F-13EC-461C-93FE-3CA00B825354}"/>
              </a:ext>
            </a:extLst>
          </p:cNvPr>
          <p:cNvSpPr>
            <a:spLocks noChangeArrowheads="1"/>
          </p:cNvSpPr>
          <p:nvPr/>
        </p:nvSpPr>
        <p:spPr bwMode="auto">
          <a:xfrm>
            <a:off x="5884136" y="6360945"/>
            <a:ext cx="2163896" cy="395104"/>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a:solidFill>
                <a:schemeClr val="bg1"/>
              </a:solidFill>
              <a:ea typeface="宋体" panose="02010600030101010101" pitchFamily="2" charset="-122"/>
            </a:endParaRPr>
          </a:p>
        </p:txBody>
      </p:sp>
      <p:sp>
        <p:nvSpPr>
          <p:cNvPr id="62" name="Text Box 14">
            <a:extLst>
              <a:ext uri="{FF2B5EF4-FFF2-40B4-BE49-F238E27FC236}">
                <a16:creationId xmlns:a16="http://schemas.microsoft.com/office/drawing/2014/main" id="{9E6EDA73-DAB7-4B3B-9CCC-3E601D5901AB}"/>
              </a:ext>
            </a:extLst>
          </p:cNvPr>
          <p:cNvSpPr txBox="1">
            <a:spLocks noChangeArrowheads="1"/>
          </p:cNvSpPr>
          <p:nvPr/>
        </p:nvSpPr>
        <p:spPr bwMode="auto">
          <a:xfrm>
            <a:off x="8108395" y="5364603"/>
            <a:ext cx="1622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f1</a:t>
            </a:r>
          </a:p>
        </p:txBody>
      </p:sp>
      <p:sp>
        <p:nvSpPr>
          <p:cNvPr id="63" name="Text Box 14">
            <a:extLst>
              <a:ext uri="{FF2B5EF4-FFF2-40B4-BE49-F238E27FC236}">
                <a16:creationId xmlns:a16="http://schemas.microsoft.com/office/drawing/2014/main" id="{6CE30E7D-3146-44AE-8925-D682C82B76AD}"/>
              </a:ext>
            </a:extLst>
          </p:cNvPr>
          <p:cNvSpPr txBox="1">
            <a:spLocks noChangeArrowheads="1"/>
          </p:cNvSpPr>
          <p:nvPr/>
        </p:nvSpPr>
        <p:spPr bwMode="auto">
          <a:xfrm>
            <a:off x="8108395" y="5904823"/>
            <a:ext cx="1622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f2</a:t>
            </a:r>
          </a:p>
        </p:txBody>
      </p:sp>
      <p:sp>
        <p:nvSpPr>
          <p:cNvPr id="64" name="Text Box 14">
            <a:extLst>
              <a:ext uri="{FF2B5EF4-FFF2-40B4-BE49-F238E27FC236}">
                <a16:creationId xmlns:a16="http://schemas.microsoft.com/office/drawing/2014/main" id="{0D874E0E-F7CB-4219-8B89-6A6821C58757}"/>
              </a:ext>
            </a:extLst>
          </p:cNvPr>
          <p:cNvSpPr txBox="1">
            <a:spLocks noChangeArrowheads="1"/>
          </p:cNvSpPr>
          <p:nvPr/>
        </p:nvSpPr>
        <p:spPr bwMode="auto">
          <a:xfrm>
            <a:off x="8130429" y="6397542"/>
            <a:ext cx="1622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f3</a:t>
            </a:r>
          </a:p>
        </p:txBody>
      </p:sp>
      <p:cxnSp>
        <p:nvCxnSpPr>
          <p:cNvPr id="65" name="Straight Arrow Connector 64">
            <a:extLst>
              <a:ext uri="{FF2B5EF4-FFF2-40B4-BE49-F238E27FC236}">
                <a16:creationId xmlns:a16="http://schemas.microsoft.com/office/drawing/2014/main" id="{7D46D8C6-34CD-4C60-B562-A161B85DC23E}"/>
              </a:ext>
            </a:extLst>
          </p:cNvPr>
          <p:cNvCxnSpPr>
            <a:cxnSpLocks/>
          </p:cNvCxnSpPr>
          <p:nvPr/>
        </p:nvCxnSpPr>
        <p:spPr>
          <a:xfrm>
            <a:off x="4914841" y="1767204"/>
            <a:ext cx="853426" cy="36834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9" name="Text Box 14">
            <a:extLst>
              <a:ext uri="{FF2B5EF4-FFF2-40B4-BE49-F238E27FC236}">
                <a16:creationId xmlns:a16="http://schemas.microsoft.com/office/drawing/2014/main" id="{87D25582-740F-4485-A9B1-47D68F6D8425}"/>
              </a:ext>
            </a:extLst>
          </p:cNvPr>
          <p:cNvSpPr txBox="1">
            <a:spLocks noChangeArrowheads="1"/>
          </p:cNvSpPr>
          <p:nvPr/>
        </p:nvSpPr>
        <p:spPr bwMode="auto">
          <a:xfrm>
            <a:off x="8139475" y="2422798"/>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input</a:t>
            </a:r>
          </a:p>
        </p:txBody>
      </p:sp>
    </p:spTree>
    <p:extLst>
      <p:ext uri="{BB962C8B-B14F-4D97-AF65-F5344CB8AC3E}">
        <p14:creationId xmlns:p14="http://schemas.microsoft.com/office/powerpoint/2010/main" val="222011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20" grpId="0"/>
      <p:bldP spid="21" grpId="0"/>
      <p:bldP spid="22" grpId="0"/>
      <p:bldP spid="22" grpId="1"/>
      <p:bldP spid="23" grpId="0"/>
      <p:bldP spid="23" grpId="1"/>
      <p:bldP spid="5" grpId="0" animBg="1"/>
      <p:bldP spid="5" grpId="1" animBg="1"/>
      <p:bldP spid="25" grpId="0" animBg="1"/>
      <p:bldP spid="25" grpId="1" animBg="1"/>
      <p:bldP spid="26" grpId="0" animBg="1"/>
      <p:bldP spid="26" grpId="1" animBg="1"/>
      <p:bldP spid="29" grpId="0" animBg="1"/>
      <p:bldP spid="29" grpId="1" animBg="1"/>
      <p:bldP spid="30" grpId="0" animBg="1"/>
      <p:bldP spid="30" grpId="1" animBg="1"/>
      <p:bldP spid="31" grpId="0" animBg="1"/>
      <p:bldP spid="56" grpId="0" animBg="1"/>
      <p:bldP spid="59" grpId="0" animBg="1"/>
      <p:bldP spid="60" grpId="0" animBg="1"/>
      <p:bldP spid="61" grpId="0" animBg="1"/>
      <p:bldP spid="62" grpId="0"/>
      <p:bldP spid="63" grpId="0"/>
      <p:bldP spid="6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130"/>
          <p:cNvSpPr txBox="1">
            <a:spLocks noGrp="1"/>
          </p:cNvSpPr>
          <p:nvPr>
            <p:ph type="title"/>
          </p:nvPr>
        </p:nvSpPr>
        <p:spPr>
          <a:xfrm>
            <a:off x="838200" y="12586"/>
            <a:ext cx="10515600" cy="1069800"/>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200"/>
            </a:pPr>
            <a:r>
              <a:rPr lang="en-US" dirty="0"/>
              <a:t>Explaining Exercise V: Memory Preplanning</a:t>
            </a:r>
            <a:endParaRPr dirty="0"/>
          </a:p>
        </p:txBody>
      </p:sp>
      <p:sp>
        <p:nvSpPr>
          <p:cNvPr id="2" name="Rectangle 1">
            <a:extLst>
              <a:ext uri="{FF2B5EF4-FFF2-40B4-BE49-F238E27FC236}">
                <a16:creationId xmlns:a16="http://schemas.microsoft.com/office/drawing/2014/main" id="{EFDFB450-88DA-4F0D-AECA-688C66BEAF74}"/>
              </a:ext>
            </a:extLst>
          </p:cNvPr>
          <p:cNvSpPr/>
          <p:nvPr/>
        </p:nvSpPr>
        <p:spPr>
          <a:xfrm>
            <a:off x="459037" y="1082386"/>
            <a:ext cx="6096000" cy="5909310"/>
          </a:xfrm>
          <a:prstGeom prst="rect">
            <a:avLst/>
          </a:prstGeom>
        </p:spPr>
        <p:txBody>
          <a:bodyPr>
            <a:spAutoFit/>
          </a:bodyPr>
          <a:lstStyle/>
          <a:p>
            <a:r>
              <a:rPr lang="en-US" dirty="0"/>
              <a:t>void* playground[4096]; </a:t>
            </a:r>
          </a:p>
          <a:p>
            <a:endParaRPr lang="en-US" dirty="0"/>
          </a:p>
          <a:p>
            <a:r>
              <a:rPr lang="en-US" dirty="0"/>
              <a:t>void </a:t>
            </a:r>
            <a:r>
              <a:rPr lang="en-US" dirty="0" err="1"/>
              <a:t>memory_preplanning</a:t>
            </a:r>
            <a:r>
              <a:rPr lang="en-US" dirty="0"/>
              <a:t>() {  </a:t>
            </a:r>
          </a:p>
          <a:p>
            <a:r>
              <a:rPr lang="en-US" dirty="0"/>
              <a:t>     for (int i=0;i&lt;4096;i++)     </a:t>
            </a:r>
          </a:p>
          <a:p>
            <a:r>
              <a:rPr lang="en-US" dirty="0"/>
              <a:t>         playground[i]=(void*) &amp;playground[rand()%4096];</a:t>
            </a:r>
          </a:p>
          <a:p>
            <a:r>
              <a:rPr lang="en-US" dirty="0"/>
              <a:t>}</a:t>
            </a:r>
          </a:p>
          <a:p>
            <a:endParaRPr lang="en-US" dirty="0"/>
          </a:p>
          <a:p>
            <a:r>
              <a:rPr lang="en-US" dirty="0"/>
              <a:t>T *b = (T*) (&amp;playground[rand()%4096]);</a:t>
            </a:r>
          </a:p>
          <a:p>
            <a:r>
              <a:rPr lang="en-US" dirty="0"/>
              <a:t>T *p = (T*) (&amp;playground[rand()%4096]); </a:t>
            </a:r>
          </a:p>
          <a:p>
            <a:endParaRPr lang="en-US" dirty="0"/>
          </a:p>
          <a:p>
            <a:r>
              <a:rPr lang="en-US" dirty="0"/>
              <a:t>int input = rand(); </a:t>
            </a:r>
          </a:p>
          <a:p>
            <a:r>
              <a:rPr lang="en-US" dirty="0"/>
              <a:t>If (choice()) {         </a:t>
            </a:r>
          </a:p>
          <a:p>
            <a:r>
              <a:rPr lang="en-US" dirty="0"/>
              <a:t>    b = (T *)malloc(</a:t>
            </a:r>
            <a:r>
              <a:rPr lang="en-US" dirty="0" err="1"/>
              <a:t>sizeof</a:t>
            </a:r>
            <a:r>
              <a:rPr lang="en-US" dirty="0"/>
              <a:t>(T));         </a:t>
            </a:r>
          </a:p>
          <a:p>
            <a:r>
              <a:rPr lang="en-US" dirty="0"/>
              <a:t>    b-&gt;f3=&amp;input;     </a:t>
            </a:r>
          </a:p>
          <a:p>
            <a:r>
              <a:rPr lang="en-US" dirty="0"/>
              <a:t>}    </a:t>
            </a:r>
          </a:p>
          <a:p>
            <a:r>
              <a:rPr lang="en-US" dirty="0"/>
              <a:t>p = b;    </a:t>
            </a:r>
          </a:p>
          <a:p>
            <a:r>
              <a:rPr lang="en-US" dirty="0"/>
              <a:t>b-&gt;f1 = 300.3;    </a:t>
            </a:r>
          </a:p>
          <a:p>
            <a:r>
              <a:rPr lang="en-US" dirty="0"/>
              <a:t>b-&gt;f2 = 200000000;</a:t>
            </a:r>
          </a:p>
          <a:p>
            <a:r>
              <a:rPr lang="en-US" dirty="0"/>
              <a:t>*b-&gt;f3=15;</a:t>
            </a:r>
          </a:p>
          <a:p>
            <a:r>
              <a:rPr lang="en-US" dirty="0" err="1"/>
              <a:t>printf</a:t>
            </a:r>
            <a:r>
              <a:rPr lang="en-US" dirty="0"/>
              <a:t> (“…”, p-&gt;f1,…);</a:t>
            </a:r>
          </a:p>
          <a:p>
            <a:r>
              <a:rPr lang="en-US" dirty="0"/>
              <a:t>   </a:t>
            </a:r>
          </a:p>
        </p:txBody>
      </p:sp>
      <p:sp>
        <p:nvSpPr>
          <p:cNvPr id="33" name="Rectangle 5">
            <a:extLst>
              <a:ext uri="{FF2B5EF4-FFF2-40B4-BE49-F238E27FC236}">
                <a16:creationId xmlns:a16="http://schemas.microsoft.com/office/drawing/2014/main" id="{E7673CF0-DA34-4714-BB41-4F32CC887B92}"/>
              </a:ext>
            </a:extLst>
          </p:cNvPr>
          <p:cNvSpPr>
            <a:spLocks noChangeArrowheads="1"/>
          </p:cNvSpPr>
          <p:nvPr/>
        </p:nvSpPr>
        <p:spPr bwMode="auto">
          <a:xfrm>
            <a:off x="8523177" y="1379099"/>
            <a:ext cx="2297859" cy="5330173"/>
          </a:xfrm>
          <a:prstGeom prst="rect">
            <a:avLst/>
          </a:prstGeom>
          <a:solidFill>
            <a:srgbClr val="CCEC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CCECFF"/>
            </a:extrusionClr>
            <a:contourClr>
              <a:srgbClr val="CCEC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a:solidFill>
                <a:schemeClr val="bg1"/>
              </a:solidFill>
              <a:ea typeface="宋体" panose="02010600030101010101" pitchFamily="2" charset="-122"/>
            </a:endParaRPr>
          </a:p>
        </p:txBody>
      </p:sp>
      <p:sp>
        <p:nvSpPr>
          <p:cNvPr id="34" name="Text Box 13">
            <a:extLst>
              <a:ext uri="{FF2B5EF4-FFF2-40B4-BE49-F238E27FC236}">
                <a16:creationId xmlns:a16="http://schemas.microsoft.com/office/drawing/2014/main" id="{5E7A3DD3-3A26-4E66-ACD2-6660D9981FF9}"/>
              </a:ext>
            </a:extLst>
          </p:cNvPr>
          <p:cNvSpPr txBox="1">
            <a:spLocks noChangeArrowheads="1"/>
          </p:cNvSpPr>
          <p:nvPr/>
        </p:nvSpPr>
        <p:spPr bwMode="auto">
          <a:xfrm>
            <a:off x="6435125" y="1379099"/>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a:t>
            </a:r>
          </a:p>
        </p:txBody>
      </p:sp>
      <p:sp>
        <p:nvSpPr>
          <p:cNvPr id="35" name="Text Box 30">
            <a:extLst>
              <a:ext uri="{FF2B5EF4-FFF2-40B4-BE49-F238E27FC236}">
                <a16:creationId xmlns:a16="http://schemas.microsoft.com/office/drawing/2014/main" id="{C32A95BA-6CA7-4C41-A3CF-E993D3053115}"/>
              </a:ext>
            </a:extLst>
          </p:cNvPr>
          <p:cNvSpPr txBox="1">
            <a:spLocks noChangeArrowheads="1"/>
          </p:cNvSpPr>
          <p:nvPr/>
        </p:nvSpPr>
        <p:spPr bwMode="auto">
          <a:xfrm>
            <a:off x="5713162" y="868160"/>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b:</a:t>
            </a:r>
          </a:p>
        </p:txBody>
      </p:sp>
      <p:sp>
        <p:nvSpPr>
          <p:cNvPr id="36" name="Rectangle 12">
            <a:extLst>
              <a:ext uri="{FF2B5EF4-FFF2-40B4-BE49-F238E27FC236}">
                <a16:creationId xmlns:a16="http://schemas.microsoft.com/office/drawing/2014/main" id="{3167F938-99E4-463F-8DCD-79E194D43198}"/>
              </a:ext>
            </a:extLst>
          </p:cNvPr>
          <p:cNvSpPr>
            <a:spLocks noChangeArrowheads="1"/>
          </p:cNvSpPr>
          <p:nvPr/>
        </p:nvSpPr>
        <p:spPr bwMode="auto">
          <a:xfrm>
            <a:off x="8517786" y="2630656"/>
            <a:ext cx="2227547" cy="3913363"/>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7" name="Rectangle 29">
            <a:extLst>
              <a:ext uri="{FF2B5EF4-FFF2-40B4-BE49-F238E27FC236}">
                <a16:creationId xmlns:a16="http://schemas.microsoft.com/office/drawing/2014/main" id="{E39CED93-36E2-4C2C-AC1B-3955C3836B43}"/>
              </a:ext>
            </a:extLst>
          </p:cNvPr>
          <p:cNvSpPr>
            <a:spLocks noChangeArrowheads="1"/>
          </p:cNvSpPr>
          <p:nvPr/>
        </p:nvSpPr>
        <p:spPr bwMode="auto">
          <a:xfrm>
            <a:off x="8523178" y="19727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r>
              <a:rPr lang="en-US" altLang="zh-CN" sz="2400" dirty="0">
                <a:solidFill>
                  <a:schemeClr val="bg1"/>
                </a:solidFill>
                <a:ea typeface="宋体" panose="02010600030101010101" pitchFamily="2" charset="-122"/>
              </a:rPr>
              <a:t>1234</a:t>
            </a:r>
            <a:endParaRPr lang="zh-CN" altLang="en-US" sz="2400" dirty="0">
              <a:solidFill>
                <a:schemeClr val="bg1"/>
              </a:solidFill>
              <a:ea typeface="宋体" panose="02010600030101010101" pitchFamily="2" charset="-122"/>
            </a:endParaRPr>
          </a:p>
        </p:txBody>
      </p:sp>
      <p:sp>
        <p:nvSpPr>
          <p:cNvPr id="38" name="Text Box 14">
            <a:extLst>
              <a:ext uri="{FF2B5EF4-FFF2-40B4-BE49-F238E27FC236}">
                <a16:creationId xmlns:a16="http://schemas.microsoft.com/office/drawing/2014/main" id="{D35EA6E5-70A7-4465-AA8E-BBB14B9B32D3}"/>
              </a:ext>
            </a:extLst>
          </p:cNvPr>
          <p:cNvSpPr txBox="1">
            <a:spLocks noChangeArrowheads="1"/>
          </p:cNvSpPr>
          <p:nvPr/>
        </p:nvSpPr>
        <p:spPr bwMode="auto">
          <a:xfrm>
            <a:off x="10795253" y="1973552"/>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input</a:t>
            </a:r>
          </a:p>
        </p:txBody>
      </p:sp>
      <p:sp>
        <p:nvSpPr>
          <p:cNvPr id="39" name="Text Box 14">
            <a:extLst>
              <a:ext uri="{FF2B5EF4-FFF2-40B4-BE49-F238E27FC236}">
                <a16:creationId xmlns:a16="http://schemas.microsoft.com/office/drawing/2014/main" id="{D94701A9-12A3-4F3E-9C54-FF56D0295584}"/>
              </a:ext>
            </a:extLst>
          </p:cNvPr>
          <p:cNvSpPr txBox="1">
            <a:spLocks noChangeArrowheads="1"/>
          </p:cNvSpPr>
          <p:nvPr/>
        </p:nvSpPr>
        <p:spPr bwMode="auto">
          <a:xfrm>
            <a:off x="10787985" y="2513647"/>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playground</a:t>
            </a:r>
          </a:p>
        </p:txBody>
      </p:sp>
      <p:sp>
        <p:nvSpPr>
          <p:cNvPr id="45" name="Rectangle 29">
            <a:extLst>
              <a:ext uri="{FF2B5EF4-FFF2-40B4-BE49-F238E27FC236}">
                <a16:creationId xmlns:a16="http://schemas.microsoft.com/office/drawing/2014/main" id="{E3A2F423-1BE4-4BE2-98AA-B524F977A971}"/>
              </a:ext>
            </a:extLst>
          </p:cNvPr>
          <p:cNvSpPr>
            <a:spLocks noChangeArrowheads="1"/>
          </p:cNvSpPr>
          <p:nvPr/>
        </p:nvSpPr>
        <p:spPr bwMode="auto">
          <a:xfrm>
            <a:off x="8517786" y="265092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6" name="Rectangle 29">
            <a:extLst>
              <a:ext uri="{FF2B5EF4-FFF2-40B4-BE49-F238E27FC236}">
                <a16:creationId xmlns:a16="http://schemas.microsoft.com/office/drawing/2014/main" id="{681AD870-AA0B-4B61-BEC3-4CF7C7FE0F56}"/>
              </a:ext>
            </a:extLst>
          </p:cNvPr>
          <p:cNvSpPr>
            <a:spLocks noChangeArrowheads="1"/>
          </p:cNvSpPr>
          <p:nvPr/>
        </p:nvSpPr>
        <p:spPr bwMode="auto">
          <a:xfrm>
            <a:off x="8517786" y="302818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8" name="Rectangle 29">
            <a:extLst>
              <a:ext uri="{FF2B5EF4-FFF2-40B4-BE49-F238E27FC236}">
                <a16:creationId xmlns:a16="http://schemas.microsoft.com/office/drawing/2014/main" id="{B333A126-EE94-4547-BE0E-4F959A3B678A}"/>
              </a:ext>
            </a:extLst>
          </p:cNvPr>
          <p:cNvSpPr>
            <a:spLocks noChangeArrowheads="1"/>
          </p:cNvSpPr>
          <p:nvPr/>
        </p:nvSpPr>
        <p:spPr bwMode="auto">
          <a:xfrm>
            <a:off x="8517786" y="34054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9" name="Rectangle 29">
            <a:extLst>
              <a:ext uri="{FF2B5EF4-FFF2-40B4-BE49-F238E27FC236}">
                <a16:creationId xmlns:a16="http://schemas.microsoft.com/office/drawing/2014/main" id="{B7258C61-7B7E-4DCD-8790-4D8D5CC891BC}"/>
              </a:ext>
            </a:extLst>
          </p:cNvPr>
          <p:cNvSpPr>
            <a:spLocks noChangeArrowheads="1"/>
          </p:cNvSpPr>
          <p:nvPr/>
        </p:nvSpPr>
        <p:spPr bwMode="auto">
          <a:xfrm>
            <a:off x="8517786" y="378270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0" name="Rectangle 29">
            <a:extLst>
              <a:ext uri="{FF2B5EF4-FFF2-40B4-BE49-F238E27FC236}">
                <a16:creationId xmlns:a16="http://schemas.microsoft.com/office/drawing/2014/main" id="{57500393-2046-4E68-B6D8-E98F9FDDA51F}"/>
              </a:ext>
            </a:extLst>
          </p:cNvPr>
          <p:cNvSpPr>
            <a:spLocks noChangeArrowheads="1"/>
          </p:cNvSpPr>
          <p:nvPr/>
        </p:nvSpPr>
        <p:spPr bwMode="auto">
          <a:xfrm>
            <a:off x="8517786" y="418501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1" name="Rectangle 29">
            <a:extLst>
              <a:ext uri="{FF2B5EF4-FFF2-40B4-BE49-F238E27FC236}">
                <a16:creationId xmlns:a16="http://schemas.microsoft.com/office/drawing/2014/main" id="{4A89AA78-6AF0-46C4-A096-561C70F71B99}"/>
              </a:ext>
            </a:extLst>
          </p:cNvPr>
          <p:cNvSpPr>
            <a:spLocks noChangeArrowheads="1"/>
          </p:cNvSpPr>
          <p:nvPr/>
        </p:nvSpPr>
        <p:spPr bwMode="auto">
          <a:xfrm>
            <a:off x="8517786" y="456227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2" name="Rectangle 29">
            <a:extLst>
              <a:ext uri="{FF2B5EF4-FFF2-40B4-BE49-F238E27FC236}">
                <a16:creationId xmlns:a16="http://schemas.microsoft.com/office/drawing/2014/main" id="{A86044DC-BBE6-44B5-859A-1D5C83EDB593}"/>
              </a:ext>
            </a:extLst>
          </p:cNvPr>
          <p:cNvSpPr>
            <a:spLocks noChangeArrowheads="1"/>
          </p:cNvSpPr>
          <p:nvPr/>
        </p:nvSpPr>
        <p:spPr bwMode="auto">
          <a:xfrm>
            <a:off x="8517786" y="493953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3" name="Rectangle 29">
            <a:extLst>
              <a:ext uri="{FF2B5EF4-FFF2-40B4-BE49-F238E27FC236}">
                <a16:creationId xmlns:a16="http://schemas.microsoft.com/office/drawing/2014/main" id="{0B0327A5-E7C3-48B6-8C45-53D2906EB711}"/>
              </a:ext>
            </a:extLst>
          </p:cNvPr>
          <p:cNvSpPr>
            <a:spLocks noChangeArrowheads="1"/>
          </p:cNvSpPr>
          <p:nvPr/>
        </p:nvSpPr>
        <p:spPr bwMode="auto">
          <a:xfrm>
            <a:off x="8517786" y="531679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4" name="Rectangle 29">
            <a:extLst>
              <a:ext uri="{FF2B5EF4-FFF2-40B4-BE49-F238E27FC236}">
                <a16:creationId xmlns:a16="http://schemas.microsoft.com/office/drawing/2014/main" id="{E8A4A776-7710-4B3B-BFDA-2CF3534F4CEF}"/>
              </a:ext>
            </a:extLst>
          </p:cNvPr>
          <p:cNvSpPr>
            <a:spLocks noChangeArrowheads="1"/>
          </p:cNvSpPr>
          <p:nvPr/>
        </p:nvSpPr>
        <p:spPr bwMode="auto">
          <a:xfrm flipV="1">
            <a:off x="8517786" y="5694058"/>
            <a:ext cx="2246292" cy="377111"/>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5" name="Rectangle 29">
            <a:extLst>
              <a:ext uri="{FF2B5EF4-FFF2-40B4-BE49-F238E27FC236}">
                <a16:creationId xmlns:a16="http://schemas.microsoft.com/office/drawing/2014/main" id="{8FEF69A8-814A-471A-B6BA-538BC12FA917}"/>
              </a:ext>
            </a:extLst>
          </p:cNvPr>
          <p:cNvSpPr>
            <a:spLocks noChangeArrowheads="1"/>
          </p:cNvSpPr>
          <p:nvPr/>
        </p:nvSpPr>
        <p:spPr bwMode="auto">
          <a:xfrm flipV="1">
            <a:off x="8517786" y="6087234"/>
            <a:ext cx="2246292" cy="377111"/>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6" name="Freeform: Shape 55">
            <a:extLst>
              <a:ext uri="{FF2B5EF4-FFF2-40B4-BE49-F238E27FC236}">
                <a16:creationId xmlns:a16="http://schemas.microsoft.com/office/drawing/2014/main" id="{72238FF5-A295-4EFA-8B90-586735341915}"/>
              </a:ext>
            </a:extLst>
          </p:cNvPr>
          <p:cNvSpPr/>
          <p:nvPr/>
        </p:nvSpPr>
        <p:spPr>
          <a:xfrm>
            <a:off x="7513501" y="3563784"/>
            <a:ext cx="969489" cy="68304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447FAC16-598A-41C2-AFE5-32E7333CF35A}"/>
              </a:ext>
            </a:extLst>
          </p:cNvPr>
          <p:cNvSpPr/>
          <p:nvPr/>
        </p:nvSpPr>
        <p:spPr>
          <a:xfrm>
            <a:off x="7807078" y="4753561"/>
            <a:ext cx="716100"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DA1257D-F239-4216-B2DF-FB7A79276663}"/>
              </a:ext>
            </a:extLst>
          </p:cNvPr>
          <p:cNvSpPr/>
          <p:nvPr/>
        </p:nvSpPr>
        <p:spPr>
          <a:xfrm>
            <a:off x="7489606" y="2826847"/>
            <a:ext cx="1021618"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047549A7-A85D-4811-9BBC-7A0CBEB8DBA6}"/>
              </a:ext>
            </a:extLst>
          </p:cNvPr>
          <p:cNvSpPr/>
          <p:nvPr/>
        </p:nvSpPr>
        <p:spPr>
          <a:xfrm rot="10800000">
            <a:off x="10929251" y="5431315"/>
            <a:ext cx="716100" cy="80713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7BCBF449-AA27-411E-BFB9-115742E6C80B}"/>
              </a:ext>
            </a:extLst>
          </p:cNvPr>
          <p:cNvSpPr/>
          <p:nvPr/>
        </p:nvSpPr>
        <p:spPr>
          <a:xfrm rot="10800000">
            <a:off x="10866783" y="3619857"/>
            <a:ext cx="716100" cy="1403617"/>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87FAA90-53AC-4E35-B0AA-36D2947E4665}"/>
              </a:ext>
            </a:extLst>
          </p:cNvPr>
          <p:cNvSpPr/>
          <p:nvPr/>
        </p:nvSpPr>
        <p:spPr>
          <a:xfrm flipH="1">
            <a:off x="10866785" y="3145928"/>
            <a:ext cx="716098" cy="1607634"/>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A9D30CB-42ED-4FDE-A9B2-404450CBF55B}"/>
              </a:ext>
            </a:extLst>
          </p:cNvPr>
          <p:cNvSpPr/>
          <p:nvPr/>
        </p:nvSpPr>
        <p:spPr>
          <a:xfrm>
            <a:off x="7513501" y="4355651"/>
            <a:ext cx="1021618" cy="1882800"/>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 Box 14">
            <a:extLst>
              <a:ext uri="{FF2B5EF4-FFF2-40B4-BE49-F238E27FC236}">
                <a16:creationId xmlns:a16="http://schemas.microsoft.com/office/drawing/2014/main" id="{314B6688-1C63-46C9-803D-D674CE4B1954}"/>
              </a:ext>
            </a:extLst>
          </p:cNvPr>
          <p:cNvSpPr txBox="1">
            <a:spLocks noChangeArrowheads="1"/>
          </p:cNvSpPr>
          <p:nvPr/>
        </p:nvSpPr>
        <p:spPr bwMode="auto">
          <a:xfrm>
            <a:off x="8583768" y="4151872"/>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solidFill>
                  <a:schemeClr val="bg1"/>
                </a:solidFill>
                <a:ea typeface="宋体" panose="02010600030101010101" pitchFamily="2" charset="-122"/>
              </a:rPr>
              <a:t>f1:</a:t>
            </a:r>
          </a:p>
        </p:txBody>
      </p:sp>
      <p:sp>
        <p:nvSpPr>
          <p:cNvPr id="69" name="Text Box 14">
            <a:extLst>
              <a:ext uri="{FF2B5EF4-FFF2-40B4-BE49-F238E27FC236}">
                <a16:creationId xmlns:a16="http://schemas.microsoft.com/office/drawing/2014/main" id="{DAC1822B-3E36-4EC9-B041-3E0F0F0BC639}"/>
              </a:ext>
            </a:extLst>
          </p:cNvPr>
          <p:cNvSpPr txBox="1">
            <a:spLocks noChangeArrowheads="1"/>
          </p:cNvSpPr>
          <p:nvPr/>
        </p:nvSpPr>
        <p:spPr bwMode="auto">
          <a:xfrm>
            <a:off x="8575456" y="4495277"/>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solidFill>
                  <a:schemeClr val="bg1"/>
                </a:solidFill>
                <a:ea typeface="宋体" panose="02010600030101010101" pitchFamily="2" charset="-122"/>
              </a:rPr>
              <a:t>f2:</a:t>
            </a:r>
          </a:p>
        </p:txBody>
      </p:sp>
      <p:sp>
        <p:nvSpPr>
          <p:cNvPr id="70" name="Text Box 14">
            <a:extLst>
              <a:ext uri="{FF2B5EF4-FFF2-40B4-BE49-F238E27FC236}">
                <a16:creationId xmlns:a16="http://schemas.microsoft.com/office/drawing/2014/main" id="{C1F23374-F6F9-44C1-8A09-0AF47D6A6FB6}"/>
              </a:ext>
            </a:extLst>
          </p:cNvPr>
          <p:cNvSpPr txBox="1">
            <a:spLocks noChangeArrowheads="1"/>
          </p:cNvSpPr>
          <p:nvPr/>
        </p:nvSpPr>
        <p:spPr bwMode="auto">
          <a:xfrm>
            <a:off x="8586323" y="4866110"/>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solidFill>
                  <a:schemeClr val="bg1"/>
                </a:solidFill>
                <a:ea typeface="宋体" panose="02010600030101010101" pitchFamily="2" charset="-122"/>
              </a:rPr>
              <a:t>f3:</a:t>
            </a:r>
          </a:p>
        </p:txBody>
      </p:sp>
      <p:sp>
        <p:nvSpPr>
          <p:cNvPr id="80" name="Text Box 14">
            <a:extLst>
              <a:ext uri="{FF2B5EF4-FFF2-40B4-BE49-F238E27FC236}">
                <a16:creationId xmlns:a16="http://schemas.microsoft.com/office/drawing/2014/main" id="{188EBA23-B3A6-47BD-ADC5-37887A28473A}"/>
              </a:ext>
            </a:extLst>
          </p:cNvPr>
          <p:cNvSpPr txBox="1">
            <a:spLocks noChangeArrowheads="1"/>
          </p:cNvSpPr>
          <p:nvPr/>
        </p:nvSpPr>
        <p:spPr bwMode="auto">
          <a:xfrm>
            <a:off x="9169918" y="4159966"/>
            <a:ext cx="1076200" cy="37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solidFill>
                  <a:schemeClr val="bg1"/>
                </a:solidFill>
                <a:ea typeface="宋体" panose="02010600030101010101" pitchFamily="2" charset="-122"/>
              </a:rPr>
              <a:t>300.3</a:t>
            </a:r>
          </a:p>
        </p:txBody>
      </p:sp>
      <p:sp>
        <p:nvSpPr>
          <p:cNvPr id="81" name="Text Box 14">
            <a:extLst>
              <a:ext uri="{FF2B5EF4-FFF2-40B4-BE49-F238E27FC236}">
                <a16:creationId xmlns:a16="http://schemas.microsoft.com/office/drawing/2014/main" id="{FED3FC89-B079-44E2-86F3-EC42146DF5F9}"/>
              </a:ext>
            </a:extLst>
          </p:cNvPr>
          <p:cNvSpPr txBox="1">
            <a:spLocks noChangeArrowheads="1"/>
          </p:cNvSpPr>
          <p:nvPr/>
        </p:nvSpPr>
        <p:spPr bwMode="auto">
          <a:xfrm>
            <a:off x="9161606" y="4503371"/>
            <a:ext cx="1324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solidFill>
                  <a:schemeClr val="bg1"/>
                </a:solidFill>
                <a:ea typeface="宋体" panose="02010600030101010101" pitchFamily="2" charset="-122"/>
              </a:rPr>
              <a:t>20000000</a:t>
            </a:r>
          </a:p>
        </p:txBody>
      </p:sp>
      <p:sp>
        <p:nvSpPr>
          <p:cNvPr id="82" name="Text Box 14">
            <a:extLst>
              <a:ext uri="{FF2B5EF4-FFF2-40B4-BE49-F238E27FC236}">
                <a16:creationId xmlns:a16="http://schemas.microsoft.com/office/drawing/2014/main" id="{152597D1-A06A-4448-BBF1-83966BDCEDE7}"/>
              </a:ext>
            </a:extLst>
          </p:cNvPr>
          <p:cNvSpPr txBox="1">
            <a:spLocks noChangeArrowheads="1"/>
          </p:cNvSpPr>
          <p:nvPr/>
        </p:nvSpPr>
        <p:spPr bwMode="auto">
          <a:xfrm>
            <a:off x="9150375" y="3386447"/>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solidFill>
                  <a:schemeClr val="bg1"/>
                </a:solidFill>
                <a:ea typeface="宋体" panose="02010600030101010101" pitchFamily="2" charset="-122"/>
              </a:rPr>
              <a:t>15</a:t>
            </a:r>
          </a:p>
        </p:txBody>
      </p:sp>
      <p:cxnSp>
        <p:nvCxnSpPr>
          <p:cNvPr id="1867" name="Connector: Elbow 1866">
            <a:extLst>
              <a:ext uri="{FF2B5EF4-FFF2-40B4-BE49-F238E27FC236}">
                <a16:creationId xmlns:a16="http://schemas.microsoft.com/office/drawing/2014/main" id="{FA14D911-A3DF-49E9-A7A3-AFBA8D3040A8}"/>
              </a:ext>
            </a:extLst>
          </p:cNvPr>
          <p:cNvCxnSpPr>
            <a:endCxn id="50" idx="1"/>
          </p:cNvCxnSpPr>
          <p:nvPr/>
        </p:nvCxnSpPr>
        <p:spPr>
          <a:xfrm rot="16200000" flipH="1">
            <a:off x="5648860" y="1496690"/>
            <a:ext cx="3103073" cy="2634779"/>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2F4F77C5-D02C-440C-8EAA-F561C6BD3ECD}"/>
              </a:ext>
            </a:extLst>
          </p:cNvPr>
          <p:cNvCxnSpPr>
            <a:cxnSpLocks/>
          </p:cNvCxnSpPr>
          <p:nvPr/>
        </p:nvCxnSpPr>
        <p:spPr>
          <a:xfrm>
            <a:off x="6589554" y="1763518"/>
            <a:ext cx="1828282" cy="1382410"/>
          </a:xfrm>
          <a:prstGeom prst="bentConnector3">
            <a:avLst>
              <a:gd name="adj1" fmla="val -617"/>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547ABD31-E024-4986-8808-79D5DC532E78}"/>
              </a:ext>
            </a:extLst>
          </p:cNvPr>
          <p:cNvCxnSpPr>
            <a:cxnSpLocks/>
          </p:cNvCxnSpPr>
          <p:nvPr/>
        </p:nvCxnSpPr>
        <p:spPr>
          <a:xfrm rot="16200000" flipH="1">
            <a:off x="6317013" y="2101493"/>
            <a:ext cx="2504232" cy="1828282"/>
          </a:xfrm>
          <a:prstGeom prst="bentConnector3">
            <a:avLst>
              <a:gd name="adj1" fmla="val 9707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053993-C61C-40AA-9640-1E1F8424DF70}"/>
              </a:ext>
            </a:extLst>
          </p:cNvPr>
          <p:cNvSpPr/>
          <p:nvPr/>
        </p:nvSpPr>
        <p:spPr>
          <a:xfrm>
            <a:off x="459036" y="1713969"/>
            <a:ext cx="5254125" cy="11128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FBF143E-645B-4916-98FE-46F3BC35883A}"/>
              </a:ext>
            </a:extLst>
          </p:cNvPr>
          <p:cNvSpPr/>
          <p:nvPr/>
        </p:nvSpPr>
        <p:spPr>
          <a:xfrm>
            <a:off x="471669" y="3041072"/>
            <a:ext cx="3987597" cy="5787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BEA4124C-C000-4D4D-9C1E-77E3A98F5BA6}"/>
              </a:ext>
            </a:extLst>
          </p:cNvPr>
          <p:cNvSpPr/>
          <p:nvPr/>
        </p:nvSpPr>
        <p:spPr>
          <a:xfrm>
            <a:off x="459038" y="3870573"/>
            <a:ext cx="2033642" cy="314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A152517-C3B9-408F-9788-8AC4A3C55236}"/>
              </a:ext>
            </a:extLst>
          </p:cNvPr>
          <p:cNvSpPr/>
          <p:nvPr/>
        </p:nvSpPr>
        <p:spPr>
          <a:xfrm>
            <a:off x="480127" y="5246306"/>
            <a:ext cx="2033642" cy="314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ADB600AA-8F07-403A-9C43-956A53B95DE3}"/>
              </a:ext>
            </a:extLst>
          </p:cNvPr>
          <p:cNvSpPr/>
          <p:nvPr/>
        </p:nvSpPr>
        <p:spPr>
          <a:xfrm>
            <a:off x="480127" y="5568168"/>
            <a:ext cx="2033642" cy="7700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C8FD3C8F-54F3-4401-98DA-E078FEA320CA}"/>
              </a:ext>
            </a:extLst>
          </p:cNvPr>
          <p:cNvSpPr/>
          <p:nvPr/>
        </p:nvSpPr>
        <p:spPr>
          <a:xfrm rot="10800000">
            <a:off x="10856345" y="3634471"/>
            <a:ext cx="716100" cy="1403617"/>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62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91"/>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3"/>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92"/>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93"/>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5"/>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94"/>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1"/>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5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63"/>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7" grpId="1" animBg="1"/>
      <p:bldP spid="58" grpId="0" animBg="1"/>
      <p:bldP spid="59" grpId="0" animBg="1"/>
      <p:bldP spid="60" grpId="0" animBg="1"/>
      <p:bldP spid="61" grpId="0" animBg="1"/>
      <p:bldP spid="63" grpId="0" animBg="1"/>
      <p:bldP spid="63" grpId="1" animBg="1"/>
      <p:bldP spid="68" grpId="0"/>
      <p:bldP spid="69" grpId="0"/>
      <p:bldP spid="70" grpId="0"/>
      <p:bldP spid="80" grpId="0"/>
      <p:bldP spid="81" grpId="0"/>
      <p:bldP spid="82" grpId="0"/>
      <p:bldP spid="91" grpId="0" animBg="1"/>
      <p:bldP spid="91" grpId="1" animBg="1"/>
      <p:bldP spid="92" grpId="0" animBg="1"/>
      <p:bldP spid="92" grpId="1" animBg="1"/>
      <p:bldP spid="93" grpId="0" animBg="1"/>
      <p:bldP spid="93" grpId="1" animBg="1"/>
      <p:bldP spid="94" grpId="0" animBg="1"/>
      <p:bldP spid="94" grpId="1" animBg="1"/>
      <p:bldP spid="95" grpId="0" animBg="1"/>
      <p:bldP spid="9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130"/>
          <p:cNvSpPr txBox="1">
            <a:spLocks noGrp="1"/>
          </p:cNvSpPr>
          <p:nvPr>
            <p:ph type="title"/>
          </p:nvPr>
        </p:nvSpPr>
        <p:spPr>
          <a:xfrm>
            <a:off x="838199" y="12586"/>
            <a:ext cx="10894763" cy="1069800"/>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200"/>
            </a:pPr>
            <a:r>
              <a:rPr lang="en-US" dirty="0"/>
              <a:t>Essence: Supporting Any Complex Dereferences</a:t>
            </a:r>
            <a:endParaRPr dirty="0"/>
          </a:p>
        </p:txBody>
      </p:sp>
      <p:sp>
        <p:nvSpPr>
          <p:cNvPr id="2" name="Rectangle 1">
            <a:extLst>
              <a:ext uri="{FF2B5EF4-FFF2-40B4-BE49-F238E27FC236}">
                <a16:creationId xmlns:a16="http://schemas.microsoft.com/office/drawing/2014/main" id="{EFDFB450-88DA-4F0D-AECA-688C66BEAF74}"/>
              </a:ext>
            </a:extLst>
          </p:cNvPr>
          <p:cNvSpPr/>
          <p:nvPr/>
        </p:nvSpPr>
        <p:spPr>
          <a:xfrm>
            <a:off x="459037" y="1082386"/>
            <a:ext cx="6096000" cy="5909310"/>
          </a:xfrm>
          <a:prstGeom prst="rect">
            <a:avLst/>
          </a:prstGeom>
        </p:spPr>
        <p:txBody>
          <a:bodyPr>
            <a:spAutoFit/>
          </a:bodyPr>
          <a:lstStyle/>
          <a:p>
            <a:r>
              <a:rPr lang="en-US" dirty="0"/>
              <a:t>void* playground[4096]; </a:t>
            </a:r>
          </a:p>
          <a:p>
            <a:endParaRPr lang="en-US" dirty="0"/>
          </a:p>
          <a:p>
            <a:r>
              <a:rPr lang="en-US" dirty="0"/>
              <a:t>void </a:t>
            </a:r>
            <a:r>
              <a:rPr lang="en-US" dirty="0" err="1"/>
              <a:t>memory_preplanning</a:t>
            </a:r>
            <a:r>
              <a:rPr lang="en-US" dirty="0"/>
              <a:t>() {  </a:t>
            </a:r>
          </a:p>
          <a:p>
            <a:r>
              <a:rPr lang="en-US" dirty="0"/>
              <a:t>     for (int i=0;i&lt;4096;i++)     </a:t>
            </a:r>
          </a:p>
          <a:p>
            <a:r>
              <a:rPr lang="en-US" dirty="0"/>
              <a:t>         playground[i]=(void*) &amp;playground[rand()%4096];</a:t>
            </a:r>
          </a:p>
          <a:p>
            <a:r>
              <a:rPr lang="en-US" dirty="0"/>
              <a:t>}</a:t>
            </a:r>
          </a:p>
          <a:p>
            <a:endParaRPr lang="en-US" dirty="0"/>
          </a:p>
          <a:p>
            <a:r>
              <a:rPr lang="en-US" dirty="0"/>
              <a:t>T *b = (T*) (&amp;playground[rand()%4096]);</a:t>
            </a:r>
          </a:p>
          <a:p>
            <a:r>
              <a:rPr lang="en-US" dirty="0"/>
              <a:t>T *p = (T*) (&amp;playground[rand()%4096]); </a:t>
            </a:r>
          </a:p>
          <a:p>
            <a:endParaRPr lang="en-US" dirty="0"/>
          </a:p>
          <a:p>
            <a:r>
              <a:rPr lang="en-US" dirty="0"/>
              <a:t>int input = rand(); </a:t>
            </a:r>
          </a:p>
          <a:p>
            <a:r>
              <a:rPr lang="en-US" dirty="0"/>
              <a:t>If (choice()) {         </a:t>
            </a:r>
          </a:p>
          <a:p>
            <a:r>
              <a:rPr lang="en-US" dirty="0"/>
              <a:t>    b = (T *)malloc(</a:t>
            </a:r>
            <a:r>
              <a:rPr lang="en-US" dirty="0" err="1"/>
              <a:t>sizeof</a:t>
            </a:r>
            <a:r>
              <a:rPr lang="en-US" dirty="0"/>
              <a:t>(T));         </a:t>
            </a:r>
          </a:p>
          <a:p>
            <a:r>
              <a:rPr lang="en-US" dirty="0"/>
              <a:t>    b-&gt;f3=&amp;input;     </a:t>
            </a:r>
          </a:p>
          <a:p>
            <a:r>
              <a:rPr lang="en-US" dirty="0"/>
              <a:t>}    </a:t>
            </a:r>
          </a:p>
          <a:p>
            <a:r>
              <a:rPr lang="en-US" dirty="0"/>
              <a:t>p = b;    </a:t>
            </a:r>
          </a:p>
          <a:p>
            <a:r>
              <a:rPr lang="en-US" dirty="0"/>
              <a:t>b-&gt;f1 = 300.3;    </a:t>
            </a:r>
          </a:p>
          <a:p>
            <a:r>
              <a:rPr lang="en-US" dirty="0"/>
              <a:t>b-&gt;f2 = 200000000;</a:t>
            </a:r>
          </a:p>
          <a:p>
            <a:r>
              <a:rPr lang="en-US" dirty="0"/>
              <a:t>*b-&gt;f3=15;</a:t>
            </a:r>
          </a:p>
          <a:p>
            <a:r>
              <a:rPr lang="en-US" dirty="0" err="1"/>
              <a:t>printf</a:t>
            </a:r>
            <a:r>
              <a:rPr lang="en-US" dirty="0"/>
              <a:t> (“…”, p-&gt;f1,…);</a:t>
            </a:r>
          </a:p>
          <a:p>
            <a:r>
              <a:rPr lang="en-US" dirty="0"/>
              <a:t>   </a:t>
            </a:r>
          </a:p>
        </p:txBody>
      </p:sp>
      <p:sp>
        <p:nvSpPr>
          <p:cNvPr id="33" name="Rectangle 5">
            <a:extLst>
              <a:ext uri="{FF2B5EF4-FFF2-40B4-BE49-F238E27FC236}">
                <a16:creationId xmlns:a16="http://schemas.microsoft.com/office/drawing/2014/main" id="{E7673CF0-DA34-4714-BB41-4F32CC887B92}"/>
              </a:ext>
            </a:extLst>
          </p:cNvPr>
          <p:cNvSpPr>
            <a:spLocks noChangeArrowheads="1"/>
          </p:cNvSpPr>
          <p:nvPr/>
        </p:nvSpPr>
        <p:spPr bwMode="auto">
          <a:xfrm>
            <a:off x="8523177" y="1379099"/>
            <a:ext cx="2297859" cy="5330173"/>
          </a:xfrm>
          <a:prstGeom prst="rect">
            <a:avLst/>
          </a:prstGeom>
          <a:solidFill>
            <a:srgbClr val="CCEC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CCECFF"/>
            </a:extrusionClr>
            <a:contourClr>
              <a:srgbClr val="CCEC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a:solidFill>
                <a:schemeClr val="bg1"/>
              </a:solidFill>
              <a:ea typeface="宋体" panose="02010600030101010101" pitchFamily="2" charset="-122"/>
            </a:endParaRPr>
          </a:p>
        </p:txBody>
      </p:sp>
      <p:sp>
        <p:nvSpPr>
          <p:cNvPr id="34" name="Text Box 13">
            <a:extLst>
              <a:ext uri="{FF2B5EF4-FFF2-40B4-BE49-F238E27FC236}">
                <a16:creationId xmlns:a16="http://schemas.microsoft.com/office/drawing/2014/main" id="{5E7A3DD3-3A26-4E66-ACD2-6660D9981FF9}"/>
              </a:ext>
            </a:extLst>
          </p:cNvPr>
          <p:cNvSpPr txBox="1">
            <a:spLocks noChangeArrowheads="1"/>
          </p:cNvSpPr>
          <p:nvPr/>
        </p:nvSpPr>
        <p:spPr bwMode="auto">
          <a:xfrm>
            <a:off x="6435125" y="1379099"/>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a:t>
            </a:r>
          </a:p>
        </p:txBody>
      </p:sp>
      <p:sp>
        <p:nvSpPr>
          <p:cNvPr id="35" name="Text Box 30">
            <a:extLst>
              <a:ext uri="{FF2B5EF4-FFF2-40B4-BE49-F238E27FC236}">
                <a16:creationId xmlns:a16="http://schemas.microsoft.com/office/drawing/2014/main" id="{C32A95BA-6CA7-4C41-A3CF-E993D3053115}"/>
              </a:ext>
            </a:extLst>
          </p:cNvPr>
          <p:cNvSpPr txBox="1">
            <a:spLocks noChangeArrowheads="1"/>
          </p:cNvSpPr>
          <p:nvPr/>
        </p:nvSpPr>
        <p:spPr bwMode="auto">
          <a:xfrm>
            <a:off x="5713162" y="868160"/>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b:</a:t>
            </a:r>
          </a:p>
        </p:txBody>
      </p:sp>
      <p:sp>
        <p:nvSpPr>
          <p:cNvPr id="36" name="Rectangle 12">
            <a:extLst>
              <a:ext uri="{FF2B5EF4-FFF2-40B4-BE49-F238E27FC236}">
                <a16:creationId xmlns:a16="http://schemas.microsoft.com/office/drawing/2014/main" id="{3167F938-99E4-463F-8DCD-79E194D43198}"/>
              </a:ext>
            </a:extLst>
          </p:cNvPr>
          <p:cNvSpPr>
            <a:spLocks noChangeArrowheads="1"/>
          </p:cNvSpPr>
          <p:nvPr/>
        </p:nvSpPr>
        <p:spPr bwMode="auto">
          <a:xfrm>
            <a:off x="8517786" y="2630656"/>
            <a:ext cx="2227547" cy="3913363"/>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7" name="Rectangle 29">
            <a:extLst>
              <a:ext uri="{FF2B5EF4-FFF2-40B4-BE49-F238E27FC236}">
                <a16:creationId xmlns:a16="http://schemas.microsoft.com/office/drawing/2014/main" id="{E39CED93-36E2-4C2C-AC1B-3955C3836B43}"/>
              </a:ext>
            </a:extLst>
          </p:cNvPr>
          <p:cNvSpPr>
            <a:spLocks noChangeArrowheads="1"/>
          </p:cNvSpPr>
          <p:nvPr/>
        </p:nvSpPr>
        <p:spPr bwMode="auto">
          <a:xfrm>
            <a:off x="8523178" y="19727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8" name="Text Box 14">
            <a:extLst>
              <a:ext uri="{FF2B5EF4-FFF2-40B4-BE49-F238E27FC236}">
                <a16:creationId xmlns:a16="http://schemas.microsoft.com/office/drawing/2014/main" id="{D35EA6E5-70A7-4465-AA8E-BBB14B9B32D3}"/>
              </a:ext>
            </a:extLst>
          </p:cNvPr>
          <p:cNvSpPr txBox="1">
            <a:spLocks noChangeArrowheads="1"/>
          </p:cNvSpPr>
          <p:nvPr/>
        </p:nvSpPr>
        <p:spPr bwMode="auto">
          <a:xfrm>
            <a:off x="10795253" y="1973552"/>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input</a:t>
            </a:r>
          </a:p>
        </p:txBody>
      </p:sp>
      <p:sp>
        <p:nvSpPr>
          <p:cNvPr id="39" name="Text Box 14">
            <a:extLst>
              <a:ext uri="{FF2B5EF4-FFF2-40B4-BE49-F238E27FC236}">
                <a16:creationId xmlns:a16="http://schemas.microsoft.com/office/drawing/2014/main" id="{D94701A9-12A3-4F3E-9C54-FF56D0295584}"/>
              </a:ext>
            </a:extLst>
          </p:cNvPr>
          <p:cNvSpPr txBox="1">
            <a:spLocks noChangeArrowheads="1"/>
          </p:cNvSpPr>
          <p:nvPr/>
        </p:nvSpPr>
        <p:spPr bwMode="auto">
          <a:xfrm>
            <a:off x="10787985" y="2513647"/>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playground</a:t>
            </a:r>
          </a:p>
        </p:txBody>
      </p:sp>
      <p:sp>
        <p:nvSpPr>
          <p:cNvPr id="45" name="Rectangle 29">
            <a:extLst>
              <a:ext uri="{FF2B5EF4-FFF2-40B4-BE49-F238E27FC236}">
                <a16:creationId xmlns:a16="http://schemas.microsoft.com/office/drawing/2014/main" id="{E3A2F423-1BE4-4BE2-98AA-B524F977A971}"/>
              </a:ext>
            </a:extLst>
          </p:cNvPr>
          <p:cNvSpPr>
            <a:spLocks noChangeArrowheads="1"/>
          </p:cNvSpPr>
          <p:nvPr/>
        </p:nvSpPr>
        <p:spPr bwMode="auto">
          <a:xfrm>
            <a:off x="8517786" y="265092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6" name="Rectangle 29">
            <a:extLst>
              <a:ext uri="{FF2B5EF4-FFF2-40B4-BE49-F238E27FC236}">
                <a16:creationId xmlns:a16="http://schemas.microsoft.com/office/drawing/2014/main" id="{681AD870-AA0B-4B61-BEC3-4CF7C7FE0F56}"/>
              </a:ext>
            </a:extLst>
          </p:cNvPr>
          <p:cNvSpPr>
            <a:spLocks noChangeArrowheads="1"/>
          </p:cNvSpPr>
          <p:nvPr/>
        </p:nvSpPr>
        <p:spPr bwMode="auto">
          <a:xfrm>
            <a:off x="8517786" y="302818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8" name="Rectangle 29">
            <a:extLst>
              <a:ext uri="{FF2B5EF4-FFF2-40B4-BE49-F238E27FC236}">
                <a16:creationId xmlns:a16="http://schemas.microsoft.com/office/drawing/2014/main" id="{B333A126-EE94-4547-BE0E-4F959A3B678A}"/>
              </a:ext>
            </a:extLst>
          </p:cNvPr>
          <p:cNvSpPr>
            <a:spLocks noChangeArrowheads="1"/>
          </p:cNvSpPr>
          <p:nvPr/>
        </p:nvSpPr>
        <p:spPr bwMode="auto">
          <a:xfrm>
            <a:off x="8517786" y="34054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9" name="Rectangle 29">
            <a:extLst>
              <a:ext uri="{FF2B5EF4-FFF2-40B4-BE49-F238E27FC236}">
                <a16:creationId xmlns:a16="http://schemas.microsoft.com/office/drawing/2014/main" id="{B7258C61-7B7E-4DCD-8790-4D8D5CC891BC}"/>
              </a:ext>
            </a:extLst>
          </p:cNvPr>
          <p:cNvSpPr>
            <a:spLocks noChangeArrowheads="1"/>
          </p:cNvSpPr>
          <p:nvPr/>
        </p:nvSpPr>
        <p:spPr bwMode="auto">
          <a:xfrm>
            <a:off x="8517786" y="378270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0" name="Rectangle 29">
            <a:extLst>
              <a:ext uri="{FF2B5EF4-FFF2-40B4-BE49-F238E27FC236}">
                <a16:creationId xmlns:a16="http://schemas.microsoft.com/office/drawing/2014/main" id="{57500393-2046-4E68-B6D8-E98F9FDDA51F}"/>
              </a:ext>
            </a:extLst>
          </p:cNvPr>
          <p:cNvSpPr>
            <a:spLocks noChangeArrowheads="1"/>
          </p:cNvSpPr>
          <p:nvPr/>
        </p:nvSpPr>
        <p:spPr bwMode="auto">
          <a:xfrm>
            <a:off x="8517786" y="4185018"/>
            <a:ext cx="2246292" cy="361197"/>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1" name="Rectangle 29">
            <a:extLst>
              <a:ext uri="{FF2B5EF4-FFF2-40B4-BE49-F238E27FC236}">
                <a16:creationId xmlns:a16="http://schemas.microsoft.com/office/drawing/2014/main" id="{4A89AA78-6AF0-46C4-A096-561C70F71B99}"/>
              </a:ext>
            </a:extLst>
          </p:cNvPr>
          <p:cNvSpPr>
            <a:spLocks noChangeArrowheads="1"/>
          </p:cNvSpPr>
          <p:nvPr/>
        </p:nvSpPr>
        <p:spPr bwMode="auto">
          <a:xfrm>
            <a:off x="8517786" y="456227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2" name="Rectangle 29">
            <a:extLst>
              <a:ext uri="{FF2B5EF4-FFF2-40B4-BE49-F238E27FC236}">
                <a16:creationId xmlns:a16="http://schemas.microsoft.com/office/drawing/2014/main" id="{A86044DC-BBE6-44B5-859A-1D5C83EDB593}"/>
              </a:ext>
            </a:extLst>
          </p:cNvPr>
          <p:cNvSpPr>
            <a:spLocks noChangeArrowheads="1"/>
          </p:cNvSpPr>
          <p:nvPr/>
        </p:nvSpPr>
        <p:spPr bwMode="auto">
          <a:xfrm>
            <a:off x="8517786" y="493953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3" name="Rectangle 29">
            <a:extLst>
              <a:ext uri="{FF2B5EF4-FFF2-40B4-BE49-F238E27FC236}">
                <a16:creationId xmlns:a16="http://schemas.microsoft.com/office/drawing/2014/main" id="{0B0327A5-E7C3-48B6-8C45-53D2906EB711}"/>
              </a:ext>
            </a:extLst>
          </p:cNvPr>
          <p:cNvSpPr>
            <a:spLocks noChangeArrowheads="1"/>
          </p:cNvSpPr>
          <p:nvPr/>
        </p:nvSpPr>
        <p:spPr bwMode="auto">
          <a:xfrm>
            <a:off x="8517786" y="531679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4" name="Rectangle 29">
            <a:extLst>
              <a:ext uri="{FF2B5EF4-FFF2-40B4-BE49-F238E27FC236}">
                <a16:creationId xmlns:a16="http://schemas.microsoft.com/office/drawing/2014/main" id="{E8A4A776-7710-4B3B-BFDA-2CF3534F4CEF}"/>
              </a:ext>
            </a:extLst>
          </p:cNvPr>
          <p:cNvSpPr>
            <a:spLocks noChangeArrowheads="1"/>
          </p:cNvSpPr>
          <p:nvPr/>
        </p:nvSpPr>
        <p:spPr bwMode="auto">
          <a:xfrm flipV="1">
            <a:off x="8517786" y="5694058"/>
            <a:ext cx="2246292" cy="377111"/>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5" name="Rectangle 29">
            <a:extLst>
              <a:ext uri="{FF2B5EF4-FFF2-40B4-BE49-F238E27FC236}">
                <a16:creationId xmlns:a16="http://schemas.microsoft.com/office/drawing/2014/main" id="{8FEF69A8-814A-471A-B6BA-538BC12FA917}"/>
              </a:ext>
            </a:extLst>
          </p:cNvPr>
          <p:cNvSpPr>
            <a:spLocks noChangeArrowheads="1"/>
          </p:cNvSpPr>
          <p:nvPr/>
        </p:nvSpPr>
        <p:spPr bwMode="auto">
          <a:xfrm flipV="1">
            <a:off x="8517786" y="6087234"/>
            <a:ext cx="2246292" cy="377111"/>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6" name="Freeform: Shape 55">
            <a:extLst>
              <a:ext uri="{FF2B5EF4-FFF2-40B4-BE49-F238E27FC236}">
                <a16:creationId xmlns:a16="http://schemas.microsoft.com/office/drawing/2014/main" id="{72238FF5-A295-4EFA-8B90-586735341915}"/>
              </a:ext>
            </a:extLst>
          </p:cNvPr>
          <p:cNvSpPr/>
          <p:nvPr/>
        </p:nvSpPr>
        <p:spPr>
          <a:xfrm>
            <a:off x="7513501" y="3563784"/>
            <a:ext cx="969489" cy="68304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447FAC16-598A-41C2-AFE5-32E7333CF35A}"/>
              </a:ext>
            </a:extLst>
          </p:cNvPr>
          <p:cNvSpPr/>
          <p:nvPr/>
        </p:nvSpPr>
        <p:spPr>
          <a:xfrm>
            <a:off x="7807078" y="4753561"/>
            <a:ext cx="716100"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DA1257D-F239-4216-B2DF-FB7A79276663}"/>
              </a:ext>
            </a:extLst>
          </p:cNvPr>
          <p:cNvSpPr/>
          <p:nvPr/>
        </p:nvSpPr>
        <p:spPr>
          <a:xfrm>
            <a:off x="7489606" y="2826847"/>
            <a:ext cx="1021618"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047549A7-A85D-4811-9BBC-7A0CBEB8DBA6}"/>
              </a:ext>
            </a:extLst>
          </p:cNvPr>
          <p:cNvSpPr/>
          <p:nvPr/>
        </p:nvSpPr>
        <p:spPr>
          <a:xfrm rot="10800000">
            <a:off x="10929251" y="5431315"/>
            <a:ext cx="716100" cy="80713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7BCBF449-AA27-411E-BFB9-115742E6C80B}"/>
              </a:ext>
            </a:extLst>
          </p:cNvPr>
          <p:cNvSpPr/>
          <p:nvPr/>
        </p:nvSpPr>
        <p:spPr>
          <a:xfrm rot="10800000">
            <a:off x="10866783" y="3619856"/>
            <a:ext cx="716100" cy="181145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87FAA90-53AC-4E35-B0AA-36D2947E4665}"/>
              </a:ext>
            </a:extLst>
          </p:cNvPr>
          <p:cNvSpPr/>
          <p:nvPr/>
        </p:nvSpPr>
        <p:spPr>
          <a:xfrm flipH="1">
            <a:off x="10866785" y="3145928"/>
            <a:ext cx="716098" cy="1607634"/>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A9D30CB-42ED-4FDE-A9B2-404450CBF55B}"/>
              </a:ext>
            </a:extLst>
          </p:cNvPr>
          <p:cNvSpPr/>
          <p:nvPr/>
        </p:nvSpPr>
        <p:spPr>
          <a:xfrm>
            <a:off x="7513501" y="4355651"/>
            <a:ext cx="1021618" cy="1882800"/>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solidFill>
              <a:srgbClr val="00206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7" name="Connector: Elbow 1866">
            <a:extLst>
              <a:ext uri="{FF2B5EF4-FFF2-40B4-BE49-F238E27FC236}">
                <a16:creationId xmlns:a16="http://schemas.microsoft.com/office/drawing/2014/main" id="{FA14D911-A3DF-49E9-A7A3-AFBA8D3040A8}"/>
              </a:ext>
            </a:extLst>
          </p:cNvPr>
          <p:cNvCxnSpPr>
            <a:cxnSpLocks/>
            <a:endCxn id="50" idx="1"/>
          </p:cNvCxnSpPr>
          <p:nvPr/>
        </p:nvCxnSpPr>
        <p:spPr>
          <a:xfrm rot="16200000" flipH="1">
            <a:off x="5648860" y="1496690"/>
            <a:ext cx="3103073" cy="263477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13">
            <a:extLst>
              <a:ext uri="{FF2B5EF4-FFF2-40B4-BE49-F238E27FC236}">
                <a16:creationId xmlns:a16="http://schemas.microsoft.com/office/drawing/2014/main" id="{DEDC9DAD-5F68-4F00-B54C-643CFD9EAD56}"/>
              </a:ext>
            </a:extLst>
          </p:cNvPr>
          <p:cNvSpPr txBox="1">
            <a:spLocks noChangeArrowheads="1"/>
          </p:cNvSpPr>
          <p:nvPr/>
        </p:nvSpPr>
        <p:spPr bwMode="auto">
          <a:xfrm>
            <a:off x="4105283" y="4912185"/>
            <a:ext cx="1777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a:t>
            </a:r>
            <a:r>
              <a:rPr lang="en-US" altLang="zh-CN" sz="1800" b="1" dirty="0">
                <a:solidFill>
                  <a:srgbClr val="FF0000"/>
                </a:solidFill>
                <a:ea typeface="宋体" panose="02010600030101010101" pitchFamily="2" charset="-122"/>
              </a:rPr>
              <a:t>(*b)</a:t>
            </a:r>
            <a:r>
              <a:rPr lang="en-US" altLang="zh-CN" sz="1800" b="1" dirty="0">
                <a:ea typeface="宋体" panose="02010600030101010101" pitchFamily="2" charset="-122"/>
              </a:rPr>
              <a:t>)))=15</a:t>
            </a:r>
          </a:p>
        </p:txBody>
      </p:sp>
    </p:spTree>
    <p:extLst>
      <p:ext uri="{BB962C8B-B14F-4D97-AF65-F5344CB8AC3E}">
        <p14:creationId xmlns:p14="http://schemas.microsoft.com/office/powerpoint/2010/main" val="337468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130"/>
          <p:cNvSpPr txBox="1">
            <a:spLocks noGrp="1"/>
          </p:cNvSpPr>
          <p:nvPr>
            <p:ph type="title"/>
          </p:nvPr>
        </p:nvSpPr>
        <p:spPr>
          <a:xfrm>
            <a:off x="838199" y="12586"/>
            <a:ext cx="10894763" cy="1069800"/>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200"/>
            </a:pPr>
            <a:r>
              <a:rPr lang="en-US" dirty="0"/>
              <a:t>Essence: Supporting Any Complex Dereferences</a:t>
            </a:r>
            <a:endParaRPr dirty="0"/>
          </a:p>
        </p:txBody>
      </p:sp>
      <p:sp>
        <p:nvSpPr>
          <p:cNvPr id="2" name="Rectangle 1">
            <a:extLst>
              <a:ext uri="{FF2B5EF4-FFF2-40B4-BE49-F238E27FC236}">
                <a16:creationId xmlns:a16="http://schemas.microsoft.com/office/drawing/2014/main" id="{EFDFB450-88DA-4F0D-AECA-688C66BEAF74}"/>
              </a:ext>
            </a:extLst>
          </p:cNvPr>
          <p:cNvSpPr/>
          <p:nvPr/>
        </p:nvSpPr>
        <p:spPr>
          <a:xfrm>
            <a:off x="459037" y="1082386"/>
            <a:ext cx="6096000" cy="5909310"/>
          </a:xfrm>
          <a:prstGeom prst="rect">
            <a:avLst/>
          </a:prstGeom>
        </p:spPr>
        <p:txBody>
          <a:bodyPr>
            <a:spAutoFit/>
          </a:bodyPr>
          <a:lstStyle/>
          <a:p>
            <a:r>
              <a:rPr lang="en-US" dirty="0"/>
              <a:t>void* playground[4096]; </a:t>
            </a:r>
          </a:p>
          <a:p>
            <a:endParaRPr lang="en-US" dirty="0"/>
          </a:p>
          <a:p>
            <a:r>
              <a:rPr lang="en-US" dirty="0"/>
              <a:t>void </a:t>
            </a:r>
            <a:r>
              <a:rPr lang="en-US" dirty="0" err="1"/>
              <a:t>memory_preplanning</a:t>
            </a:r>
            <a:r>
              <a:rPr lang="en-US" dirty="0"/>
              <a:t>() {  </a:t>
            </a:r>
          </a:p>
          <a:p>
            <a:r>
              <a:rPr lang="en-US" dirty="0"/>
              <a:t>     for (int i=0;i&lt;4096;i++)     </a:t>
            </a:r>
          </a:p>
          <a:p>
            <a:r>
              <a:rPr lang="en-US" dirty="0"/>
              <a:t>         playground[i]=(void*) &amp;playground[rand()%4096];</a:t>
            </a:r>
          </a:p>
          <a:p>
            <a:r>
              <a:rPr lang="en-US" dirty="0"/>
              <a:t>}</a:t>
            </a:r>
          </a:p>
          <a:p>
            <a:endParaRPr lang="en-US" dirty="0"/>
          </a:p>
          <a:p>
            <a:r>
              <a:rPr lang="en-US" dirty="0"/>
              <a:t>T *b = (T*) (&amp;playground[rand()%4096]);</a:t>
            </a:r>
          </a:p>
          <a:p>
            <a:r>
              <a:rPr lang="en-US" dirty="0"/>
              <a:t>T *p = (T*) (&amp;playground[rand()%4096]); </a:t>
            </a:r>
          </a:p>
          <a:p>
            <a:endParaRPr lang="en-US" dirty="0"/>
          </a:p>
          <a:p>
            <a:r>
              <a:rPr lang="en-US" dirty="0"/>
              <a:t>int input = rand(); </a:t>
            </a:r>
          </a:p>
          <a:p>
            <a:r>
              <a:rPr lang="en-US" dirty="0"/>
              <a:t>If (choice()) {         </a:t>
            </a:r>
          </a:p>
          <a:p>
            <a:r>
              <a:rPr lang="en-US" dirty="0"/>
              <a:t>    b = (T *)malloc(</a:t>
            </a:r>
            <a:r>
              <a:rPr lang="en-US" dirty="0" err="1"/>
              <a:t>sizeof</a:t>
            </a:r>
            <a:r>
              <a:rPr lang="en-US" dirty="0"/>
              <a:t>(T));         </a:t>
            </a:r>
          </a:p>
          <a:p>
            <a:r>
              <a:rPr lang="en-US" dirty="0"/>
              <a:t>    b-&gt;f3=&amp;input;     </a:t>
            </a:r>
          </a:p>
          <a:p>
            <a:r>
              <a:rPr lang="en-US" dirty="0"/>
              <a:t>}    </a:t>
            </a:r>
          </a:p>
          <a:p>
            <a:r>
              <a:rPr lang="en-US" dirty="0"/>
              <a:t>p = b;    </a:t>
            </a:r>
          </a:p>
          <a:p>
            <a:r>
              <a:rPr lang="en-US" dirty="0"/>
              <a:t>b-&gt;f1 = 300.3;    </a:t>
            </a:r>
          </a:p>
          <a:p>
            <a:r>
              <a:rPr lang="en-US" dirty="0"/>
              <a:t>b-&gt;f2 = 200000000;</a:t>
            </a:r>
          </a:p>
          <a:p>
            <a:r>
              <a:rPr lang="en-US" dirty="0"/>
              <a:t>*b-&gt;f3=15;</a:t>
            </a:r>
          </a:p>
          <a:p>
            <a:r>
              <a:rPr lang="en-US" dirty="0" err="1"/>
              <a:t>printf</a:t>
            </a:r>
            <a:r>
              <a:rPr lang="en-US" dirty="0"/>
              <a:t> (“…”, p-&gt;f1,…);</a:t>
            </a:r>
          </a:p>
          <a:p>
            <a:r>
              <a:rPr lang="en-US" dirty="0"/>
              <a:t>   </a:t>
            </a:r>
          </a:p>
        </p:txBody>
      </p:sp>
      <p:sp>
        <p:nvSpPr>
          <p:cNvPr id="33" name="Rectangle 5">
            <a:extLst>
              <a:ext uri="{FF2B5EF4-FFF2-40B4-BE49-F238E27FC236}">
                <a16:creationId xmlns:a16="http://schemas.microsoft.com/office/drawing/2014/main" id="{E7673CF0-DA34-4714-BB41-4F32CC887B92}"/>
              </a:ext>
            </a:extLst>
          </p:cNvPr>
          <p:cNvSpPr>
            <a:spLocks noChangeArrowheads="1"/>
          </p:cNvSpPr>
          <p:nvPr/>
        </p:nvSpPr>
        <p:spPr bwMode="auto">
          <a:xfrm>
            <a:off x="8523177" y="1379099"/>
            <a:ext cx="2297859" cy="5330173"/>
          </a:xfrm>
          <a:prstGeom prst="rect">
            <a:avLst/>
          </a:prstGeom>
          <a:solidFill>
            <a:srgbClr val="CCEC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CCECFF"/>
            </a:extrusionClr>
            <a:contourClr>
              <a:srgbClr val="CCEC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a:solidFill>
                <a:schemeClr val="bg1"/>
              </a:solidFill>
              <a:ea typeface="宋体" panose="02010600030101010101" pitchFamily="2" charset="-122"/>
            </a:endParaRPr>
          </a:p>
        </p:txBody>
      </p:sp>
      <p:sp>
        <p:nvSpPr>
          <p:cNvPr id="34" name="Text Box 13">
            <a:extLst>
              <a:ext uri="{FF2B5EF4-FFF2-40B4-BE49-F238E27FC236}">
                <a16:creationId xmlns:a16="http://schemas.microsoft.com/office/drawing/2014/main" id="{5E7A3DD3-3A26-4E66-ACD2-6660D9981FF9}"/>
              </a:ext>
            </a:extLst>
          </p:cNvPr>
          <p:cNvSpPr txBox="1">
            <a:spLocks noChangeArrowheads="1"/>
          </p:cNvSpPr>
          <p:nvPr/>
        </p:nvSpPr>
        <p:spPr bwMode="auto">
          <a:xfrm>
            <a:off x="6435125" y="1379099"/>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a:t>
            </a:r>
          </a:p>
        </p:txBody>
      </p:sp>
      <p:sp>
        <p:nvSpPr>
          <p:cNvPr id="35" name="Text Box 30">
            <a:extLst>
              <a:ext uri="{FF2B5EF4-FFF2-40B4-BE49-F238E27FC236}">
                <a16:creationId xmlns:a16="http://schemas.microsoft.com/office/drawing/2014/main" id="{C32A95BA-6CA7-4C41-A3CF-E993D3053115}"/>
              </a:ext>
            </a:extLst>
          </p:cNvPr>
          <p:cNvSpPr txBox="1">
            <a:spLocks noChangeArrowheads="1"/>
          </p:cNvSpPr>
          <p:nvPr/>
        </p:nvSpPr>
        <p:spPr bwMode="auto">
          <a:xfrm>
            <a:off x="5713162" y="868160"/>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b:</a:t>
            </a:r>
          </a:p>
        </p:txBody>
      </p:sp>
      <p:sp>
        <p:nvSpPr>
          <p:cNvPr id="36" name="Rectangle 12">
            <a:extLst>
              <a:ext uri="{FF2B5EF4-FFF2-40B4-BE49-F238E27FC236}">
                <a16:creationId xmlns:a16="http://schemas.microsoft.com/office/drawing/2014/main" id="{3167F938-99E4-463F-8DCD-79E194D43198}"/>
              </a:ext>
            </a:extLst>
          </p:cNvPr>
          <p:cNvSpPr>
            <a:spLocks noChangeArrowheads="1"/>
          </p:cNvSpPr>
          <p:nvPr/>
        </p:nvSpPr>
        <p:spPr bwMode="auto">
          <a:xfrm>
            <a:off x="8517786" y="2630656"/>
            <a:ext cx="2227547" cy="3913363"/>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7" name="Rectangle 29">
            <a:extLst>
              <a:ext uri="{FF2B5EF4-FFF2-40B4-BE49-F238E27FC236}">
                <a16:creationId xmlns:a16="http://schemas.microsoft.com/office/drawing/2014/main" id="{E39CED93-36E2-4C2C-AC1B-3955C3836B43}"/>
              </a:ext>
            </a:extLst>
          </p:cNvPr>
          <p:cNvSpPr>
            <a:spLocks noChangeArrowheads="1"/>
          </p:cNvSpPr>
          <p:nvPr/>
        </p:nvSpPr>
        <p:spPr bwMode="auto">
          <a:xfrm>
            <a:off x="8523178" y="19727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8" name="Text Box 14">
            <a:extLst>
              <a:ext uri="{FF2B5EF4-FFF2-40B4-BE49-F238E27FC236}">
                <a16:creationId xmlns:a16="http://schemas.microsoft.com/office/drawing/2014/main" id="{D35EA6E5-70A7-4465-AA8E-BBB14B9B32D3}"/>
              </a:ext>
            </a:extLst>
          </p:cNvPr>
          <p:cNvSpPr txBox="1">
            <a:spLocks noChangeArrowheads="1"/>
          </p:cNvSpPr>
          <p:nvPr/>
        </p:nvSpPr>
        <p:spPr bwMode="auto">
          <a:xfrm>
            <a:off x="10795253" y="1973552"/>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input</a:t>
            </a:r>
          </a:p>
        </p:txBody>
      </p:sp>
      <p:sp>
        <p:nvSpPr>
          <p:cNvPr id="39" name="Text Box 14">
            <a:extLst>
              <a:ext uri="{FF2B5EF4-FFF2-40B4-BE49-F238E27FC236}">
                <a16:creationId xmlns:a16="http://schemas.microsoft.com/office/drawing/2014/main" id="{D94701A9-12A3-4F3E-9C54-FF56D0295584}"/>
              </a:ext>
            </a:extLst>
          </p:cNvPr>
          <p:cNvSpPr txBox="1">
            <a:spLocks noChangeArrowheads="1"/>
          </p:cNvSpPr>
          <p:nvPr/>
        </p:nvSpPr>
        <p:spPr bwMode="auto">
          <a:xfrm>
            <a:off x="10787985" y="2513647"/>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playground</a:t>
            </a:r>
          </a:p>
        </p:txBody>
      </p:sp>
      <p:sp>
        <p:nvSpPr>
          <p:cNvPr id="45" name="Rectangle 29">
            <a:extLst>
              <a:ext uri="{FF2B5EF4-FFF2-40B4-BE49-F238E27FC236}">
                <a16:creationId xmlns:a16="http://schemas.microsoft.com/office/drawing/2014/main" id="{E3A2F423-1BE4-4BE2-98AA-B524F977A971}"/>
              </a:ext>
            </a:extLst>
          </p:cNvPr>
          <p:cNvSpPr>
            <a:spLocks noChangeArrowheads="1"/>
          </p:cNvSpPr>
          <p:nvPr/>
        </p:nvSpPr>
        <p:spPr bwMode="auto">
          <a:xfrm>
            <a:off x="8517786" y="265092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6" name="Rectangle 29">
            <a:extLst>
              <a:ext uri="{FF2B5EF4-FFF2-40B4-BE49-F238E27FC236}">
                <a16:creationId xmlns:a16="http://schemas.microsoft.com/office/drawing/2014/main" id="{681AD870-AA0B-4B61-BEC3-4CF7C7FE0F56}"/>
              </a:ext>
            </a:extLst>
          </p:cNvPr>
          <p:cNvSpPr>
            <a:spLocks noChangeArrowheads="1"/>
          </p:cNvSpPr>
          <p:nvPr/>
        </p:nvSpPr>
        <p:spPr bwMode="auto">
          <a:xfrm>
            <a:off x="8517786" y="302818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8" name="Rectangle 29">
            <a:extLst>
              <a:ext uri="{FF2B5EF4-FFF2-40B4-BE49-F238E27FC236}">
                <a16:creationId xmlns:a16="http://schemas.microsoft.com/office/drawing/2014/main" id="{B333A126-EE94-4547-BE0E-4F959A3B678A}"/>
              </a:ext>
            </a:extLst>
          </p:cNvPr>
          <p:cNvSpPr>
            <a:spLocks noChangeArrowheads="1"/>
          </p:cNvSpPr>
          <p:nvPr/>
        </p:nvSpPr>
        <p:spPr bwMode="auto">
          <a:xfrm>
            <a:off x="8517786" y="34054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9" name="Rectangle 29">
            <a:extLst>
              <a:ext uri="{FF2B5EF4-FFF2-40B4-BE49-F238E27FC236}">
                <a16:creationId xmlns:a16="http://schemas.microsoft.com/office/drawing/2014/main" id="{B7258C61-7B7E-4DCD-8790-4D8D5CC891BC}"/>
              </a:ext>
            </a:extLst>
          </p:cNvPr>
          <p:cNvSpPr>
            <a:spLocks noChangeArrowheads="1"/>
          </p:cNvSpPr>
          <p:nvPr/>
        </p:nvSpPr>
        <p:spPr bwMode="auto">
          <a:xfrm>
            <a:off x="8517786" y="378270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0" name="Rectangle 29">
            <a:extLst>
              <a:ext uri="{FF2B5EF4-FFF2-40B4-BE49-F238E27FC236}">
                <a16:creationId xmlns:a16="http://schemas.microsoft.com/office/drawing/2014/main" id="{57500393-2046-4E68-B6D8-E98F9FDDA51F}"/>
              </a:ext>
            </a:extLst>
          </p:cNvPr>
          <p:cNvSpPr>
            <a:spLocks noChangeArrowheads="1"/>
          </p:cNvSpPr>
          <p:nvPr/>
        </p:nvSpPr>
        <p:spPr bwMode="auto">
          <a:xfrm>
            <a:off x="8517786" y="4185018"/>
            <a:ext cx="2246292" cy="361197"/>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1" name="Rectangle 29">
            <a:extLst>
              <a:ext uri="{FF2B5EF4-FFF2-40B4-BE49-F238E27FC236}">
                <a16:creationId xmlns:a16="http://schemas.microsoft.com/office/drawing/2014/main" id="{4A89AA78-6AF0-46C4-A096-561C70F71B99}"/>
              </a:ext>
            </a:extLst>
          </p:cNvPr>
          <p:cNvSpPr>
            <a:spLocks noChangeArrowheads="1"/>
          </p:cNvSpPr>
          <p:nvPr/>
        </p:nvSpPr>
        <p:spPr bwMode="auto">
          <a:xfrm>
            <a:off x="8517786" y="456227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2" name="Rectangle 29">
            <a:extLst>
              <a:ext uri="{FF2B5EF4-FFF2-40B4-BE49-F238E27FC236}">
                <a16:creationId xmlns:a16="http://schemas.microsoft.com/office/drawing/2014/main" id="{A86044DC-BBE6-44B5-859A-1D5C83EDB593}"/>
              </a:ext>
            </a:extLst>
          </p:cNvPr>
          <p:cNvSpPr>
            <a:spLocks noChangeArrowheads="1"/>
          </p:cNvSpPr>
          <p:nvPr/>
        </p:nvSpPr>
        <p:spPr bwMode="auto">
          <a:xfrm>
            <a:off x="8517786" y="493953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3" name="Rectangle 29">
            <a:extLst>
              <a:ext uri="{FF2B5EF4-FFF2-40B4-BE49-F238E27FC236}">
                <a16:creationId xmlns:a16="http://schemas.microsoft.com/office/drawing/2014/main" id="{0B0327A5-E7C3-48B6-8C45-53D2906EB711}"/>
              </a:ext>
            </a:extLst>
          </p:cNvPr>
          <p:cNvSpPr>
            <a:spLocks noChangeArrowheads="1"/>
          </p:cNvSpPr>
          <p:nvPr/>
        </p:nvSpPr>
        <p:spPr bwMode="auto">
          <a:xfrm>
            <a:off x="8517786" y="531679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4" name="Rectangle 29">
            <a:extLst>
              <a:ext uri="{FF2B5EF4-FFF2-40B4-BE49-F238E27FC236}">
                <a16:creationId xmlns:a16="http://schemas.microsoft.com/office/drawing/2014/main" id="{E8A4A776-7710-4B3B-BFDA-2CF3534F4CEF}"/>
              </a:ext>
            </a:extLst>
          </p:cNvPr>
          <p:cNvSpPr>
            <a:spLocks noChangeArrowheads="1"/>
          </p:cNvSpPr>
          <p:nvPr/>
        </p:nvSpPr>
        <p:spPr bwMode="auto">
          <a:xfrm flipV="1">
            <a:off x="8517786" y="5694058"/>
            <a:ext cx="2246292" cy="377111"/>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5" name="Rectangle 29">
            <a:extLst>
              <a:ext uri="{FF2B5EF4-FFF2-40B4-BE49-F238E27FC236}">
                <a16:creationId xmlns:a16="http://schemas.microsoft.com/office/drawing/2014/main" id="{8FEF69A8-814A-471A-B6BA-538BC12FA917}"/>
              </a:ext>
            </a:extLst>
          </p:cNvPr>
          <p:cNvSpPr>
            <a:spLocks noChangeArrowheads="1"/>
          </p:cNvSpPr>
          <p:nvPr/>
        </p:nvSpPr>
        <p:spPr bwMode="auto">
          <a:xfrm flipV="1">
            <a:off x="8517786" y="6087234"/>
            <a:ext cx="2246292" cy="377111"/>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6" name="Freeform: Shape 55">
            <a:extLst>
              <a:ext uri="{FF2B5EF4-FFF2-40B4-BE49-F238E27FC236}">
                <a16:creationId xmlns:a16="http://schemas.microsoft.com/office/drawing/2014/main" id="{72238FF5-A295-4EFA-8B90-586735341915}"/>
              </a:ext>
            </a:extLst>
          </p:cNvPr>
          <p:cNvSpPr/>
          <p:nvPr/>
        </p:nvSpPr>
        <p:spPr>
          <a:xfrm>
            <a:off x="7513501" y="3563784"/>
            <a:ext cx="969489" cy="68304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447FAC16-598A-41C2-AFE5-32E7333CF35A}"/>
              </a:ext>
            </a:extLst>
          </p:cNvPr>
          <p:cNvSpPr/>
          <p:nvPr/>
        </p:nvSpPr>
        <p:spPr>
          <a:xfrm>
            <a:off x="7807078" y="4753561"/>
            <a:ext cx="716100"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DA1257D-F239-4216-B2DF-FB7A79276663}"/>
              </a:ext>
            </a:extLst>
          </p:cNvPr>
          <p:cNvSpPr/>
          <p:nvPr/>
        </p:nvSpPr>
        <p:spPr>
          <a:xfrm>
            <a:off x="7489606" y="2826847"/>
            <a:ext cx="1021618"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047549A7-A85D-4811-9BBC-7A0CBEB8DBA6}"/>
              </a:ext>
            </a:extLst>
          </p:cNvPr>
          <p:cNvSpPr/>
          <p:nvPr/>
        </p:nvSpPr>
        <p:spPr>
          <a:xfrm rot="10800000">
            <a:off x="10929251" y="5431315"/>
            <a:ext cx="716100" cy="80713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7BCBF449-AA27-411E-BFB9-115742E6C80B}"/>
              </a:ext>
            </a:extLst>
          </p:cNvPr>
          <p:cNvSpPr/>
          <p:nvPr/>
        </p:nvSpPr>
        <p:spPr>
          <a:xfrm rot="10800000">
            <a:off x="10866783" y="3619856"/>
            <a:ext cx="716100" cy="181145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87FAA90-53AC-4E35-B0AA-36D2947E4665}"/>
              </a:ext>
            </a:extLst>
          </p:cNvPr>
          <p:cNvSpPr/>
          <p:nvPr/>
        </p:nvSpPr>
        <p:spPr>
          <a:xfrm flipH="1">
            <a:off x="10866785" y="3145928"/>
            <a:ext cx="716098" cy="1607634"/>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A9D30CB-42ED-4FDE-A9B2-404450CBF55B}"/>
              </a:ext>
            </a:extLst>
          </p:cNvPr>
          <p:cNvSpPr/>
          <p:nvPr/>
        </p:nvSpPr>
        <p:spPr>
          <a:xfrm>
            <a:off x="7513501" y="4355651"/>
            <a:ext cx="1021618" cy="1882800"/>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867" name="Connector: Elbow 1866">
            <a:extLst>
              <a:ext uri="{FF2B5EF4-FFF2-40B4-BE49-F238E27FC236}">
                <a16:creationId xmlns:a16="http://schemas.microsoft.com/office/drawing/2014/main" id="{FA14D911-A3DF-49E9-A7A3-AFBA8D3040A8}"/>
              </a:ext>
            </a:extLst>
          </p:cNvPr>
          <p:cNvCxnSpPr>
            <a:cxnSpLocks/>
            <a:endCxn id="50" idx="1"/>
          </p:cNvCxnSpPr>
          <p:nvPr/>
        </p:nvCxnSpPr>
        <p:spPr>
          <a:xfrm rot="16200000" flipH="1">
            <a:off x="5648860" y="1496690"/>
            <a:ext cx="3103073" cy="263477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13">
            <a:extLst>
              <a:ext uri="{FF2B5EF4-FFF2-40B4-BE49-F238E27FC236}">
                <a16:creationId xmlns:a16="http://schemas.microsoft.com/office/drawing/2014/main" id="{DEDC9DAD-5F68-4F00-B54C-643CFD9EAD56}"/>
              </a:ext>
            </a:extLst>
          </p:cNvPr>
          <p:cNvSpPr txBox="1">
            <a:spLocks noChangeArrowheads="1"/>
          </p:cNvSpPr>
          <p:nvPr/>
        </p:nvSpPr>
        <p:spPr bwMode="auto">
          <a:xfrm>
            <a:off x="4105283" y="4912185"/>
            <a:ext cx="1777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a:t>
            </a:r>
            <a:r>
              <a:rPr lang="en-US" altLang="zh-CN" sz="1800" b="1" dirty="0">
                <a:solidFill>
                  <a:srgbClr val="FF0000"/>
                </a:solidFill>
                <a:ea typeface="宋体" panose="02010600030101010101" pitchFamily="2" charset="-122"/>
              </a:rPr>
              <a:t>(*(*b))</a:t>
            </a:r>
            <a:r>
              <a:rPr lang="en-US" altLang="zh-CN" sz="1800" b="1" dirty="0">
                <a:ea typeface="宋体" panose="02010600030101010101" pitchFamily="2" charset="-122"/>
              </a:rPr>
              <a:t>))=15</a:t>
            </a:r>
          </a:p>
        </p:txBody>
      </p:sp>
    </p:spTree>
    <p:extLst>
      <p:ext uri="{BB962C8B-B14F-4D97-AF65-F5344CB8AC3E}">
        <p14:creationId xmlns:p14="http://schemas.microsoft.com/office/powerpoint/2010/main" val="349026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130"/>
          <p:cNvSpPr txBox="1">
            <a:spLocks noGrp="1"/>
          </p:cNvSpPr>
          <p:nvPr>
            <p:ph type="title"/>
          </p:nvPr>
        </p:nvSpPr>
        <p:spPr>
          <a:xfrm>
            <a:off x="838199" y="12586"/>
            <a:ext cx="10894763" cy="1069800"/>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200"/>
            </a:pPr>
            <a:r>
              <a:rPr lang="en-US" dirty="0"/>
              <a:t>Essence: Supporting Any Complex Dereferences</a:t>
            </a:r>
            <a:endParaRPr dirty="0"/>
          </a:p>
        </p:txBody>
      </p:sp>
      <p:sp>
        <p:nvSpPr>
          <p:cNvPr id="2" name="Rectangle 1">
            <a:extLst>
              <a:ext uri="{FF2B5EF4-FFF2-40B4-BE49-F238E27FC236}">
                <a16:creationId xmlns:a16="http://schemas.microsoft.com/office/drawing/2014/main" id="{EFDFB450-88DA-4F0D-AECA-688C66BEAF74}"/>
              </a:ext>
            </a:extLst>
          </p:cNvPr>
          <p:cNvSpPr/>
          <p:nvPr/>
        </p:nvSpPr>
        <p:spPr>
          <a:xfrm>
            <a:off x="459037" y="1082386"/>
            <a:ext cx="6096000" cy="5909310"/>
          </a:xfrm>
          <a:prstGeom prst="rect">
            <a:avLst/>
          </a:prstGeom>
        </p:spPr>
        <p:txBody>
          <a:bodyPr>
            <a:spAutoFit/>
          </a:bodyPr>
          <a:lstStyle/>
          <a:p>
            <a:r>
              <a:rPr lang="en-US" dirty="0"/>
              <a:t>void* playground[4096]; </a:t>
            </a:r>
          </a:p>
          <a:p>
            <a:endParaRPr lang="en-US" dirty="0"/>
          </a:p>
          <a:p>
            <a:r>
              <a:rPr lang="en-US" dirty="0"/>
              <a:t>void </a:t>
            </a:r>
            <a:r>
              <a:rPr lang="en-US" dirty="0" err="1"/>
              <a:t>memory_preplanning</a:t>
            </a:r>
            <a:r>
              <a:rPr lang="en-US" dirty="0"/>
              <a:t>() {  </a:t>
            </a:r>
          </a:p>
          <a:p>
            <a:r>
              <a:rPr lang="en-US" dirty="0"/>
              <a:t>     for (int i=0;i&lt;4096;i++)     </a:t>
            </a:r>
          </a:p>
          <a:p>
            <a:r>
              <a:rPr lang="en-US" dirty="0"/>
              <a:t>         playground[i]=(void*) &amp;playground[rand()%4096];</a:t>
            </a:r>
          </a:p>
          <a:p>
            <a:r>
              <a:rPr lang="en-US" dirty="0"/>
              <a:t>}</a:t>
            </a:r>
          </a:p>
          <a:p>
            <a:endParaRPr lang="en-US" dirty="0"/>
          </a:p>
          <a:p>
            <a:r>
              <a:rPr lang="en-US" dirty="0"/>
              <a:t>T *b = (T*) (&amp;playground[rand()%4096]);</a:t>
            </a:r>
          </a:p>
          <a:p>
            <a:r>
              <a:rPr lang="en-US" dirty="0"/>
              <a:t>T *p = (T*) (&amp;playground[rand()%4096]); </a:t>
            </a:r>
          </a:p>
          <a:p>
            <a:endParaRPr lang="en-US" dirty="0"/>
          </a:p>
          <a:p>
            <a:r>
              <a:rPr lang="en-US" dirty="0"/>
              <a:t>int input = rand(); </a:t>
            </a:r>
          </a:p>
          <a:p>
            <a:r>
              <a:rPr lang="en-US" dirty="0"/>
              <a:t>If (choice()) {         </a:t>
            </a:r>
          </a:p>
          <a:p>
            <a:r>
              <a:rPr lang="en-US" dirty="0"/>
              <a:t>    b = (T *)malloc(</a:t>
            </a:r>
            <a:r>
              <a:rPr lang="en-US" dirty="0" err="1"/>
              <a:t>sizeof</a:t>
            </a:r>
            <a:r>
              <a:rPr lang="en-US" dirty="0"/>
              <a:t>(T));         </a:t>
            </a:r>
          </a:p>
          <a:p>
            <a:r>
              <a:rPr lang="en-US" dirty="0"/>
              <a:t>    b-&gt;f3=&amp;input;     </a:t>
            </a:r>
          </a:p>
          <a:p>
            <a:r>
              <a:rPr lang="en-US" dirty="0"/>
              <a:t>}    </a:t>
            </a:r>
          </a:p>
          <a:p>
            <a:r>
              <a:rPr lang="en-US" dirty="0"/>
              <a:t>p = b;    </a:t>
            </a:r>
          </a:p>
          <a:p>
            <a:r>
              <a:rPr lang="en-US" dirty="0"/>
              <a:t>b-&gt;f1 = 300.3;    </a:t>
            </a:r>
          </a:p>
          <a:p>
            <a:r>
              <a:rPr lang="en-US" dirty="0"/>
              <a:t>b-&gt;f2 = 200000000;</a:t>
            </a:r>
          </a:p>
          <a:p>
            <a:r>
              <a:rPr lang="en-US" dirty="0"/>
              <a:t>*b-&gt;f3=15;</a:t>
            </a:r>
          </a:p>
          <a:p>
            <a:r>
              <a:rPr lang="en-US" dirty="0" err="1"/>
              <a:t>printf</a:t>
            </a:r>
            <a:r>
              <a:rPr lang="en-US" dirty="0"/>
              <a:t> (“…”, p-&gt;f1,…);</a:t>
            </a:r>
          </a:p>
          <a:p>
            <a:r>
              <a:rPr lang="en-US" dirty="0"/>
              <a:t>   </a:t>
            </a:r>
          </a:p>
        </p:txBody>
      </p:sp>
      <p:sp>
        <p:nvSpPr>
          <p:cNvPr id="33" name="Rectangle 5">
            <a:extLst>
              <a:ext uri="{FF2B5EF4-FFF2-40B4-BE49-F238E27FC236}">
                <a16:creationId xmlns:a16="http://schemas.microsoft.com/office/drawing/2014/main" id="{E7673CF0-DA34-4714-BB41-4F32CC887B92}"/>
              </a:ext>
            </a:extLst>
          </p:cNvPr>
          <p:cNvSpPr>
            <a:spLocks noChangeArrowheads="1"/>
          </p:cNvSpPr>
          <p:nvPr/>
        </p:nvSpPr>
        <p:spPr bwMode="auto">
          <a:xfrm>
            <a:off x="8523177" y="1379099"/>
            <a:ext cx="2297859" cy="5330173"/>
          </a:xfrm>
          <a:prstGeom prst="rect">
            <a:avLst/>
          </a:prstGeom>
          <a:solidFill>
            <a:srgbClr val="CCEC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CCECFF"/>
            </a:extrusionClr>
            <a:contourClr>
              <a:srgbClr val="CCEC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a:solidFill>
                <a:schemeClr val="bg1"/>
              </a:solidFill>
              <a:ea typeface="宋体" panose="02010600030101010101" pitchFamily="2" charset="-122"/>
            </a:endParaRPr>
          </a:p>
        </p:txBody>
      </p:sp>
      <p:sp>
        <p:nvSpPr>
          <p:cNvPr id="34" name="Text Box 13">
            <a:extLst>
              <a:ext uri="{FF2B5EF4-FFF2-40B4-BE49-F238E27FC236}">
                <a16:creationId xmlns:a16="http://schemas.microsoft.com/office/drawing/2014/main" id="{5E7A3DD3-3A26-4E66-ACD2-6660D9981FF9}"/>
              </a:ext>
            </a:extLst>
          </p:cNvPr>
          <p:cNvSpPr txBox="1">
            <a:spLocks noChangeArrowheads="1"/>
          </p:cNvSpPr>
          <p:nvPr/>
        </p:nvSpPr>
        <p:spPr bwMode="auto">
          <a:xfrm>
            <a:off x="6435125" y="1379099"/>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a:t>
            </a:r>
          </a:p>
        </p:txBody>
      </p:sp>
      <p:sp>
        <p:nvSpPr>
          <p:cNvPr id="35" name="Text Box 30">
            <a:extLst>
              <a:ext uri="{FF2B5EF4-FFF2-40B4-BE49-F238E27FC236}">
                <a16:creationId xmlns:a16="http://schemas.microsoft.com/office/drawing/2014/main" id="{C32A95BA-6CA7-4C41-A3CF-E993D3053115}"/>
              </a:ext>
            </a:extLst>
          </p:cNvPr>
          <p:cNvSpPr txBox="1">
            <a:spLocks noChangeArrowheads="1"/>
          </p:cNvSpPr>
          <p:nvPr/>
        </p:nvSpPr>
        <p:spPr bwMode="auto">
          <a:xfrm>
            <a:off x="5713162" y="868160"/>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b:</a:t>
            </a:r>
          </a:p>
        </p:txBody>
      </p:sp>
      <p:sp>
        <p:nvSpPr>
          <p:cNvPr id="36" name="Rectangle 12">
            <a:extLst>
              <a:ext uri="{FF2B5EF4-FFF2-40B4-BE49-F238E27FC236}">
                <a16:creationId xmlns:a16="http://schemas.microsoft.com/office/drawing/2014/main" id="{3167F938-99E4-463F-8DCD-79E194D43198}"/>
              </a:ext>
            </a:extLst>
          </p:cNvPr>
          <p:cNvSpPr>
            <a:spLocks noChangeArrowheads="1"/>
          </p:cNvSpPr>
          <p:nvPr/>
        </p:nvSpPr>
        <p:spPr bwMode="auto">
          <a:xfrm>
            <a:off x="8517786" y="2630656"/>
            <a:ext cx="2227547" cy="3913363"/>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7" name="Rectangle 29">
            <a:extLst>
              <a:ext uri="{FF2B5EF4-FFF2-40B4-BE49-F238E27FC236}">
                <a16:creationId xmlns:a16="http://schemas.microsoft.com/office/drawing/2014/main" id="{E39CED93-36E2-4C2C-AC1B-3955C3836B43}"/>
              </a:ext>
            </a:extLst>
          </p:cNvPr>
          <p:cNvSpPr>
            <a:spLocks noChangeArrowheads="1"/>
          </p:cNvSpPr>
          <p:nvPr/>
        </p:nvSpPr>
        <p:spPr bwMode="auto">
          <a:xfrm>
            <a:off x="8523178" y="19727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8" name="Text Box 14">
            <a:extLst>
              <a:ext uri="{FF2B5EF4-FFF2-40B4-BE49-F238E27FC236}">
                <a16:creationId xmlns:a16="http://schemas.microsoft.com/office/drawing/2014/main" id="{D35EA6E5-70A7-4465-AA8E-BBB14B9B32D3}"/>
              </a:ext>
            </a:extLst>
          </p:cNvPr>
          <p:cNvSpPr txBox="1">
            <a:spLocks noChangeArrowheads="1"/>
          </p:cNvSpPr>
          <p:nvPr/>
        </p:nvSpPr>
        <p:spPr bwMode="auto">
          <a:xfrm>
            <a:off x="10795253" y="1973552"/>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input</a:t>
            </a:r>
          </a:p>
        </p:txBody>
      </p:sp>
      <p:sp>
        <p:nvSpPr>
          <p:cNvPr id="39" name="Text Box 14">
            <a:extLst>
              <a:ext uri="{FF2B5EF4-FFF2-40B4-BE49-F238E27FC236}">
                <a16:creationId xmlns:a16="http://schemas.microsoft.com/office/drawing/2014/main" id="{D94701A9-12A3-4F3E-9C54-FF56D0295584}"/>
              </a:ext>
            </a:extLst>
          </p:cNvPr>
          <p:cNvSpPr txBox="1">
            <a:spLocks noChangeArrowheads="1"/>
          </p:cNvSpPr>
          <p:nvPr/>
        </p:nvSpPr>
        <p:spPr bwMode="auto">
          <a:xfrm>
            <a:off x="10787985" y="2513647"/>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playground</a:t>
            </a:r>
          </a:p>
        </p:txBody>
      </p:sp>
      <p:sp>
        <p:nvSpPr>
          <p:cNvPr id="45" name="Rectangle 29">
            <a:extLst>
              <a:ext uri="{FF2B5EF4-FFF2-40B4-BE49-F238E27FC236}">
                <a16:creationId xmlns:a16="http://schemas.microsoft.com/office/drawing/2014/main" id="{E3A2F423-1BE4-4BE2-98AA-B524F977A971}"/>
              </a:ext>
            </a:extLst>
          </p:cNvPr>
          <p:cNvSpPr>
            <a:spLocks noChangeArrowheads="1"/>
          </p:cNvSpPr>
          <p:nvPr/>
        </p:nvSpPr>
        <p:spPr bwMode="auto">
          <a:xfrm>
            <a:off x="8517786" y="265092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6" name="Rectangle 29">
            <a:extLst>
              <a:ext uri="{FF2B5EF4-FFF2-40B4-BE49-F238E27FC236}">
                <a16:creationId xmlns:a16="http://schemas.microsoft.com/office/drawing/2014/main" id="{681AD870-AA0B-4B61-BEC3-4CF7C7FE0F56}"/>
              </a:ext>
            </a:extLst>
          </p:cNvPr>
          <p:cNvSpPr>
            <a:spLocks noChangeArrowheads="1"/>
          </p:cNvSpPr>
          <p:nvPr/>
        </p:nvSpPr>
        <p:spPr bwMode="auto">
          <a:xfrm>
            <a:off x="8517786" y="302818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8" name="Rectangle 29">
            <a:extLst>
              <a:ext uri="{FF2B5EF4-FFF2-40B4-BE49-F238E27FC236}">
                <a16:creationId xmlns:a16="http://schemas.microsoft.com/office/drawing/2014/main" id="{B333A126-EE94-4547-BE0E-4F959A3B678A}"/>
              </a:ext>
            </a:extLst>
          </p:cNvPr>
          <p:cNvSpPr>
            <a:spLocks noChangeArrowheads="1"/>
          </p:cNvSpPr>
          <p:nvPr/>
        </p:nvSpPr>
        <p:spPr bwMode="auto">
          <a:xfrm>
            <a:off x="8517786" y="34054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9" name="Rectangle 29">
            <a:extLst>
              <a:ext uri="{FF2B5EF4-FFF2-40B4-BE49-F238E27FC236}">
                <a16:creationId xmlns:a16="http://schemas.microsoft.com/office/drawing/2014/main" id="{B7258C61-7B7E-4DCD-8790-4D8D5CC891BC}"/>
              </a:ext>
            </a:extLst>
          </p:cNvPr>
          <p:cNvSpPr>
            <a:spLocks noChangeArrowheads="1"/>
          </p:cNvSpPr>
          <p:nvPr/>
        </p:nvSpPr>
        <p:spPr bwMode="auto">
          <a:xfrm>
            <a:off x="8517786" y="378270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0" name="Rectangle 29">
            <a:extLst>
              <a:ext uri="{FF2B5EF4-FFF2-40B4-BE49-F238E27FC236}">
                <a16:creationId xmlns:a16="http://schemas.microsoft.com/office/drawing/2014/main" id="{57500393-2046-4E68-B6D8-E98F9FDDA51F}"/>
              </a:ext>
            </a:extLst>
          </p:cNvPr>
          <p:cNvSpPr>
            <a:spLocks noChangeArrowheads="1"/>
          </p:cNvSpPr>
          <p:nvPr/>
        </p:nvSpPr>
        <p:spPr bwMode="auto">
          <a:xfrm>
            <a:off x="8517786" y="4185018"/>
            <a:ext cx="2246292" cy="361197"/>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1" name="Rectangle 29">
            <a:extLst>
              <a:ext uri="{FF2B5EF4-FFF2-40B4-BE49-F238E27FC236}">
                <a16:creationId xmlns:a16="http://schemas.microsoft.com/office/drawing/2014/main" id="{4A89AA78-6AF0-46C4-A096-561C70F71B99}"/>
              </a:ext>
            </a:extLst>
          </p:cNvPr>
          <p:cNvSpPr>
            <a:spLocks noChangeArrowheads="1"/>
          </p:cNvSpPr>
          <p:nvPr/>
        </p:nvSpPr>
        <p:spPr bwMode="auto">
          <a:xfrm>
            <a:off x="8517786" y="456227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2" name="Rectangle 29">
            <a:extLst>
              <a:ext uri="{FF2B5EF4-FFF2-40B4-BE49-F238E27FC236}">
                <a16:creationId xmlns:a16="http://schemas.microsoft.com/office/drawing/2014/main" id="{A86044DC-BBE6-44B5-859A-1D5C83EDB593}"/>
              </a:ext>
            </a:extLst>
          </p:cNvPr>
          <p:cNvSpPr>
            <a:spLocks noChangeArrowheads="1"/>
          </p:cNvSpPr>
          <p:nvPr/>
        </p:nvSpPr>
        <p:spPr bwMode="auto">
          <a:xfrm>
            <a:off x="8517786" y="493953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3" name="Rectangle 29">
            <a:extLst>
              <a:ext uri="{FF2B5EF4-FFF2-40B4-BE49-F238E27FC236}">
                <a16:creationId xmlns:a16="http://schemas.microsoft.com/office/drawing/2014/main" id="{0B0327A5-E7C3-48B6-8C45-53D2906EB711}"/>
              </a:ext>
            </a:extLst>
          </p:cNvPr>
          <p:cNvSpPr>
            <a:spLocks noChangeArrowheads="1"/>
          </p:cNvSpPr>
          <p:nvPr/>
        </p:nvSpPr>
        <p:spPr bwMode="auto">
          <a:xfrm>
            <a:off x="8517786" y="5316798"/>
            <a:ext cx="2246292" cy="361197"/>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4" name="Rectangle 29">
            <a:extLst>
              <a:ext uri="{FF2B5EF4-FFF2-40B4-BE49-F238E27FC236}">
                <a16:creationId xmlns:a16="http://schemas.microsoft.com/office/drawing/2014/main" id="{E8A4A776-7710-4B3B-BFDA-2CF3534F4CEF}"/>
              </a:ext>
            </a:extLst>
          </p:cNvPr>
          <p:cNvSpPr>
            <a:spLocks noChangeArrowheads="1"/>
          </p:cNvSpPr>
          <p:nvPr/>
        </p:nvSpPr>
        <p:spPr bwMode="auto">
          <a:xfrm flipV="1">
            <a:off x="8517786" y="5694058"/>
            <a:ext cx="2246292" cy="377111"/>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5" name="Rectangle 29">
            <a:extLst>
              <a:ext uri="{FF2B5EF4-FFF2-40B4-BE49-F238E27FC236}">
                <a16:creationId xmlns:a16="http://schemas.microsoft.com/office/drawing/2014/main" id="{8FEF69A8-814A-471A-B6BA-538BC12FA917}"/>
              </a:ext>
            </a:extLst>
          </p:cNvPr>
          <p:cNvSpPr>
            <a:spLocks noChangeArrowheads="1"/>
          </p:cNvSpPr>
          <p:nvPr/>
        </p:nvSpPr>
        <p:spPr bwMode="auto">
          <a:xfrm flipV="1">
            <a:off x="8517786" y="6087234"/>
            <a:ext cx="2246292" cy="377111"/>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6" name="Freeform: Shape 55">
            <a:extLst>
              <a:ext uri="{FF2B5EF4-FFF2-40B4-BE49-F238E27FC236}">
                <a16:creationId xmlns:a16="http://schemas.microsoft.com/office/drawing/2014/main" id="{72238FF5-A295-4EFA-8B90-586735341915}"/>
              </a:ext>
            </a:extLst>
          </p:cNvPr>
          <p:cNvSpPr/>
          <p:nvPr/>
        </p:nvSpPr>
        <p:spPr>
          <a:xfrm>
            <a:off x="7513501" y="3563784"/>
            <a:ext cx="969489" cy="68304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447FAC16-598A-41C2-AFE5-32E7333CF35A}"/>
              </a:ext>
            </a:extLst>
          </p:cNvPr>
          <p:cNvSpPr/>
          <p:nvPr/>
        </p:nvSpPr>
        <p:spPr>
          <a:xfrm>
            <a:off x="7807078" y="4753561"/>
            <a:ext cx="716100"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DA1257D-F239-4216-B2DF-FB7A79276663}"/>
              </a:ext>
            </a:extLst>
          </p:cNvPr>
          <p:cNvSpPr/>
          <p:nvPr/>
        </p:nvSpPr>
        <p:spPr>
          <a:xfrm>
            <a:off x="7489606" y="2826847"/>
            <a:ext cx="1021618"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047549A7-A85D-4811-9BBC-7A0CBEB8DBA6}"/>
              </a:ext>
            </a:extLst>
          </p:cNvPr>
          <p:cNvSpPr/>
          <p:nvPr/>
        </p:nvSpPr>
        <p:spPr>
          <a:xfrm rot="10800000">
            <a:off x="10929251" y="5431315"/>
            <a:ext cx="716100" cy="80713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7BCBF449-AA27-411E-BFB9-115742E6C80B}"/>
              </a:ext>
            </a:extLst>
          </p:cNvPr>
          <p:cNvSpPr/>
          <p:nvPr/>
        </p:nvSpPr>
        <p:spPr>
          <a:xfrm rot="10800000">
            <a:off x="10866783" y="3619856"/>
            <a:ext cx="716100" cy="181145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87FAA90-53AC-4E35-B0AA-36D2947E4665}"/>
              </a:ext>
            </a:extLst>
          </p:cNvPr>
          <p:cNvSpPr/>
          <p:nvPr/>
        </p:nvSpPr>
        <p:spPr>
          <a:xfrm flipH="1">
            <a:off x="10866785" y="3145928"/>
            <a:ext cx="716098" cy="1607634"/>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A9D30CB-42ED-4FDE-A9B2-404450CBF55B}"/>
              </a:ext>
            </a:extLst>
          </p:cNvPr>
          <p:cNvSpPr/>
          <p:nvPr/>
        </p:nvSpPr>
        <p:spPr>
          <a:xfrm>
            <a:off x="7513501" y="4355651"/>
            <a:ext cx="1021618" cy="1882800"/>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867" name="Connector: Elbow 1866">
            <a:extLst>
              <a:ext uri="{FF2B5EF4-FFF2-40B4-BE49-F238E27FC236}">
                <a16:creationId xmlns:a16="http://schemas.microsoft.com/office/drawing/2014/main" id="{FA14D911-A3DF-49E9-A7A3-AFBA8D3040A8}"/>
              </a:ext>
            </a:extLst>
          </p:cNvPr>
          <p:cNvCxnSpPr>
            <a:cxnSpLocks/>
            <a:endCxn id="50" idx="1"/>
          </p:cNvCxnSpPr>
          <p:nvPr/>
        </p:nvCxnSpPr>
        <p:spPr>
          <a:xfrm rot="16200000" flipH="1">
            <a:off x="5648860" y="1496690"/>
            <a:ext cx="3103073" cy="263477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13">
            <a:extLst>
              <a:ext uri="{FF2B5EF4-FFF2-40B4-BE49-F238E27FC236}">
                <a16:creationId xmlns:a16="http://schemas.microsoft.com/office/drawing/2014/main" id="{DEDC9DAD-5F68-4F00-B54C-643CFD9EAD56}"/>
              </a:ext>
            </a:extLst>
          </p:cNvPr>
          <p:cNvSpPr txBox="1">
            <a:spLocks noChangeArrowheads="1"/>
          </p:cNvSpPr>
          <p:nvPr/>
        </p:nvSpPr>
        <p:spPr bwMode="auto">
          <a:xfrm>
            <a:off x="4105283" y="4912185"/>
            <a:ext cx="1777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a:t>
            </a:r>
            <a:r>
              <a:rPr lang="en-US" altLang="zh-CN" sz="1800" b="1" dirty="0">
                <a:solidFill>
                  <a:srgbClr val="FF0000"/>
                </a:solidFill>
                <a:ea typeface="宋体" panose="02010600030101010101" pitchFamily="2" charset="-122"/>
              </a:rPr>
              <a:t>(*(*(*b))))</a:t>
            </a:r>
            <a:r>
              <a:rPr lang="en-US" altLang="zh-CN" sz="1800" b="1" dirty="0">
                <a:ea typeface="宋体" panose="02010600030101010101" pitchFamily="2" charset="-122"/>
              </a:rPr>
              <a:t>=15</a:t>
            </a:r>
          </a:p>
        </p:txBody>
      </p:sp>
    </p:spTree>
    <p:extLst>
      <p:ext uri="{BB962C8B-B14F-4D97-AF65-F5344CB8AC3E}">
        <p14:creationId xmlns:p14="http://schemas.microsoft.com/office/powerpoint/2010/main" val="192730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130"/>
          <p:cNvSpPr txBox="1">
            <a:spLocks noGrp="1"/>
          </p:cNvSpPr>
          <p:nvPr>
            <p:ph type="title"/>
          </p:nvPr>
        </p:nvSpPr>
        <p:spPr>
          <a:xfrm>
            <a:off x="838199" y="12586"/>
            <a:ext cx="10894763" cy="1069800"/>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dk1"/>
              </a:buClr>
              <a:buSzPts val="4200"/>
            </a:pPr>
            <a:r>
              <a:rPr lang="en-US" dirty="0"/>
              <a:t>Essence: Supporting Any Complex Dereferences</a:t>
            </a:r>
            <a:endParaRPr dirty="0"/>
          </a:p>
        </p:txBody>
      </p:sp>
      <p:sp>
        <p:nvSpPr>
          <p:cNvPr id="2" name="Rectangle 1">
            <a:extLst>
              <a:ext uri="{FF2B5EF4-FFF2-40B4-BE49-F238E27FC236}">
                <a16:creationId xmlns:a16="http://schemas.microsoft.com/office/drawing/2014/main" id="{EFDFB450-88DA-4F0D-AECA-688C66BEAF74}"/>
              </a:ext>
            </a:extLst>
          </p:cNvPr>
          <p:cNvSpPr/>
          <p:nvPr/>
        </p:nvSpPr>
        <p:spPr>
          <a:xfrm>
            <a:off x="459037" y="1082386"/>
            <a:ext cx="6096000" cy="5909310"/>
          </a:xfrm>
          <a:prstGeom prst="rect">
            <a:avLst/>
          </a:prstGeom>
        </p:spPr>
        <p:txBody>
          <a:bodyPr>
            <a:spAutoFit/>
          </a:bodyPr>
          <a:lstStyle/>
          <a:p>
            <a:r>
              <a:rPr lang="en-US" dirty="0"/>
              <a:t>void* playground[4096]; </a:t>
            </a:r>
          </a:p>
          <a:p>
            <a:endParaRPr lang="en-US" dirty="0"/>
          </a:p>
          <a:p>
            <a:r>
              <a:rPr lang="en-US" dirty="0"/>
              <a:t>void </a:t>
            </a:r>
            <a:r>
              <a:rPr lang="en-US" dirty="0" err="1"/>
              <a:t>memory_preplanning</a:t>
            </a:r>
            <a:r>
              <a:rPr lang="en-US" dirty="0"/>
              <a:t>() {  </a:t>
            </a:r>
          </a:p>
          <a:p>
            <a:r>
              <a:rPr lang="en-US" dirty="0"/>
              <a:t>     for (int i=0;i&lt;4096;i++)     </a:t>
            </a:r>
          </a:p>
          <a:p>
            <a:r>
              <a:rPr lang="en-US" dirty="0"/>
              <a:t>         playground[i]=(void*) &amp;playground[rand()%4096];</a:t>
            </a:r>
          </a:p>
          <a:p>
            <a:r>
              <a:rPr lang="en-US" dirty="0"/>
              <a:t>}</a:t>
            </a:r>
          </a:p>
          <a:p>
            <a:endParaRPr lang="en-US" dirty="0"/>
          </a:p>
          <a:p>
            <a:r>
              <a:rPr lang="en-US" dirty="0"/>
              <a:t>T *b = (T*) (&amp;playground[rand()%4096]);</a:t>
            </a:r>
          </a:p>
          <a:p>
            <a:r>
              <a:rPr lang="en-US" dirty="0"/>
              <a:t>T *p = (T*) (&amp;playground[rand()%4096]); </a:t>
            </a:r>
          </a:p>
          <a:p>
            <a:endParaRPr lang="en-US" dirty="0"/>
          </a:p>
          <a:p>
            <a:r>
              <a:rPr lang="en-US" dirty="0"/>
              <a:t>int input = rand(); </a:t>
            </a:r>
          </a:p>
          <a:p>
            <a:r>
              <a:rPr lang="en-US" dirty="0"/>
              <a:t>If (choice()) {         </a:t>
            </a:r>
          </a:p>
          <a:p>
            <a:r>
              <a:rPr lang="en-US" dirty="0"/>
              <a:t>    b = (T *)malloc(</a:t>
            </a:r>
            <a:r>
              <a:rPr lang="en-US" dirty="0" err="1"/>
              <a:t>sizeof</a:t>
            </a:r>
            <a:r>
              <a:rPr lang="en-US" dirty="0"/>
              <a:t>(T));         </a:t>
            </a:r>
          </a:p>
          <a:p>
            <a:r>
              <a:rPr lang="en-US" dirty="0"/>
              <a:t>    b-&gt;f3=&amp;input;     </a:t>
            </a:r>
          </a:p>
          <a:p>
            <a:r>
              <a:rPr lang="en-US" dirty="0"/>
              <a:t>}    </a:t>
            </a:r>
          </a:p>
          <a:p>
            <a:r>
              <a:rPr lang="en-US" dirty="0"/>
              <a:t>p = b;    </a:t>
            </a:r>
          </a:p>
          <a:p>
            <a:r>
              <a:rPr lang="en-US" dirty="0"/>
              <a:t>b-&gt;f1 = 300.3;    </a:t>
            </a:r>
          </a:p>
          <a:p>
            <a:r>
              <a:rPr lang="en-US" dirty="0"/>
              <a:t>b-&gt;f2 = 200000000;</a:t>
            </a:r>
          </a:p>
          <a:p>
            <a:r>
              <a:rPr lang="en-US" dirty="0"/>
              <a:t>*b-&gt;f3=15;</a:t>
            </a:r>
          </a:p>
          <a:p>
            <a:r>
              <a:rPr lang="en-US" dirty="0" err="1"/>
              <a:t>printf</a:t>
            </a:r>
            <a:r>
              <a:rPr lang="en-US" dirty="0"/>
              <a:t> (“…”, p-&gt;f1,…);</a:t>
            </a:r>
          </a:p>
          <a:p>
            <a:r>
              <a:rPr lang="en-US" dirty="0"/>
              <a:t>   </a:t>
            </a:r>
          </a:p>
        </p:txBody>
      </p:sp>
      <p:sp>
        <p:nvSpPr>
          <p:cNvPr id="33" name="Rectangle 5">
            <a:extLst>
              <a:ext uri="{FF2B5EF4-FFF2-40B4-BE49-F238E27FC236}">
                <a16:creationId xmlns:a16="http://schemas.microsoft.com/office/drawing/2014/main" id="{E7673CF0-DA34-4714-BB41-4F32CC887B92}"/>
              </a:ext>
            </a:extLst>
          </p:cNvPr>
          <p:cNvSpPr>
            <a:spLocks noChangeArrowheads="1"/>
          </p:cNvSpPr>
          <p:nvPr/>
        </p:nvSpPr>
        <p:spPr bwMode="auto">
          <a:xfrm>
            <a:off x="8523177" y="1379099"/>
            <a:ext cx="2297859" cy="5330173"/>
          </a:xfrm>
          <a:prstGeom prst="rect">
            <a:avLst/>
          </a:prstGeom>
          <a:solidFill>
            <a:srgbClr val="CCEC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CCECFF"/>
            </a:extrusionClr>
            <a:contourClr>
              <a:srgbClr val="CCEC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lnSpc>
                <a:spcPct val="100000"/>
              </a:lnSpc>
              <a:spcBef>
                <a:spcPct val="0"/>
              </a:spcBef>
            </a:pPr>
            <a:endParaRPr lang="zh-CN" altLang="en-US" sz="2400">
              <a:solidFill>
                <a:schemeClr val="bg1"/>
              </a:solidFill>
              <a:ea typeface="宋体" panose="02010600030101010101" pitchFamily="2" charset="-122"/>
            </a:endParaRPr>
          </a:p>
        </p:txBody>
      </p:sp>
      <p:sp>
        <p:nvSpPr>
          <p:cNvPr id="34" name="Text Box 13">
            <a:extLst>
              <a:ext uri="{FF2B5EF4-FFF2-40B4-BE49-F238E27FC236}">
                <a16:creationId xmlns:a16="http://schemas.microsoft.com/office/drawing/2014/main" id="{5E7A3DD3-3A26-4E66-ACD2-6660D9981FF9}"/>
              </a:ext>
            </a:extLst>
          </p:cNvPr>
          <p:cNvSpPr txBox="1">
            <a:spLocks noChangeArrowheads="1"/>
          </p:cNvSpPr>
          <p:nvPr/>
        </p:nvSpPr>
        <p:spPr bwMode="auto">
          <a:xfrm>
            <a:off x="6435125" y="1379099"/>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a:t>
            </a:r>
          </a:p>
        </p:txBody>
      </p:sp>
      <p:sp>
        <p:nvSpPr>
          <p:cNvPr id="35" name="Text Box 30">
            <a:extLst>
              <a:ext uri="{FF2B5EF4-FFF2-40B4-BE49-F238E27FC236}">
                <a16:creationId xmlns:a16="http://schemas.microsoft.com/office/drawing/2014/main" id="{C32A95BA-6CA7-4C41-A3CF-E993D3053115}"/>
              </a:ext>
            </a:extLst>
          </p:cNvPr>
          <p:cNvSpPr txBox="1">
            <a:spLocks noChangeArrowheads="1"/>
          </p:cNvSpPr>
          <p:nvPr/>
        </p:nvSpPr>
        <p:spPr bwMode="auto">
          <a:xfrm>
            <a:off x="5713162" y="868160"/>
            <a:ext cx="144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b:</a:t>
            </a:r>
          </a:p>
        </p:txBody>
      </p:sp>
      <p:sp>
        <p:nvSpPr>
          <p:cNvPr id="36" name="Rectangle 12">
            <a:extLst>
              <a:ext uri="{FF2B5EF4-FFF2-40B4-BE49-F238E27FC236}">
                <a16:creationId xmlns:a16="http://schemas.microsoft.com/office/drawing/2014/main" id="{3167F938-99E4-463F-8DCD-79E194D43198}"/>
              </a:ext>
            </a:extLst>
          </p:cNvPr>
          <p:cNvSpPr>
            <a:spLocks noChangeArrowheads="1"/>
          </p:cNvSpPr>
          <p:nvPr/>
        </p:nvSpPr>
        <p:spPr bwMode="auto">
          <a:xfrm>
            <a:off x="8517786" y="2630656"/>
            <a:ext cx="2227547" cy="3913363"/>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7" name="Rectangle 29">
            <a:extLst>
              <a:ext uri="{FF2B5EF4-FFF2-40B4-BE49-F238E27FC236}">
                <a16:creationId xmlns:a16="http://schemas.microsoft.com/office/drawing/2014/main" id="{E39CED93-36E2-4C2C-AC1B-3955C3836B43}"/>
              </a:ext>
            </a:extLst>
          </p:cNvPr>
          <p:cNvSpPr>
            <a:spLocks noChangeArrowheads="1"/>
          </p:cNvSpPr>
          <p:nvPr/>
        </p:nvSpPr>
        <p:spPr bwMode="auto">
          <a:xfrm>
            <a:off x="8523178" y="19727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38" name="Text Box 14">
            <a:extLst>
              <a:ext uri="{FF2B5EF4-FFF2-40B4-BE49-F238E27FC236}">
                <a16:creationId xmlns:a16="http://schemas.microsoft.com/office/drawing/2014/main" id="{D35EA6E5-70A7-4465-AA8E-BBB14B9B32D3}"/>
              </a:ext>
            </a:extLst>
          </p:cNvPr>
          <p:cNvSpPr txBox="1">
            <a:spLocks noChangeArrowheads="1"/>
          </p:cNvSpPr>
          <p:nvPr/>
        </p:nvSpPr>
        <p:spPr bwMode="auto">
          <a:xfrm>
            <a:off x="10795253" y="1973552"/>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input</a:t>
            </a:r>
          </a:p>
        </p:txBody>
      </p:sp>
      <p:sp>
        <p:nvSpPr>
          <p:cNvPr id="39" name="Text Box 14">
            <a:extLst>
              <a:ext uri="{FF2B5EF4-FFF2-40B4-BE49-F238E27FC236}">
                <a16:creationId xmlns:a16="http://schemas.microsoft.com/office/drawing/2014/main" id="{D94701A9-12A3-4F3E-9C54-FF56D0295584}"/>
              </a:ext>
            </a:extLst>
          </p:cNvPr>
          <p:cNvSpPr txBox="1">
            <a:spLocks noChangeArrowheads="1"/>
          </p:cNvSpPr>
          <p:nvPr/>
        </p:nvSpPr>
        <p:spPr bwMode="auto">
          <a:xfrm>
            <a:off x="10787985" y="2513647"/>
            <a:ext cx="1670661" cy="38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ea typeface="宋体" panose="02010600030101010101" pitchFamily="2" charset="-122"/>
              </a:rPr>
              <a:t>playground</a:t>
            </a:r>
          </a:p>
        </p:txBody>
      </p:sp>
      <p:sp>
        <p:nvSpPr>
          <p:cNvPr id="45" name="Rectangle 29">
            <a:extLst>
              <a:ext uri="{FF2B5EF4-FFF2-40B4-BE49-F238E27FC236}">
                <a16:creationId xmlns:a16="http://schemas.microsoft.com/office/drawing/2014/main" id="{E3A2F423-1BE4-4BE2-98AA-B524F977A971}"/>
              </a:ext>
            </a:extLst>
          </p:cNvPr>
          <p:cNvSpPr>
            <a:spLocks noChangeArrowheads="1"/>
          </p:cNvSpPr>
          <p:nvPr/>
        </p:nvSpPr>
        <p:spPr bwMode="auto">
          <a:xfrm>
            <a:off x="8517786" y="265092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6" name="Rectangle 29">
            <a:extLst>
              <a:ext uri="{FF2B5EF4-FFF2-40B4-BE49-F238E27FC236}">
                <a16:creationId xmlns:a16="http://schemas.microsoft.com/office/drawing/2014/main" id="{681AD870-AA0B-4B61-BEC3-4CF7C7FE0F56}"/>
              </a:ext>
            </a:extLst>
          </p:cNvPr>
          <p:cNvSpPr>
            <a:spLocks noChangeArrowheads="1"/>
          </p:cNvSpPr>
          <p:nvPr/>
        </p:nvSpPr>
        <p:spPr bwMode="auto">
          <a:xfrm>
            <a:off x="8517786" y="302818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8" name="Rectangle 29">
            <a:extLst>
              <a:ext uri="{FF2B5EF4-FFF2-40B4-BE49-F238E27FC236}">
                <a16:creationId xmlns:a16="http://schemas.microsoft.com/office/drawing/2014/main" id="{B333A126-EE94-4547-BE0E-4F959A3B678A}"/>
              </a:ext>
            </a:extLst>
          </p:cNvPr>
          <p:cNvSpPr>
            <a:spLocks noChangeArrowheads="1"/>
          </p:cNvSpPr>
          <p:nvPr/>
        </p:nvSpPr>
        <p:spPr bwMode="auto">
          <a:xfrm>
            <a:off x="8517786" y="340544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49" name="Rectangle 29">
            <a:extLst>
              <a:ext uri="{FF2B5EF4-FFF2-40B4-BE49-F238E27FC236}">
                <a16:creationId xmlns:a16="http://schemas.microsoft.com/office/drawing/2014/main" id="{B7258C61-7B7E-4DCD-8790-4D8D5CC891BC}"/>
              </a:ext>
            </a:extLst>
          </p:cNvPr>
          <p:cNvSpPr>
            <a:spLocks noChangeArrowheads="1"/>
          </p:cNvSpPr>
          <p:nvPr/>
        </p:nvSpPr>
        <p:spPr bwMode="auto">
          <a:xfrm>
            <a:off x="8517786" y="3782706"/>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0" name="Rectangle 29">
            <a:extLst>
              <a:ext uri="{FF2B5EF4-FFF2-40B4-BE49-F238E27FC236}">
                <a16:creationId xmlns:a16="http://schemas.microsoft.com/office/drawing/2014/main" id="{57500393-2046-4E68-B6D8-E98F9FDDA51F}"/>
              </a:ext>
            </a:extLst>
          </p:cNvPr>
          <p:cNvSpPr>
            <a:spLocks noChangeArrowheads="1"/>
          </p:cNvSpPr>
          <p:nvPr/>
        </p:nvSpPr>
        <p:spPr bwMode="auto">
          <a:xfrm>
            <a:off x="8517786" y="4185018"/>
            <a:ext cx="2246292" cy="361197"/>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1" name="Rectangle 29">
            <a:extLst>
              <a:ext uri="{FF2B5EF4-FFF2-40B4-BE49-F238E27FC236}">
                <a16:creationId xmlns:a16="http://schemas.microsoft.com/office/drawing/2014/main" id="{4A89AA78-6AF0-46C4-A096-561C70F71B99}"/>
              </a:ext>
            </a:extLst>
          </p:cNvPr>
          <p:cNvSpPr>
            <a:spLocks noChangeArrowheads="1"/>
          </p:cNvSpPr>
          <p:nvPr/>
        </p:nvSpPr>
        <p:spPr bwMode="auto">
          <a:xfrm>
            <a:off x="8517786" y="456227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2" name="Rectangle 29">
            <a:extLst>
              <a:ext uri="{FF2B5EF4-FFF2-40B4-BE49-F238E27FC236}">
                <a16:creationId xmlns:a16="http://schemas.microsoft.com/office/drawing/2014/main" id="{A86044DC-BBE6-44B5-859A-1D5C83EDB593}"/>
              </a:ext>
            </a:extLst>
          </p:cNvPr>
          <p:cNvSpPr>
            <a:spLocks noChangeArrowheads="1"/>
          </p:cNvSpPr>
          <p:nvPr/>
        </p:nvSpPr>
        <p:spPr bwMode="auto">
          <a:xfrm>
            <a:off x="8517786" y="4939538"/>
            <a:ext cx="2246292" cy="361197"/>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3" name="Rectangle 29">
            <a:extLst>
              <a:ext uri="{FF2B5EF4-FFF2-40B4-BE49-F238E27FC236}">
                <a16:creationId xmlns:a16="http://schemas.microsoft.com/office/drawing/2014/main" id="{0B0327A5-E7C3-48B6-8C45-53D2906EB711}"/>
              </a:ext>
            </a:extLst>
          </p:cNvPr>
          <p:cNvSpPr>
            <a:spLocks noChangeArrowheads="1"/>
          </p:cNvSpPr>
          <p:nvPr/>
        </p:nvSpPr>
        <p:spPr bwMode="auto">
          <a:xfrm>
            <a:off x="8517786" y="5316798"/>
            <a:ext cx="2246292" cy="361197"/>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r>
              <a:rPr lang="en-US" altLang="zh-CN" sz="2400" dirty="0">
                <a:solidFill>
                  <a:schemeClr val="bg1"/>
                </a:solidFill>
                <a:ea typeface="宋体" panose="02010600030101010101" pitchFamily="2" charset="-122"/>
              </a:rPr>
              <a:t>15</a:t>
            </a:r>
            <a:endParaRPr lang="zh-CN" altLang="en-US" sz="2400" dirty="0">
              <a:solidFill>
                <a:schemeClr val="bg1"/>
              </a:solidFill>
              <a:ea typeface="宋体" panose="02010600030101010101" pitchFamily="2" charset="-122"/>
            </a:endParaRPr>
          </a:p>
        </p:txBody>
      </p:sp>
      <p:sp>
        <p:nvSpPr>
          <p:cNvPr id="54" name="Rectangle 29">
            <a:extLst>
              <a:ext uri="{FF2B5EF4-FFF2-40B4-BE49-F238E27FC236}">
                <a16:creationId xmlns:a16="http://schemas.microsoft.com/office/drawing/2014/main" id="{E8A4A776-7710-4B3B-BFDA-2CF3534F4CEF}"/>
              </a:ext>
            </a:extLst>
          </p:cNvPr>
          <p:cNvSpPr>
            <a:spLocks noChangeArrowheads="1"/>
          </p:cNvSpPr>
          <p:nvPr/>
        </p:nvSpPr>
        <p:spPr bwMode="auto">
          <a:xfrm flipV="1">
            <a:off x="8517786" y="5694058"/>
            <a:ext cx="2246292" cy="377111"/>
          </a:xfrm>
          <a:prstGeom prst="rect">
            <a:avLst/>
          </a:prstGeom>
          <a:solidFill>
            <a:srgbClr val="0000FF"/>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5" name="Rectangle 29">
            <a:extLst>
              <a:ext uri="{FF2B5EF4-FFF2-40B4-BE49-F238E27FC236}">
                <a16:creationId xmlns:a16="http://schemas.microsoft.com/office/drawing/2014/main" id="{8FEF69A8-814A-471A-B6BA-538BC12FA917}"/>
              </a:ext>
            </a:extLst>
          </p:cNvPr>
          <p:cNvSpPr>
            <a:spLocks noChangeArrowheads="1"/>
          </p:cNvSpPr>
          <p:nvPr/>
        </p:nvSpPr>
        <p:spPr bwMode="auto">
          <a:xfrm flipV="1">
            <a:off x="8517786" y="6087234"/>
            <a:ext cx="2246292" cy="377111"/>
          </a:xfrm>
          <a:prstGeom prst="rect">
            <a:avLst/>
          </a:prstGeom>
          <a:solidFill>
            <a:schemeClr val="accent2">
              <a:lumMod val="75000"/>
            </a:schemeClr>
          </a:solidFill>
          <a:ln w="9525">
            <a:miter lim="800000"/>
            <a:headEnd/>
            <a:tailEnd/>
          </a:ln>
          <a:scene3d>
            <a:camera prst="legacyObliqueTopRight"/>
            <a:lightRig rig="legacyFlat3" dir="b"/>
          </a:scene3d>
          <a:sp3d extrusionH="1254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algn="ctr" eaLnBrk="1" hangingPunct="1">
              <a:lnSpc>
                <a:spcPct val="100000"/>
              </a:lnSpc>
              <a:spcBef>
                <a:spcPct val="0"/>
              </a:spcBef>
            </a:pPr>
            <a:endParaRPr lang="zh-CN" altLang="en-US" sz="2400" dirty="0">
              <a:solidFill>
                <a:schemeClr val="bg1"/>
              </a:solidFill>
              <a:ea typeface="宋体" panose="02010600030101010101" pitchFamily="2" charset="-122"/>
            </a:endParaRPr>
          </a:p>
        </p:txBody>
      </p:sp>
      <p:sp>
        <p:nvSpPr>
          <p:cNvPr id="56" name="Freeform: Shape 55">
            <a:extLst>
              <a:ext uri="{FF2B5EF4-FFF2-40B4-BE49-F238E27FC236}">
                <a16:creationId xmlns:a16="http://schemas.microsoft.com/office/drawing/2014/main" id="{72238FF5-A295-4EFA-8B90-586735341915}"/>
              </a:ext>
            </a:extLst>
          </p:cNvPr>
          <p:cNvSpPr/>
          <p:nvPr/>
        </p:nvSpPr>
        <p:spPr>
          <a:xfrm>
            <a:off x="7513501" y="3563784"/>
            <a:ext cx="969489" cy="68304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447FAC16-598A-41C2-AFE5-32E7333CF35A}"/>
              </a:ext>
            </a:extLst>
          </p:cNvPr>
          <p:cNvSpPr/>
          <p:nvPr/>
        </p:nvSpPr>
        <p:spPr>
          <a:xfrm>
            <a:off x="7807078" y="4753561"/>
            <a:ext cx="716100"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DA1257D-F239-4216-B2DF-FB7A79276663}"/>
              </a:ext>
            </a:extLst>
          </p:cNvPr>
          <p:cNvSpPr/>
          <p:nvPr/>
        </p:nvSpPr>
        <p:spPr>
          <a:xfrm>
            <a:off x="7489606" y="2826847"/>
            <a:ext cx="1021618" cy="114336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047549A7-A85D-4811-9BBC-7A0CBEB8DBA6}"/>
              </a:ext>
            </a:extLst>
          </p:cNvPr>
          <p:cNvSpPr/>
          <p:nvPr/>
        </p:nvSpPr>
        <p:spPr>
          <a:xfrm rot="10800000">
            <a:off x="10929251" y="5431315"/>
            <a:ext cx="716100" cy="807135"/>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7BCBF449-AA27-411E-BFB9-115742E6C80B}"/>
              </a:ext>
            </a:extLst>
          </p:cNvPr>
          <p:cNvSpPr/>
          <p:nvPr/>
        </p:nvSpPr>
        <p:spPr>
          <a:xfrm rot="10800000">
            <a:off x="10866783" y="3619856"/>
            <a:ext cx="716100" cy="1811458"/>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87FAA90-53AC-4E35-B0AA-36D2947E4665}"/>
              </a:ext>
            </a:extLst>
          </p:cNvPr>
          <p:cNvSpPr/>
          <p:nvPr/>
        </p:nvSpPr>
        <p:spPr>
          <a:xfrm flipH="1">
            <a:off x="10866785" y="3145928"/>
            <a:ext cx="716098" cy="1607634"/>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A9D30CB-42ED-4FDE-A9B2-404450CBF55B}"/>
              </a:ext>
            </a:extLst>
          </p:cNvPr>
          <p:cNvSpPr/>
          <p:nvPr/>
        </p:nvSpPr>
        <p:spPr>
          <a:xfrm>
            <a:off x="7513501" y="4355651"/>
            <a:ext cx="1021618" cy="1882800"/>
          </a:xfrm>
          <a:custGeom>
            <a:avLst/>
            <a:gdLst>
              <a:gd name="connsiteX0" fmla="*/ 716100 w 716100"/>
              <a:gd name="connsiteY0" fmla="*/ 0 h 683045"/>
              <a:gd name="connsiteX1" fmla="*/ 3 w 716100"/>
              <a:gd name="connsiteY1" fmla="*/ 308472 h 683045"/>
              <a:gd name="connsiteX2" fmla="*/ 705083 w 716100"/>
              <a:gd name="connsiteY2" fmla="*/ 683045 h 683045"/>
              <a:gd name="connsiteX3" fmla="*/ 705083 w 716100"/>
              <a:gd name="connsiteY3" fmla="*/ 683045 h 683045"/>
            </a:gdLst>
            <a:ahLst/>
            <a:cxnLst>
              <a:cxn ang="0">
                <a:pos x="connsiteX0" y="connsiteY0"/>
              </a:cxn>
              <a:cxn ang="0">
                <a:pos x="connsiteX1" y="connsiteY1"/>
              </a:cxn>
              <a:cxn ang="0">
                <a:pos x="connsiteX2" y="connsiteY2"/>
              </a:cxn>
              <a:cxn ang="0">
                <a:pos x="connsiteX3" y="connsiteY3"/>
              </a:cxn>
            </a:cxnLst>
            <a:rect l="l" t="t" r="r" b="b"/>
            <a:pathLst>
              <a:path w="716100" h="683045">
                <a:moveTo>
                  <a:pt x="716100" y="0"/>
                </a:moveTo>
                <a:cubicBezTo>
                  <a:pt x="358969" y="97315"/>
                  <a:pt x="1839" y="194631"/>
                  <a:pt x="3" y="308472"/>
                </a:cubicBezTo>
                <a:cubicBezTo>
                  <a:pt x="-1833" y="422313"/>
                  <a:pt x="705083" y="683045"/>
                  <a:pt x="705083" y="683045"/>
                </a:cubicBezTo>
                <a:lnTo>
                  <a:pt x="705083" y="683045"/>
                </a:ln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867" name="Connector: Elbow 1866">
            <a:extLst>
              <a:ext uri="{FF2B5EF4-FFF2-40B4-BE49-F238E27FC236}">
                <a16:creationId xmlns:a16="http://schemas.microsoft.com/office/drawing/2014/main" id="{FA14D911-A3DF-49E9-A7A3-AFBA8D3040A8}"/>
              </a:ext>
            </a:extLst>
          </p:cNvPr>
          <p:cNvCxnSpPr>
            <a:cxnSpLocks/>
            <a:endCxn id="50" idx="1"/>
          </p:cNvCxnSpPr>
          <p:nvPr/>
        </p:nvCxnSpPr>
        <p:spPr>
          <a:xfrm rot="16200000" flipH="1">
            <a:off x="5648860" y="1496690"/>
            <a:ext cx="3103073" cy="263477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13">
            <a:extLst>
              <a:ext uri="{FF2B5EF4-FFF2-40B4-BE49-F238E27FC236}">
                <a16:creationId xmlns:a16="http://schemas.microsoft.com/office/drawing/2014/main" id="{DEDC9DAD-5F68-4F00-B54C-643CFD9EAD56}"/>
              </a:ext>
            </a:extLst>
          </p:cNvPr>
          <p:cNvSpPr txBox="1">
            <a:spLocks noChangeArrowheads="1"/>
          </p:cNvSpPr>
          <p:nvPr/>
        </p:nvSpPr>
        <p:spPr bwMode="auto">
          <a:xfrm>
            <a:off x="4105283" y="4912185"/>
            <a:ext cx="1777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6pPr>
            <a:lvl7pPr marL="29718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7pPr>
            <a:lvl8pPr marL="34290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8pPr>
            <a:lvl9pPr marL="3886200" indent="-228600" algn="ctr" eaLnBrk="0" fontAlgn="base" hangingPunct="0">
              <a:lnSpc>
                <a:spcPct val="60000"/>
              </a:lnSpc>
              <a:spcBef>
                <a:spcPct val="50000"/>
              </a:spcBef>
              <a:spcAft>
                <a:spcPct val="0"/>
              </a:spcAft>
              <a:defRPr sz="1600">
                <a:solidFill>
                  <a:schemeClr val="tx1"/>
                </a:solidFill>
                <a:latin typeface="Arial" panose="020B0604020202020204" pitchFamily="34" charset="0"/>
              </a:defRPr>
            </a:lvl9pPr>
          </a:lstStyle>
          <a:p>
            <a:pPr eaLnBrk="1" hangingPunct="1"/>
            <a:r>
              <a:rPr lang="en-US" altLang="zh-CN" sz="1800" b="1" dirty="0">
                <a:solidFill>
                  <a:srgbClr val="FF0000"/>
                </a:solidFill>
                <a:ea typeface="宋体" panose="02010600030101010101" pitchFamily="2" charset="-122"/>
              </a:rPr>
              <a:t>*(*(*(*b))))=15</a:t>
            </a:r>
          </a:p>
        </p:txBody>
      </p:sp>
    </p:spTree>
    <p:extLst>
      <p:ext uri="{BB962C8B-B14F-4D97-AF65-F5344CB8AC3E}">
        <p14:creationId xmlns:p14="http://schemas.microsoft.com/office/powerpoint/2010/main" val="396878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90"/>
          <p:cNvSpPr txBox="1">
            <a:spLocks noGrp="1"/>
          </p:cNvSpPr>
          <p:nvPr>
            <p:ph type="title"/>
          </p:nvPr>
        </p:nvSpPr>
        <p:spPr>
          <a:xfrm>
            <a:off x="838200" y="365126"/>
            <a:ext cx="10515600" cy="10698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Source Sans Pro Black"/>
              <a:buNone/>
            </a:pPr>
            <a:r>
              <a:rPr lang="en-US" dirty="0"/>
              <a:t>PMP Architecture</a:t>
            </a:r>
            <a:endParaRPr dirty="0"/>
          </a:p>
        </p:txBody>
      </p:sp>
      <p:sp>
        <p:nvSpPr>
          <p:cNvPr id="4" name="TextBox 3">
            <a:extLst>
              <a:ext uri="{FF2B5EF4-FFF2-40B4-BE49-F238E27FC236}">
                <a16:creationId xmlns:a16="http://schemas.microsoft.com/office/drawing/2014/main" id="{7F73B85D-F538-40D9-BD2F-9553A531E853}"/>
              </a:ext>
            </a:extLst>
          </p:cNvPr>
          <p:cNvSpPr txBox="1"/>
          <p:nvPr/>
        </p:nvSpPr>
        <p:spPr>
          <a:xfrm>
            <a:off x="2207046" y="2666082"/>
            <a:ext cx="1388125" cy="461665"/>
          </a:xfrm>
          <a:prstGeom prst="rect">
            <a:avLst/>
          </a:prstGeom>
          <a:solidFill>
            <a:schemeClr val="accent5">
              <a:lumMod val="40000"/>
              <a:lumOff val="60000"/>
            </a:schemeClr>
          </a:solidFill>
        </p:spPr>
        <p:txBody>
          <a:bodyPr wrap="square" rtlCol="0">
            <a:spAutoFit/>
          </a:bodyPr>
          <a:lstStyle/>
          <a:p>
            <a:pPr algn="ctr"/>
            <a:r>
              <a:rPr lang="en-US" sz="2400" b="1" dirty="0"/>
              <a:t>QEMU</a:t>
            </a:r>
            <a:endParaRPr lang="en-US" b="1" dirty="0"/>
          </a:p>
        </p:txBody>
      </p:sp>
      <p:sp>
        <p:nvSpPr>
          <p:cNvPr id="7" name="TextBox 6">
            <a:extLst>
              <a:ext uri="{FF2B5EF4-FFF2-40B4-BE49-F238E27FC236}">
                <a16:creationId xmlns:a16="http://schemas.microsoft.com/office/drawing/2014/main" id="{0BEAEAF5-6638-48DB-9614-5CF047697AAA}"/>
              </a:ext>
            </a:extLst>
          </p:cNvPr>
          <p:cNvSpPr txBox="1"/>
          <p:nvPr/>
        </p:nvSpPr>
        <p:spPr>
          <a:xfrm>
            <a:off x="5425806" y="2655065"/>
            <a:ext cx="2185012" cy="461665"/>
          </a:xfrm>
          <a:prstGeom prst="rect">
            <a:avLst/>
          </a:prstGeom>
          <a:solidFill>
            <a:schemeClr val="accent5">
              <a:lumMod val="40000"/>
              <a:lumOff val="60000"/>
            </a:schemeClr>
          </a:solidFill>
        </p:spPr>
        <p:txBody>
          <a:bodyPr wrap="square" rtlCol="0">
            <a:spAutoFit/>
          </a:bodyPr>
          <a:lstStyle/>
          <a:p>
            <a:pPr algn="ctr"/>
            <a:r>
              <a:rPr lang="en-US" sz="2400" b="1" dirty="0"/>
              <a:t>Path explorer</a:t>
            </a:r>
            <a:endParaRPr lang="en-US" b="1" dirty="0"/>
          </a:p>
        </p:txBody>
      </p:sp>
      <p:sp>
        <p:nvSpPr>
          <p:cNvPr id="8" name="TextBox 7">
            <a:extLst>
              <a:ext uri="{FF2B5EF4-FFF2-40B4-BE49-F238E27FC236}">
                <a16:creationId xmlns:a16="http://schemas.microsoft.com/office/drawing/2014/main" id="{D6728AEA-0476-4911-AFE1-CB945F44B420}"/>
              </a:ext>
            </a:extLst>
          </p:cNvPr>
          <p:cNvSpPr txBox="1"/>
          <p:nvPr/>
        </p:nvSpPr>
        <p:spPr>
          <a:xfrm>
            <a:off x="9011797" y="1470806"/>
            <a:ext cx="2185012" cy="461665"/>
          </a:xfrm>
          <a:prstGeom prst="rect">
            <a:avLst/>
          </a:prstGeom>
          <a:solidFill>
            <a:schemeClr val="accent5">
              <a:lumMod val="40000"/>
              <a:lumOff val="60000"/>
            </a:schemeClr>
          </a:solidFill>
        </p:spPr>
        <p:txBody>
          <a:bodyPr wrap="square" rtlCol="0">
            <a:spAutoFit/>
          </a:bodyPr>
          <a:lstStyle/>
          <a:p>
            <a:pPr algn="ctr"/>
            <a:r>
              <a:rPr lang="en-US" sz="2400" b="1" dirty="0"/>
              <a:t>Audit logger</a:t>
            </a:r>
            <a:endParaRPr lang="en-US" b="1" dirty="0"/>
          </a:p>
        </p:txBody>
      </p:sp>
      <p:sp>
        <p:nvSpPr>
          <p:cNvPr id="9" name="TextBox 8">
            <a:extLst>
              <a:ext uri="{FF2B5EF4-FFF2-40B4-BE49-F238E27FC236}">
                <a16:creationId xmlns:a16="http://schemas.microsoft.com/office/drawing/2014/main" id="{DBE427F1-9EBB-4C3C-A816-22C7E39992FD}"/>
              </a:ext>
            </a:extLst>
          </p:cNvPr>
          <p:cNvSpPr txBox="1"/>
          <p:nvPr/>
        </p:nvSpPr>
        <p:spPr>
          <a:xfrm>
            <a:off x="9011797" y="2275037"/>
            <a:ext cx="2185012" cy="461665"/>
          </a:xfrm>
          <a:prstGeom prst="rect">
            <a:avLst/>
          </a:prstGeom>
          <a:solidFill>
            <a:schemeClr val="accent5">
              <a:lumMod val="40000"/>
              <a:lumOff val="60000"/>
            </a:schemeClr>
          </a:solidFill>
        </p:spPr>
        <p:txBody>
          <a:bodyPr wrap="square" rtlCol="0">
            <a:spAutoFit/>
          </a:bodyPr>
          <a:lstStyle/>
          <a:p>
            <a:pPr algn="ctr"/>
            <a:r>
              <a:rPr lang="en-US" sz="2400" b="1" dirty="0"/>
              <a:t>Audit logger</a:t>
            </a:r>
            <a:endParaRPr lang="en-US" b="1" dirty="0"/>
          </a:p>
        </p:txBody>
      </p:sp>
      <p:sp>
        <p:nvSpPr>
          <p:cNvPr id="10" name="TextBox 9">
            <a:extLst>
              <a:ext uri="{FF2B5EF4-FFF2-40B4-BE49-F238E27FC236}">
                <a16:creationId xmlns:a16="http://schemas.microsoft.com/office/drawing/2014/main" id="{F0DBBB96-DE97-45F7-85C8-C19E5AC056C9}"/>
              </a:ext>
            </a:extLst>
          </p:cNvPr>
          <p:cNvSpPr txBox="1"/>
          <p:nvPr/>
        </p:nvSpPr>
        <p:spPr>
          <a:xfrm>
            <a:off x="9011797" y="3116730"/>
            <a:ext cx="2185012" cy="461665"/>
          </a:xfrm>
          <a:prstGeom prst="rect">
            <a:avLst/>
          </a:prstGeom>
          <a:solidFill>
            <a:schemeClr val="accent5">
              <a:lumMod val="40000"/>
              <a:lumOff val="60000"/>
            </a:schemeClr>
          </a:solidFill>
        </p:spPr>
        <p:txBody>
          <a:bodyPr wrap="square" rtlCol="0">
            <a:spAutoFit/>
          </a:bodyPr>
          <a:lstStyle/>
          <a:p>
            <a:pPr algn="ctr"/>
            <a:r>
              <a:rPr lang="en-US" sz="2400" b="1" dirty="0"/>
              <a:t>Audit logger</a:t>
            </a:r>
            <a:endParaRPr lang="en-US" b="1" dirty="0"/>
          </a:p>
        </p:txBody>
      </p:sp>
      <p:sp>
        <p:nvSpPr>
          <p:cNvPr id="11" name="TextBox 10">
            <a:extLst>
              <a:ext uri="{FF2B5EF4-FFF2-40B4-BE49-F238E27FC236}">
                <a16:creationId xmlns:a16="http://schemas.microsoft.com/office/drawing/2014/main" id="{B8AC4335-5AB0-47B8-A26A-41E32020E682}"/>
              </a:ext>
            </a:extLst>
          </p:cNvPr>
          <p:cNvSpPr txBox="1"/>
          <p:nvPr/>
        </p:nvSpPr>
        <p:spPr>
          <a:xfrm>
            <a:off x="9011797" y="3958423"/>
            <a:ext cx="2185012" cy="461665"/>
          </a:xfrm>
          <a:prstGeom prst="rect">
            <a:avLst/>
          </a:prstGeom>
          <a:solidFill>
            <a:schemeClr val="accent5">
              <a:lumMod val="40000"/>
              <a:lumOff val="60000"/>
            </a:schemeClr>
          </a:solidFill>
        </p:spPr>
        <p:txBody>
          <a:bodyPr wrap="square" rtlCol="0">
            <a:spAutoFit/>
          </a:bodyPr>
          <a:lstStyle/>
          <a:p>
            <a:pPr algn="ctr"/>
            <a:r>
              <a:rPr lang="en-US" sz="2400" b="1" dirty="0"/>
              <a:t>Audit logger</a:t>
            </a:r>
            <a:endParaRPr lang="en-US" b="1" dirty="0"/>
          </a:p>
        </p:txBody>
      </p:sp>
      <p:sp>
        <p:nvSpPr>
          <p:cNvPr id="5" name="Arrow: Right 4">
            <a:extLst>
              <a:ext uri="{FF2B5EF4-FFF2-40B4-BE49-F238E27FC236}">
                <a16:creationId xmlns:a16="http://schemas.microsoft.com/office/drawing/2014/main" id="{CD21B448-D129-4E01-B9EB-227C936A9436}"/>
              </a:ext>
            </a:extLst>
          </p:cNvPr>
          <p:cNvSpPr/>
          <p:nvPr/>
        </p:nvSpPr>
        <p:spPr>
          <a:xfrm>
            <a:off x="1416127" y="2750445"/>
            <a:ext cx="748229" cy="29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64FA36-5270-4929-9D45-1F5F56AED741}"/>
              </a:ext>
            </a:extLst>
          </p:cNvPr>
          <p:cNvSpPr txBox="1"/>
          <p:nvPr/>
        </p:nvSpPr>
        <p:spPr>
          <a:xfrm>
            <a:off x="0" y="2655065"/>
            <a:ext cx="1520327" cy="400110"/>
          </a:xfrm>
          <a:prstGeom prst="rect">
            <a:avLst/>
          </a:prstGeom>
          <a:noFill/>
        </p:spPr>
        <p:txBody>
          <a:bodyPr wrap="square" rtlCol="0">
            <a:spAutoFit/>
          </a:bodyPr>
          <a:lstStyle/>
          <a:p>
            <a:r>
              <a:rPr lang="en-US" sz="2000" b="1" i="1" dirty="0"/>
              <a:t>Malware M</a:t>
            </a:r>
          </a:p>
        </p:txBody>
      </p:sp>
      <p:sp>
        <p:nvSpPr>
          <p:cNvPr id="14" name="Arrow: Right 13">
            <a:extLst>
              <a:ext uri="{FF2B5EF4-FFF2-40B4-BE49-F238E27FC236}">
                <a16:creationId xmlns:a16="http://schemas.microsoft.com/office/drawing/2014/main" id="{8EF0EA7A-84AD-48A8-A89A-3802D033373D}"/>
              </a:ext>
            </a:extLst>
          </p:cNvPr>
          <p:cNvSpPr/>
          <p:nvPr/>
        </p:nvSpPr>
        <p:spPr>
          <a:xfrm>
            <a:off x="3750325" y="2736702"/>
            <a:ext cx="1350489" cy="29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49B6141-6C20-430C-A133-4E512ECF1CEC}"/>
              </a:ext>
            </a:extLst>
          </p:cNvPr>
          <p:cNvSpPr txBox="1"/>
          <p:nvPr/>
        </p:nvSpPr>
        <p:spPr>
          <a:xfrm>
            <a:off x="3750325" y="2295774"/>
            <a:ext cx="1520327" cy="1323439"/>
          </a:xfrm>
          <a:prstGeom prst="rect">
            <a:avLst/>
          </a:prstGeom>
          <a:noFill/>
        </p:spPr>
        <p:txBody>
          <a:bodyPr wrap="square" rtlCol="0">
            <a:spAutoFit/>
          </a:bodyPr>
          <a:lstStyle/>
          <a:p>
            <a:r>
              <a:rPr lang="en-US" sz="2000" b="1" i="1" dirty="0"/>
              <a:t> M’= M +</a:t>
            </a:r>
          </a:p>
          <a:p>
            <a:endParaRPr lang="en-US" sz="2000" b="1" i="1" dirty="0"/>
          </a:p>
          <a:p>
            <a:r>
              <a:rPr lang="en-US" sz="2000" b="1" i="1" dirty="0"/>
              <a:t> Preplanned memory</a:t>
            </a:r>
          </a:p>
        </p:txBody>
      </p:sp>
      <p:sp>
        <p:nvSpPr>
          <p:cNvPr id="16" name="Arrow: Right 15">
            <a:extLst>
              <a:ext uri="{FF2B5EF4-FFF2-40B4-BE49-F238E27FC236}">
                <a16:creationId xmlns:a16="http://schemas.microsoft.com/office/drawing/2014/main" id="{4CACE592-04C0-4E11-9853-804E2F372481}"/>
              </a:ext>
            </a:extLst>
          </p:cNvPr>
          <p:cNvSpPr/>
          <p:nvPr/>
        </p:nvSpPr>
        <p:spPr>
          <a:xfrm rot="19428449">
            <a:off x="7571197" y="2026389"/>
            <a:ext cx="1584422" cy="26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D14BE75B-7EAE-4102-A39B-2F403AB22A49}"/>
              </a:ext>
            </a:extLst>
          </p:cNvPr>
          <p:cNvSpPr/>
          <p:nvPr/>
        </p:nvSpPr>
        <p:spPr>
          <a:xfrm rot="20404026">
            <a:off x="7749632" y="2611943"/>
            <a:ext cx="1219914" cy="2627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3C0560-2EBA-4327-9994-00DD6C88CA35}"/>
              </a:ext>
            </a:extLst>
          </p:cNvPr>
          <p:cNvSpPr txBox="1"/>
          <p:nvPr/>
        </p:nvSpPr>
        <p:spPr>
          <a:xfrm>
            <a:off x="6292912" y="1403222"/>
            <a:ext cx="2789088" cy="707886"/>
          </a:xfrm>
          <a:prstGeom prst="rect">
            <a:avLst/>
          </a:prstGeom>
          <a:noFill/>
        </p:spPr>
        <p:txBody>
          <a:bodyPr wrap="square" rtlCol="0">
            <a:spAutoFit/>
          </a:bodyPr>
          <a:lstStyle/>
          <a:p>
            <a:r>
              <a:rPr lang="en-US" sz="2000" b="1" i="1" dirty="0"/>
              <a:t> M’ + predicate </a:t>
            </a:r>
          </a:p>
          <a:p>
            <a:r>
              <a:rPr lang="en-US" sz="2000" b="1" i="1" dirty="0"/>
              <a:t>   flipping scheme 1</a:t>
            </a:r>
          </a:p>
        </p:txBody>
      </p:sp>
      <p:sp>
        <p:nvSpPr>
          <p:cNvPr id="20" name="Arrow: Right 19">
            <a:extLst>
              <a:ext uri="{FF2B5EF4-FFF2-40B4-BE49-F238E27FC236}">
                <a16:creationId xmlns:a16="http://schemas.microsoft.com/office/drawing/2014/main" id="{3386BF9F-27B1-4363-A43C-71A88BA3A36F}"/>
              </a:ext>
            </a:extLst>
          </p:cNvPr>
          <p:cNvSpPr/>
          <p:nvPr/>
        </p:nvSpPr>
        <p:spPr>
          <a:xfrm rot="2088030">
            <a:off x="7597886" y="3679274"/>
            <a:ext cx="1511904" cy="21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331986-3E1B-4A0D-955D-242128A28EE4}"/>
              </a:ext>
            </a:extLst>
          </p:cNvPr>
          <p:cNvSpPr txBox="1"/>
          <p:nvPr/>
        </p:nvSpPr>
        <p:spPr>
          <a:xfrm>
            <a:off x="6346834" y="3835312"/>
            <a:ext cx="2789088" cy="707886"/>
          </a:xfrm>
          <a:prstGeom prst="rect">
            <a:avLst/>
          </a:prstGeom>
          <a:noFill/>
        </p:spPr>
        <p:txBody>
          <a:bodyPr wrap="square" rtlCol="0">
            <a:spAutoFit/>
          </a:bodyPr>
          <a:lstStyle/>
          <a:p>
            <a:r>
              <a:rPr lang="en-US" sz="2000" b="1" i="1" dirty="0"/>
              <a:t> M’ + predicate </a:t>
            </a:r>
          </a:p>
          <a:p>
            <a:r>
              <a:rPr lang="en-US" sz="2000" b="1" i="1" dirty="0"/>
              <a:t>   flipping scheme n</a:t>
            </a:r>
          </a:p>
        </p:txBody>
      </p:sp>
      <p:sp>
        <p:nvSpPr>
          <p:cNvPr id="22" name="TextBox 21">
            <a:extLst>
              <a:ext uri="{FF2B5EF4-FFF2-40B4-BE49-F238E27FC236}">
                <a16:creationId xmlns:a16="http://schemas.microsoft.com/office/drawing/2014/main" id="{943F4DF8-C444-494B-95FE-A7BB046588CD}"/>
              </a:ext>
            </a:extLst>
          </p:cNvPr>
          <p:cNvSpPr txBox="1"/>
          <p:nvPr/>
        </p:nvSpPr>
        <p:spPr>
          <a:xfrm>
            <a:off x="7836056" y="3022688"/>
            <a:ext cx="1520327" cy="400110"/>
          </a:xfrm>
          <a:prstGeom prst="rect">
            <a:avLst/>
          </a:prstGeom>
          <a:noFill/>
        </p:spPr>
        <p:txBody>
          <a:bodyPr wrap="square" rtlCol="0">
            <a:spAutoFit/>
          </a:bodyPr>
          <a:lstStyle/>
          <a:p>
            <a:r>
              <a:rPr lang="en-US" sz="2000" b="1" i="1" dirty="0"/>
              <a:t>… </a:t>
            </a:r>
          </a:p>
        </p:txBody>
      </p:sp>
      <p:sp>
        <p:nvSpPr>
          <p:cNvPr id="12" name="Rectangle 11">
            <a:extLst>
              <a:ext uri="{FF2B5EF4-FFF2-40B4-BE49-F238E27FC236}">
                <a16:creationId xmlns:a16="http://schemas.microsoft.com/office/drawing/2014/main" id="{959B76B6-8ADE-457F-8C1B-F113B16501CE}"/>
              </a:ext>
            </a:extLst>
          </p:cNvPr>
          <p:cNvSpPr/>
          <p:nvPr/>
        </p:nvSpPr>
        <p:spPr>
          <a:xfrm>
            <a:off x="943778" y="5641808"/>
            <a:ext cx="9995971" cy="400110"/>
          </a:xfrm>
          <a:prstGeom prst="rect">
            <a:avLst/>
          </a:prstGeom>
        </p:spPr>
        <p:txBody>
          <a:bodyPr wrap="square">
            <a:spAutoFit/>
          </a:bodyPr>
          <a:lstStyle/>
          <a:p>
            <a:r>
              <a:rPr lang="en-US" sz="2000" dirty="0">
                <a:solidFill>
                  <a:srgbClr val="FF0000"/>
                </a:solidFill>
              </a:rPr>
              <a:t>PMP: Cost-effective Forced Execution with Probabilistic Memory Pre</a:t>
            </a:r>
            <a:r>
              <a:rPr lang="en-US" altLang="zh-CN" sz="2000" dirty="0">
                <a:solidFill>
                  <a:srgbClr val="FF0000"/>
                </a:solidFill>
              </a:rPr>
              <a:t>-</a:t>
            </a:r>
            <a:r>
              <a:rPr lang="en-US" sz="2000" dirty="0">
                <a:solidFill>
                  <a:srgbClr val="FF0000"/>
                </a:solidFill>
              </a:rPr>
              <a:t>planning [S&amp;P 2020]</a:t>
            </a:r>
          </a:p>
        </p:txBody>
      </p:sp>
    </p:spTree>
    <p:extLst>
      <p:ext uri="{BB962C8B-B14F-4D97-AF65-F5344CB8AC3E}">
        <p14:creationId xmlns:p14="http://schemas.microsoft.com/office/powerpoint/2010/main" val="26590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Evaluation on </a:t>
            </a:r>
            <a:endParaRPr lang="zh-CN" altLang="en-US" dirty="0"/>
          </a:p>
        </p:txBody>
      </p:sp>
      <p:graphicFrame>
        <p:nvGraphicFramePr>
          <p:cNvPr id="6" name="内容占位符 5"/>
          <p:cNvGraphicFramePr>
            <a:graphicFrameLocks noGrp="1" noChangeAspect="1"/>
          </p:cNvGraphicFramePr>
          <p:nvPr>
            <p:ph idx="1"/>
            <p:extLst/>
          </p:nvPr>
        </p:nvGraphicFramePr>
        <p:xfrm>
          <a:off x="8196178" y="4032000"/>
          <a:ext cx="3857796" cy="2106000"/>
        </p:xfrm>
        <a:graphic>
          <a:graphicData uri="http://schemas.openxmlformats.org/presentationml/2006/ole">
            <mc:AlternateContent xmlns:mc="http://schemas.openxmlformats.org/markup-compatibility/2006">
              <mc:Choice xmlns:v="urn:schemas-microsoft-com:vml" Requires="v">
                <p:oleObj spid="_x0000_s2131" name="PDF" r:id="rId4" imgW="0" imgH="360" progId="FoxitPhantomPDF.Document">
                  <p:embed/>
                </p:oleObj>
              </mc:Choice>
              <mc:Fallback>
                <p:oleObj name="PDF" r:id="rId4" imgW="0" imgH="360" progId="FoxitPhantomPDF.Document">
                  <p:embed/>
                  <p:pic>
                    <p:nvPicPr>
                      <p:cNvPr id="6" name="内容占位符 5"/>
                      <p:cNvPicPr/>
                      <p:nvPr/>
                    </p:nvPicPr>
                    <p:blipFill>
                      <a:blip r:embed="rId5"/>
                      <a:stretch>
                        <a:fillRect/>
                      </a:stretch>
                    </p:blipFill>
                    <p:spPr>
                      <a:xfrm>
                        <a:off x="8196178" y="4032000"/>
                        <a:ext cx="3857796" cy="2106000"/>
                      </a:xfrm>
                      <a:prstGeom prst="rect">
                        <a:avLst/>
                      </a:prstGeom>
                    </p:spPr>
                  </p:pic>
                </p:oleObj>
              </mc:Fallback>
            </mc:AlternateContent>
          </a:graphicData>
        </a:graphic>
      </p:graphicFrame>
      <p:graphicFrame>
        <p:nvGraphicFramePr>
          <p:cNvPr id="3" name="对象 2"/>
          <p:cNvGraphicFramePr>
            <a:graphicFrameLocks noChangeAspect="1"/>
          </p:cNvGraphicFramePr>
          <p:nvPr>
            <p:extLst/>
          </p:nvPr>
        </p:nvGraphicFramePr>
        <p:xfrm>
          <a:off x="4156741" y="4032000"/>
          <a:ext cx="3857626" cy="2106000"/>
        </p:xfrm>
        <a:graphic>
          <a:graphicData uri="http://schemas.openxmlformats.org/presentationml/2006/ole">
            <mc:AlternateContent xmlns:mc="http://schemas.openxmlformats.org/markup-compatibility/2006">
              <mc:Choice xmlns:v="urn:schemas-microsoft-com:vml" Requires="v">
                <p:oleObj spid="_x0000_s2132" name="PDF" r:id="rId6" imgW="0" imgH="360" progId="FoxitPhantomPDF.Document">
                  <p:embed/>
                </p:oleObj>
              </mc:Choice>
              <mc:Fallback>
                <p:oleObj name="PDF" r:id="rId6" imgW="0" imgH="360" progId="FoxitPhantomPDF.Document">
                  <p:embed/>
                  <p:pic>
                    <p:nvPicPr>
                      <p:cNvPr id="3" name="对象 2"/>
                      <p:cNvPicPr/>
                      <p:nvPr/>
                    </p:nvPicPr>
                    <p:blipFill>
                      <a:blip r:embed="rId7"/>
                      <a:stretch>
                        <a:fillRect/>
                      </a:stretch>
                    </p:blipFill>
                    <p:spPr>
                      <a:xfrm>
                        <a:off x="4156741" y="4032000"/>
                        <a:ext cx="3857626" cy="2106000"/>
                      </a:xfrm>
                      <a:prstGeom prst="rect">
                        <a:avLst/>
                      </a:prstGeom>
                    </p:spPr>
                  </p:pic>
                </p:oleObj>
              </mc:Fallback>
            </mc:AlternateContent>
          </a:graphicData>
        </a:graphic>
      </p:graphicFrame>
      <p:graphicFrame>
        <p:nvGraphicFramePr>
          <p:cNvPr id="4" name="对象 3"/>
          <p:cNvGraphicFramePr>
            <a:graphicFrameLocks noChangeAspect="1"/>
          </p:cNvGraphicFramePr>
          <p:nvPr>
            <p:extLst/>
          </p:nvPr>
        </p:nvGraphicFramePr>
        <p:xfrm>
          <a:off x="102602" y="4032000"/>
          <a:ext cx="3855992" cy="2105108"/>
        </p:xfrm>
        <a:graphic>
          <a:graphicData uri="http://schemas.openxmlformats.org/presentationml/2006/ole">
            <mc:AlternateContent xmlns:mc="http://schemas.openxmlformats.org/markup-compatibility/2006">
              <mc:Choice xmlns:v="urn:schemas-microsoft-com:vml" Requires="v">
                <p:oleObj spid="_x0000_s2133" name="PDF" r:id="rId8" imgW="0" imgH="360" progId="FoxitPhantomPDF.Document">
                  <p:embed/>
                </p:oleObj>
              </mc:Choice>
              <mc:Fallback>
                <p:oleObj name="PDF" r:id="rId8" imgW="0" imgH="360" progId="FoxitPhantomPDF.Document">
                  <p:embed/>
                  <p:pic>
                    <p:nvPicPr>
                      <p:cNvPr id="4" name="对象 3"/>
                      <p:cNvPicPr/>
                      <p:nvPr/>
                    </p:nvPicPr>
                    <p:blipFill>
                      <a:blip r:embed="rId9"/>
                      <a:stretch>
                        <a:fillRect/>
                      </a:stretch>
                    </p:blipFill>
                    <p:spPr>
                      <a:xfrm>
                        <a:off x="102602" y="4032000"/>
                        <a:ext cx="3855992" cy="2105108"/>
                      </a:xfrm>
                      <a:prstGeom prst="rect">
                        <a:avLst/>
                      </a:prstGeom>
                    </p:spPr>
                  </p:pic>
                </p:oleObj>
              </mc:Fallback>
            </mc:AlternateContent>
          </a:graphicData>
        </a:graphic>
      </p:graphicFrame>
      <p:pic>
        <p:nvPicPr>
          <p:cNvPr id="9"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3508" y="504524"/>
            <a:ext cx="2544764" cy="894644"/>
          </a:xfrm>
          <a:prstGeom prst="rect">
            <a:avLst/>
          </a:prstGeom>
        </p:spPr>
      </p:pic>
      <p:sp>
        <p:nvSpPr>
          <p:cNvPr id="5" name="TextBox 4"/>
          <p:cNvSpPr txBox="1"/>
          <p:nvPr/>
        </p:nvSpPr>
        <p:spPr>
          <a:xfrm>
            <a:off x="102602" y="6290997"/>
            <a:ext cx="11951372" cy="338554"/>
          </a:xfrm>
          <a:prstGeom prst="rect">
            <a:avLst/>
          </a:prstGeom>
          <a:noFill/>
        </p:spPr>
        <p:txBody>
          <a:bodyPr wrap="square" rtlCol="0">
            <a:spAutoFit/>
          </a:bodyPr>
          <a:lstStyle/>
          <a:p>
            <a:r>
              <a:rPr lang="en-US" altLang="zh-CN" sz="1600" dirty="0"/>
              <a:t>    (a) number of exposed </a:t>
            </a:r>
            <a:r>
              <a:rPr lang="en-US" altLang="zh-CN" sz="1600" dirty="0" err="1"/>
              <a:t>syscall</a:t>
            </a:r>
            <a:r>
              <a:rPr lang="en-US" altLang="zh-CN" sz="1600" dirty="0"/>
              <a:t> sequences                             (b) executions per second                                          (c) length of path scheme</a:t>
            </a:r>
            <a:endParaRPr lang="zh-CN" altLang="en-US" sz="1600" dirty="0"/>
          </a:p>
        </p:txBody>
      </p:sp>
      <p:sp>
        <p:nvSpPr>
          <p:cNvPr id="10" name="内容占位符 2"/>
          <p:cNvSpPr txBox="1">
            <a:spLocks/>
          </p:cNvSpPr>
          <p:nvPr/>
        </p:nvSpPr>
        <p:spPr>
          <a:xfrm>
            <a:off x="838200" y="1825625"/>
            <a:ext cx="10515600" cy="1944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CN" dirty="0"/>
              <a:t>PMP reports more than twice </a:t>
            </a:r>
            <a:r>
              <a:rPr lang="en-US" altLang="zh-CN" dirty="0" err="1"/>
              <a:t>syscall</a:t>
            </a:r>
            <a:r>
              <a:rPr lang="en-US" altLang="zh-CN" dirty="0"/>
              <a:t> sequences of that of other tools</a:t>
            </a:r>
          </a:p>
          <a:p>
            <a:r>
              <a:rPr lang="en-US" altLang="zh-CN" dirty="0"/>
              <a:t>PMP is 9.8 times faster than X-Force</a:t>
            </a:r>
          </a:p>
          <a:p>
            <a:r>
              <a:rPr lang="en-US" altLang="zh-CN" dirty="0"/>
              <a:t>PMP yields 1.5 times longer path schemes than X-Force</a:t>
            </a:r>
          </a:p>
        </p:txBody>
      </p:sp>
    </p:spTree>
    <p:extLst>
      <p:ext uri="{BB962C8B-B14F-4D97-AF65-F5344CB8AC3E}">
        <p14:creationId xmlns:p14="http://schemas.microsoft.com/office/powerpoint/2010/main" val="2212930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81000" y="1295401"/>
          <a:ext cx="11506200" cy="4876803"/>
        </p:xfrm>
        <a:graphic>
          <a:graphicData uri="http://schemas.openxmlformats.org/drawingml/2006/table">
            <a:tbl>
              <a:tblPr firstRow="1" bandRow="1">
                <a:tableStyleId>{F5AB1C69-6EDB-4FF4-983F-18BD219EF322}</a:tableStyleId>
              </a:tblPr>
              <a:tblGrid>
                <a:gridCol w="2021359">
                  <a:extLst>
                    <a:ext uri="{9D8B030D-6E8A-4147-A177-3AD203B41FA5}">
                      <a16:colId xmlns:a16="http://schemas.microsoft.com/office/drawing/2014/main" val="20000"/>
                    </a:ext>
                  </a:extLst>
                </a:gridCol>
                <a:gridCol w="5208888">
                  <a:extLst>
                    <a:ext uri="{9D8B030D-6E8A-4147-A177-3AD203B41FA5}">
                      <a16:colId xmlns:a16="http://schemas.microsoft.com/office/drawing/2014/main" val="20001"/>
                    </a:ext>
                  </a:extLst>
                </a:gridCol>
                <a:gridCol w="3032039">
                  <a:extLst>
                    <a:ext uri="{9D8B030D-6E8A-4147-A177-3AD203B41FA5}">
                      <a16:colId xmlns:a16="http://schemas.microsoft.com/office/drawing/2014/main" val="20002"/>
                    </a:ext>
                  </a:extLst>
                </a:gridCol>
                <a:gridCol w="1243914">
                  <a:extLst>
                    <a:ext uri="{9D8B030D-6E8A-4147-A177-3AD203B41FA5}">
                      <a16:colId xmlns:a16="http://schemas.microsoft.com/office/drawing/2014/main" val="20003"/>
                    </a:ext>
                  </a:extLst>
                </a:gridCol>
              </a:tblGrid>
              <a:tr h="541867">
                <a:tc>
                  <a:txBody>
                    <a:bodyPr/>
                    <a:lstStyle/>
                    <a:p>
                      <a:pPr algn="ctr" fontAlgn="b"/>
                      <a:r>
                        <a:rPr lang="en-US" sz="1800" u="none" strike="noStrike" dirty="0">
                          <a:effectLst/>
                        </a:rPr>
                        <a:t>Framework</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800" u="none" strike="noStrike" dirty="0">
                          <a:effectLst/>
                        </a:rPr>
                        <a:t>API Name</a:t>
                      </a:r>
                      <a:endParaRPr lang="en-US" sz="1800" b="0" i="0" u="none" strike="noStrike" dirty="0">
                        <a:solidFill>
                          <a:srgbClr val="000000"/>
                        </a:solidFill>
                        <a:effectLst/>
                        <a:latin typeface="+mn-lt"/>
                      </a:endParaRPr>
                    </a:p>
                  </a:txBody>
                  <a:tcPr marL="11289" marR="11289" marT="8467" marB="0" anchor="ctr"/>
                </a:tc>
                <a:tc>
                  <a:txBody>
                    <a:bodyPr/>
                    <a:lstStyle/>
                    <a:p>
                      <a:pPr algn="ctr" fontAlgn="b"/>
                      <a:r>
                        <a:rPr lang="en-US" sz="1800" u="none" strike="noStrike" dirty="0">
                          <a:effectLst/>
                        </a:rPr>
                        <a:t>Functionality</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a:t>
                      </a:r>
                      <a:r>
                        <a:rPr lang="en-US" sz="1800" u="none" strike="noStrike" dirty="0">
                          <a:effectLst/>
                        </a:rPr>
                        <a:t>Apps</a:t>
                      </a:r>
                      <a:r>
                        <a:rPr lang="en-US" sz="1600" u="none" strike="noStrike" dirty="0">
                          <a:effectLst/>
                        </a:rPr>
                        <a:t> </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0"/>
                  </a:ext>
                </a:extLst>
              </a:tr>
              <a:tr h="541867">
                <a:tc rowSpan="4">
                  <a:txBody>
                    <a:bodyPr/>
                    <a:lstStyle/>
                    <a:p>
                      <a:pPr algn="ctr" fontAlgn="ctr"/>
                      <a:r>
                        <a:rPr lang="en-US" sz="1600" u="none" strike="noStrike" dirty="0" err="1">
                          <a:effectLst/>
                        </a:rPr>
                        <a:t>SpringBoardServices</a:t>
                      </a:r>
                      <a:endParaRPr lang="en-US" sz="1600" b="0" i="0" u="none" strike="noStrike" dirty="0">
                        <a:solidFill>
                          <a:srgbClr val="000000"/>
                        </a:solidFill>
                        <a:effectLst/>
                        <a:latin typeface="+mn-lt"/>
                      </a:endParaRPr>
                    </a:p>
                  </a:txBody>
                  <a:tcPr marL="11289" marR="11289" marT="8467" marB="0" anchor="ctr"/>
                </a:tc>
                <a:tc>
                  <a:txBody>
                    <a:bodyPr/>
                    <a:lstStyle/>
                    <a:p>
                      <a:pPr algn="l" fontAlgn="b"/>
                      <a:r>
                        <a:rPr lang="en-US" sz="1600" u="none" strike="noStrike" dirty="0" err="1">
                          <a:effectLst/>
                        </a:rPr>
                        <a:t>SBSSpringBoardServerPort</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Initialize port with Springboard </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3</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1"/>
                  </a:ext>
                </a:extLst>
              </a:tr>
              <a:tr h="541867">
                <a:tc vMerge="1">
                  <a:txBody>
                    <a:bodyPr/>
                    <a:lstStyle/>
                    <a:p>
                      <a:endParaRPr lang="en-US"/>
                    </a:p>
                  </a:txBody>
                  <a:tcPr/>
                </a:tc>
                <a:tc>
                  <a:txBody>
                    <a:bodyPr/>
                    <a:lstStyle/>
                    <a:p>
                      <a:pPr algn="l" fontAlgn="b"/>
                      <a:r>
                        <a:rPr lang="en-US" sz="1600" u="none" strike="noStrike" dirty="0" err="1">
                          <a:effectLst/>
                        </a:rPr>
                        <a:t>SBSCopyApplicationDisplayIdentifiers</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Obtain ids of all running apps</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3</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2"/>
                  </a:ext>
                </a:extLst>
              </a:tr>
              <a:tr h="541867">
                <a:tc vMerge="1">
                  <a:txBody>
                    <a:bodyPr/>
                    <a:lstStyle/>
                    <a:p>
                      <a:endParaRPr lang="en-US"/>
                    </a:p>
                  </a:txBody>
                  <a:tcPr/>
                </a:tc>
                <a:tc>
                  <a:txBody>
                    <a:bodyPr/>
                    <a:lstStyle/>
                    <a:p>
                      <a:pPr algn="l" fontAlgn="b"/>
                      <a:r>
                        <a:rPr lang="en-US" sz="1600" u="none" strike="noStrike" dirty="0" err="1">
                          <a:effectLst/>
                        </a:rPr>
                        <a:t>SBFrontmostApplicationDisplayIdentifier</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Obtain id of the front most app</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3</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3"/>
                  </a:ext>
                </a:extLst>
              </a:tr>
              <a:tr h="541867">
                <a:tc vMerge="1">
                  <a:txBody>
                    <a:bodyPr/>
                    <a:lstStyle/>
                    <a:p>
                      <a:endParaRPr lang="en-US"/>
                    </a:p>
                  </a:txBody>
                  <a:tcPr/>
                </a:tc>
                <a:tc>
                  <a:txBody>
                    <a:bodyPr/>
                    <a:lstStyle/>
                    <a:p>
                      <a:pPr algn="l" fontAlgn="b"/>
                      <a:r>
                        <a:rPr lang="en-US" sz="1600" u="none" strike="noStrike" dirty="0" err="1">
                          <a:effectLst/>
                        </a:rPr>
                        <a:t>SBSCopyLocalizedApplicationNameForDisplayIdentifier</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Get app name from its id</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33</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4"/>
                  </a:ext>
                </a:extLst>
              </a:tr>
              <a:tr h="541867">
                <a:tc rowSpan="4">
                  <a:txBody>
                    <a:bodyPr/>
                    <a:lstStyle/>
                    <a:p>
                      <a:pPr algn="ctr" fontAlgn="ctr"/>
                      <a:r>
                        <a:rPr lang="en-US" sz="1600" u="none" strike="noStrike" dirty="0" err="1">
                          <a:effectLst/>
                        </a:rPr>
                        <a:t>MobileCoreServices</a:t>
                      </a:r>
                      <a:endParaRPr lang="en-US" sz="1600" b="0" i="0" u="none" strike="noStrike" dirty="0">
                        <a:solidFill>
                          <a:srgbClr val="000000"/>
                        </a:solidFill>
                        <a:effectLst/>
                        <a:latin typeface="+mn-lt"/>
                      </a:endParaRPr>
                    </a:p>
                  </a:txBody>
                  <a:tcPr marL="11289" marR="11289" marT="8467" marB="0" anchor="ctr"/>
                </a:tc>
                <a:tc>
                  <a:txBody>
                    <a:bodyPr/>
                    <a:lstStyle/>
                    <a:p>
                      <a:pPr algn="l" fontAlgn="b"/>
                      <a:r>
                        <a:rPr lang="en-US" sz="1600" u="none" strike="noStrike">
                          <a:effectLst/>
                        </a:rPr>
                        <a:t>[LSApplicationWorkspace defaultWorkspace]</a:t>
                      </a:r>
                      <a:endParaRPr lang="en-US" sz="1600" b="0" i="0" u="none" strike="noStrike">
                        <a:solidFill>
                          <a:srgbClr val="000000"/>
                        </a:solidFill>
                        <a:effectLst/>
                        <a:latin typeface="+mn-lt"/>
                      </a:endParaRPr>
                    </a:p>
                  </a:txBody>
                  <a:tcPr marL="11289" marR="11289" marT="8467" marB="0" anchor="ctr"/>
                </a:tc>
                <a:tc>
                  <a:txBody>
                    <a:bodyPr/>
                    <a:lstStyle/>
                    <a:p>
                      <a:pPr algn="ctr" fontAlgn="b"/>
                      <a:r>
                        <a:rPr lang="en-US" sz="1600" u="none" strike="noStrike" dirty="0">
                          <a:effectLst/>
                        </a:rPr>
                        <a:t>Obtain the default workspace object</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2</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5"/>
                  </a:ext>
                </a:extLst>
              </a:tr>
              <a:tr h="541867">
                <a:tc vMerge="1">
                  <a:txBody>
                    <a:bodyPr/>
                    <a:lstStyle/>
                    <a:p>
                      <a:endParaRPr lang="en-US"/>
                    </a:p>
                  </a:txBody>
                  <a:tcPr/>
                </a:tc>
                <a:tc>
                  <a:txBody>
                    <a:bodyPr/>
                    <a:lstStyle/>
                    <a:p>
                      <a:pPr algn="l" fontAlgn="b"/>
                      <a:r>
                        <a:rPr lang="en-US" sz="1600" u="none" strike="noStrike">
                          <a:effectLst/>
                        </a:rPr>
                        <a:t>[LSApplicationWorkspace allApplications]</a:t>
                      </a:r>
                      <a:endParaRPr lang="en-US" sz="1600" b="0" i="0" u="none" strike="noStrike">
                        <a:solidFill>
                          <a:srgbClr val="000000"/>
                        </a:solidFill>
                        <a:effectLst/>
                        <a:latin typeface="+mn-lt"/>
                      </a:endParaRPr>
                    </a:p>
                  </a:txBody>
                  <a:tcPr marL="11289" marR="11289" marT="8467" marB="0" anchor="ctr"/>
                </a:tc>
                <a:tc>
                  <a:txBody>
                    <a:bodyPr/>
                    <a:lstStyle/>
                    <a:p>
                      <a:pPr algn="ctr" fontAlgn="b"/>
                      <a:r>
                        <a:rPr lang="en-US" sz="1600" u="none" strike="noStrike" dirty="0">
                          <a:effectLst/>
                        </a:rPr>
                        <a:t>Get all installed apps</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1</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6"/>
                  </a:ext>
                </a:extLst>
              </a:tr>
              <a:tr h="541867">
                <a:tc vMerge="1">
                  <a:txBody>
                    <a:bodyPr/>
                    <a:lstStyle/>
                    <a:p>
                      <a:endParaRPr lang="en-US"/>
                    </a:p>
                  </a:txBody>
                  <a:tcPr/>
                </a:tc>
                <a:tc>
                  <a:txBody>
                    <a:bodyPr/>
                    <a:lstStyle/>
                    <a:p>
                      <a:pPr algn="l" fontAlgn="b"/>
                      <a:r>
                        <a:rPr lang="en-US" sz="1600" u="none" strike="noStrike" dirty="0">
                          <a:effectLst/>
                        </a:rPr>
                        <a:t>[</a:t>
                      </a:r>
                      <a:r>
                        <a:rPr lang="en-US" sz="1600" u="none" strike="noStrike" dirty="0" err="1">
                          <a:effectLst/>
                        </a:rPr>
                        <a:t>LSApplicationWorkspace</a:t>
                      </a:r>
                      <a:r>
                        <a:rPr lang="en-US" sz="1600" u="none" strike="noStrike" dirty="0">
                          <a:effectLst/>
                        </a:rPr>
                        <a:t> </a:t>
                      </a:r>
                      <a:r>
                        <a:rPr lang="en-US" sz="1600" u="none" strike="noStrike" dirty="0" err="1">
                          <a:effectLst/>
                        </a:rPr>
                        <a:t>allInstalledApplications</a:t>
                      </a:r>
                      <a:r>
                        <a:rPr lang="en-US" sz="1600" u="none" strike="noStrike" dirty="0">
                          <a:effectLst/>
                        </a:rPr>
                        <a:t>]</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Get all installed apps</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1</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7"/>
                  </a:ext>
                </a:extLst>
              </a:tr>
              <a:tr h="541867">
                <a:tc vMerge="1">
                  <a:txBody>
                    <a:bodyPr/>
                    <a:lstStyle/>
                    <a:p>
                      <a:endParaRPr lang="en-US"/>
                    </a:p>
                  </a:txBody>
                  <a:tcPr/>
                </a:tc>
                <a:tc>
                  <a:txBody>
                    <a:bodyPr/>
                    <a:lstStyle/>
                    <a:p>
                      <a:pPr algn="l" fontAlgn="b"/>
                      <a:r>
                        <a:rPr lang="en-US" sz="1600" u="none" strike="noStrike" dirty="0">
                          <a:effectLst/>
                        </a:rPr>
                        <a:t>[</a:t>
                      </a:r>
                      <a:r>
                        <a:rPr lang="en-US" sz="1600" u="none" strike="noStrike" dirty="0" err="1">
                          <a:effectLst/>
                        </a:rPr>
                        <a:t>LSApplicationWorkspace</a:t>
                      </a:r>
                      <a:r>
                        <a:rPr lang="en-US" sz="1600" u="none" strike="noStrike" dirty="0">
                          <a:effectLst/>
                        </a:rPr>
                        <a:t> </a:t>
                      </a:r>
                      <a:r>
                        <a:rPr lang="en-US" sz="1600" u="none" strike="noStrike" dirty="0" err="1">
                          <a:effectLst/>
                        </a:rPr>
                        <a:t>applicationIsInstalled</a:t>
                      </a:r>
                      <a:r>
                        <a:rPr lang="en-US" sz="1600" u="none" strike="noStrike" dirty="0">
                          <a:effectLst/>
                        </a:rPr>
                        <a:t>:]</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Check if a specific app is installed</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1</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a:xfrm>
            <a:off x="838200" y="365126"/>
            <a:ext cx="11181202" cy="1069848"/>
          </a:xfrm>
        </p:spPr>
        <p:txBody>
          <a:bodyPr>
            <a:normAutofit fontScale="90000"/>
          </a:bodyPr>
          <a:lstStyle/>
          <a:p>
            <a:r>
              <a:rPr lang="en-US" dirty="0"/>
              <a:t>149 iOS Popular Apps with Hidden Behaviors (</a:t>
            </a:r>
            <a:r>
              <a:rPr lang="en-US" dirty="0" err="1"/>
              <a:t>iRis</a:t>
            </a:r>
            <a:r>
              <a:rPr lang="en-US" dirty="0"/>
              <a:t>)</a:t>
            </a:r>
          </a:p>
        </p:txBody>
      </p:sp>
      <p:sp>
        <p:nvSpPr>
          <p:cNvPr id="6" name="圆角矩形 4"/>
          <p:cNvSpPr/>
          <p:nvPr/>
        </p:nvSpPr>
        <p:spPr bwMode="auto">
          <a:xfrm>
            <a:off x="7616952" y="2362200"/>
            <a:ext cx="3017520" cy="1097280"/>
          </a:xfrm>
          <a:prstGeom prst="roundRect">
            <a:avLst>
              <a:gd name="adj" fmla="val 6356"/>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ahoma" pitchFamily="34" charset="0"/>
            </a:endParaRPr>
          </a:p>
        </p:txBody>
      </p:sp>
      <p:sp>
        <p:nvSpPr>
          <p:cNvPr id="8" name="圆角矩形 4"/>
          <p:cNvSpPr/>
          <p:nvPr/>
        </p:nvSpPr>
        <p:spPr bwMode="auto">
          <a:xfrm>
            <a:off x="7616952" y="4553712"/>
            <a:ext cx="3017520" cy="539496"/>
          </a:xfrm>
          <a:prstGeom prst="roundRect">
            <a:avLst>
              <a:gd name="adj" fmla="val 10109"/>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8070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81000" y="1295401"/>
          <a:ext cx="11506200" cy="4876803"/>
        </p:xfrm>
        <a:graphic>
          <a:graphicData uri="http://schemas.openxmlformats.org/drawingml/2006/table">
            <a:tbl>
              <a:tblPr firstRow="1" bandRow="1">
                <a:tableStyleId>{F5AB1C69-6EDB-4FF4-983F-18BD219EF322}</a:tableStyleId>
              </a:tblPr>
              <a:tblGrid>
                <a:gridCol w="2021359">
                  <a:extLst>
                    <a:ext uri="{9D8B030D-6E8A-4147-A177-3AD203B41FA5}">
                      <a16:colId xmlns:a16="http://schemas.microsoft.com/office/drawing/2014/main" val="20000"/>
                    </a:ext>
                  </a:extLst>
                </a:gridCol>
                <a:gridCol w="5208888">
                  <a:extLst>
                    <a:ext uri="{9D8B030D-6E8A-4147-A177-3AD203B41FA5}">
                      <a16:colId xmlns:a16="http://schemas.microsoft.com/office/drawing/2014/main" val="20001"/>
                    </a:ext>
                  </a:extLst>
                </a:gridCol>
                <a:gridCol w="3032039">
                  <a:extLst>
                    <a:ext uri="{9D8B030D-6E8A-4147-A177-3AD203B41FA5}">
                      <a16:colId xmlns:a16="http://schemas.microsoft.com/office/drawing/2014/main" val="20002"/>
                    </a:ext>
                  </a:extLst>
                </a:gridCol>
                <a:gridCol w="1243914">
                  <a:extLst>
                    <a:ext uri="{9D8B030D-6E8A-4147-A177-3AD203B41FA5}">
                      <a16:colId xmlns:a16="http://schemas.microsoft.com/office/drawing/2014/main" val="20003"/>
                    </a:ext>
                  </a:extLst>
                </a:gridCol>
              </a:tblGrid>
              <a:tr h="541867">
                <a:tc>
                  <a:txBody>
                    <a:bodyPr/>
                    <a:lstStyle/>
                    <a:p>
                      <a:pPr algn="ctr" fontAlgn="b"/>
                      <a:r>
                        <a:rPr lang="en-US" sz="1800" u="none" strike="noStrike" dirty="0">
                          <a:effectLst/>
                        </a:rPr>
                        <a:t>Framework</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800" u="none" strike="noStrike" dirty="0">
                          <a:effectLst/>
                        </a:rPr>
                        <a:t>API Name</a:t>
                      </a:r>
                      <a:endParaRPr lang="en-US" sz="1800" b="0" i="0" u="none" strike="noStrike" dirty="0">
                        <a:solidFill>
                          <a:srgbClr val="000000"/>
                        </a:solidFill>
                        <a:effectLst/>
                        <a:latin typeface="+mn-lt"/>
                      </a:endParaRPr>
                    </a:p>
                  </a:txBody>
                  <a:tcPr marL="11289" marR="11289" marT="8467" marB="0" anchor="ctr"/>
                </a:tc>
                <a:tc>
                  <a:txBody>
                    <a:bodyPr/>
                    <a:lstStyle/>
                    <a:p>
                      <a:pPr algn="ctr" fontAlgn="b"/>
                      <a:r>
                        <a:rPr lang="en-US" sz="1800" u="none" strike="noStrike" dirty="0">
                          <a:effectLst/>
                        </a:rPr>
                        <a:t>Functionality</a:t>
                      </a:r>
                      <a:endParaRPr lang="en-US" sz="1600" b="0" i="0" u="none" strike="noStrike" dirty="0">
                        <a:solidFill>
                          <a:srgbClr val="000000"/>
                        </a:solidFill>
                        <a:effectLst/>
                        <a:latin typeface="+mn-lt"/>
                      </a:endParaRPr>
                    </a:p>
                  </a:txBody>
                  <a:tcPr marL="11289" marR="11289" marT="8467" marB="0" anchor="ctr"/>
                </a:tc>
                <a:tc>
                  <a:txBody>
                    <a:bodyPr/>
                    <a:lstStyle/>
                    <a:p>
                      <a:pPr algn="ctr" fontAlgn="b"/>
                      <a:r>
                        <a:rPr lang="en-US" sz="1600" u="none" strike="noStrike" dirty="0">
                          <a:effectLst/>
                        </a:rPr>
                        <a:t>#</a:t>
                      </a:r>
                      <a:r>
                        <a:rPr lang="en-US" sz="1800" u="none" strike="noStrike" dirty="0">
                          <a:effectLst/>
                        </a:rPr>
                        <a:t>Apps</a:t>
                      </a:r>
                      <a:r>
                        <a:rPr lang="en-US" sz="1600" u="none" strike="noStrike" dirty="0">
                          <a:effectLst/>
                        </a:rPr>
                        <a:t> </a:t>
                      </a:r>
                      <a:endParaRPr lang="en-US" sz="1600" b="0" i="0" u="none" strike="noStrike" dirty="0">
                        <a:solidFill>
                          <a:srgbClr val="000000"/>
                        </a:solidFill>
                        <a:effectLst/>
                        <a:latin typeface="+mn-lt"/>
                      </a:endParaRPr>
                    </a:p>
                  </a:txBody>
                  <a:tcPr marL="11289" marR="11289" marT="8467" marB="0" anchor="ctr"/>
                </a:tc>
                <a:extLst>
                  <a:ext uri="{0D108BD9-81ED-4DB2-BD59-A6C34878D82A}">
                    <a16:rowId xmlns:a16="http://schemas.microsoft.com/office/drawing/2014/main" val="10000"/>
                  </a:ext>
                </a:extLst>
              </a:tr>
              <a:tr h="541867">
                <a:tc>
                  <a:txBody>
                    <a:bodyPr/>
                    <a:lstStyle/>
                    <a:p>
                      <a:pPr algn="ctr" fontAlgn="b"/>
                      <a:r>
                        <a:rPr lang="en-US" sz="1500" b="0" i="0" u="none" strike="noStrike" dirty="0" err="1">
                          <a:solidFill>
                            <a:srgbClr val="000000"/>
                          </a:solidFill>
                          <a:effectLst/>
                          <a:latin typeface="Calibri"/>
                        </a:rPr>
                        <a:t>AppleAccount</a:t>
                      </a:r>
                      <a:endParaRPr lang="en-US" sz="1500" b="0" i="0" u="none" strike="noStrike" dirty="0">
                        <a:solidFill>
                          <a:srgbClr val="000000"/>
                        </a:solidFill>
                        <a:effectLst/>
                        <a:latin typeface="Calibri"/>
                      </a:endParaRPr>
                    </a:p>
                  </a:txBody>
                  <a:tcPr marL="12404" marR="12404" marT="9303" marB="0" anchor="ctr"/>
                </a:tc>
                <a:tc>
                  <a:txBody>
                    <a:bodyPr/>
                    <a:lstStyle/>
                    <a:p>
                      <a:pPr algn="l" fontAlgn="b"/>
                      <a:r>
                        <a:rPr lang="en-US" sz="1500" b="0" i="0" u="none" strike="noStrike" dirty="0">
                          <a:solidFill>
                            <a:srgbClr val="000000"/>
                          </a:solidFill>
                          <a:effectLst/>
                          <a:latin typeface="Calibri"/>
                        </a:rPr>
                        <a:t>[</a:t>
                      </a:r>
                      <a:r>
                        <a:rPr lang="en-US" sz="1500" b="0" i="0" u="none" strike="noStrike" dirty="0" err="1">
                          <a:solidFill>
                            <a:srgbClr val="000000"/>
                          </a:solidFill>
                          <a:effectLst/>
                          <a:latin typeface="Calibri"/>
                        </a:rPr>
                        <a:t>AADeviceInfo</a:t>
                      </a:r>
                      <a:r>
                        <a:rPr lang="en-US" sz="1500" b="0" i="0" u="none" strike="noStrike" dirty="0">
                          <a:solidFill>
                            <a:srgbClr val="000000"/>
                          </a:solidFill>
                          <a:effectLst/>
                          <a:latin typeface="Calibri"/>
                        </a:rPr>
                        <a:t> </a:t>
                      </a:r>
                      <a:r>
                        <a:rPr lang="en-US" sz="1500" b="0" i="0" u="none" strike="noStrike" dirty="0" err="1">
                          <a:solidFill>
                            <a:srgbClr val="000000"/>
                          </a:solidFill>
                          <a:effectLst/>
                          <a:latin typeface="Calibri"/>
                        </a:rPr>
                        <a:t>appleIDClientIdentifier</a:t>
                      </a:r>
                      <a:r>
                        <a:rPr lang="en-US" sz="1500" b="0" i="0" u="none" strike="noStrike" dirty="0">
                          <a:solidFill>
                            <a:srgbClr val="000000"/>
                          </a:solidFill>
                          <a:effectLst/>
                          <a:latin typeface="Calibri"/>
                        </a:rPr>
                        <a:t>]</a:t>
                      </a:r>
                    </a:p>
                  </a:txBody>
                  <a:tcPr marL="12404" marR="12404" marT="9303" marB="0" anchor="ctr"/>
                </a:tc>
                <a:tc>
                  <a:txBody>
                    <a:bodyPr/>
                    <a:lstStyle/>
                    <a:p>
                      <a:pPr algn="ctr" fontAlgn="b"/>
                      <a:r>
                        <a:rPr lang="en-US" sz="1500" b="0" i="0" u="none" strike="noStrike">
                          <a:solidFill>
                            <a:srgbClr val="000000"/>
                          </a:solidFill>
                          <a:effectLst/>
                          <a:latin typeface="Calibri"/>
                        </a:rPr>
                        <a:t>Obtain the Apple ID of the device user</a:t>
                      </a:r>
                    </a:p>
                  </a:txBody>
                  <a:tcPr marL="12404" marR="12404" marT="9303" marB="0" anchor="ctr"/>
                </a:tc>
                <a:tc>
                  <a:txBody>
                    <a:bodyPr/>
                    <a:lstStyle/>
                    <a:p>
                      <a:pPr algn="ctr" fontAlgn="b"/>
                      <a:r>
                        <a:rPr lang="en-US" sz="1500" b="0" i="0" u="none" strike="noStrike" dirty="0">
                          <a:solidFill>
                            <a:srgbClr val="000000"/>
                          </a:solidFill>
                          <a:effectLst/>
                          <a:latin typeface="Calibri"/>
                        </a:rPr>
                        <a:t>1</a:t>
                      </a:r>
                    </a:p>
                  </a:txBody>
                  <a:tcPr marL="12404" marR="12404" marT="9303" marB="0" anchor="ctr"/>
                </a:tc>
                <a:extLst>
                  <a:ext uri="{0D108BD9-81ED-4DB2-BD59-A6C34878D82A}">
                    <a16:rowId xmlns:a16="http://schemas.microsoft.com/office/drawing/2014/main" val="10001"/>
                  </a:ext>
                </a:extLst>
              </a:tr>
              <a:tr h="541867">
                <a:tc rowSpan="3">
                  <a:txBody>
                    <a:bodyPr/>
                    <a:lstStyle/>
                    <a:p>
                      <a:pPr algn="ctr" fontAlgn="ctr"/>
                      <a:r>
                        <a:rPr lang="en-US" sz="1500" b="0" i="0" u="none" strike="noStrike" dirty="0" err="1">
                          <a:solidFill>
                            <a:srgbClr val="000000"/>
                          </a:solidFill>
                          <a:effectLst/>
                          <a:latin typeface="Calibri"/>
                        </a:rPr>
                        <a:t>AdSupport</a:t>
                      </a:r>
                      <a:endParaRPr lang="en-US" sz="1500" b="0" i="0" u="none" strike="noStrike" dirty="0">
                        <a:solidFill>
                          <a:srgbClr val="000000"/>
                        </a:solidFill>
                        <a:effectLst/>
                        <a:latin typeface="Calibri"/>
                      </a:endParaRPr>
                    </a:p>
                  </a:txBody>
                  <a:tcPr marL="12404" marR="12404" marT="9303" marB="0" anchor="ctr"/>
                </a:tc>
                <a:tc>
                  <a:txBody>
                    <a:bodyPr/>
                    <a:lstStyle/>
                    <a:p>
                      <a:pPr algn="l" fontAlgn="b"/>
                      <a:r>
                        <a:rPr lang="en-US" sz="1500" b="0" i="0" u="none" strike="noStrike" dirty="0">
                          <a:solidFill>
                            <a:srgbClr val="000000"/>
                          </a:solidFill>
                          <a:effectLst/>
                          <a:latin typeface="Calibri"/>
                        </a:rPr>
                        <a:t>[</a:t>
                      </a:r>
                      <a:r>
                        <a:rPr lang="en-US" sz="1500" b="0" i="0" u="none" strike="noStrike" dirty="0" err="1">
                          <a:solidFill>
                            <a:srgbClr val="000000"/>
                          </a:solidFill>
                          <a:effectLst/>
                          <a:latin typeface="Calibri"/>
                        </a:rPr>
                        <a:t>ASIdentifierManager</a:t>
                      </a:r>
                      <a:r>
                        <a:rPr lang="en-US" sz="1500" b="0" i="0" u="none" strike="noStrike" dirty="0">
                          <a:solidFill>
                            <a:srgbClr val="000000"/>
                          </a:solidFill>
                          <a:effectLst/>
                          <a:latin typeface="Calibri"/>
                        </a:rPr>
                        <a:t> </a:t>
                      </a:r>
                      <a:r>
                        <a:rPr lang="en-US" sz="1500" b="0" i="0" u="none" strike="noStrike" dirty="0" err="1">
                          <a:solidFill>
                            <a:srgbClr val="000000"/>
                          </a:solidFill>
                          <a:effectLst/>
                          <a:latin typeface="Calibri"/>
                        </a:rPr>
                        <a:t>sharedManager</a:t>
                      </a:r>
                      <a:r>
                        <a:rPr lang="en-US" sz="1500" b="0" i="0" u="none" strike="noStrike" dirty="0">
                          <a:solidFill>
                            <a:srgbClr val="000000"/>
                          </a:solidFill>
                          <a:effectLst/>
                          <a:latin typeface="Calibri"/>
                        </a:rPr>
                        <a:t>]</a:t>
                      </a:r>
                    </a:p>
                  </a:txBody>
                  <a:tcPr marL="12404" marR="12404" marT="9303" marB="0" anchor="ctr"/>
                </a:tc>
                <a:tc>
                  <a:txBody>
                    <a:bodyPr/>
                    <a:lstStyle/>
                    <a:p>
                      <a:pPr algn="ctr" fontAlgn="b"/>
                      <a:r>
                        <a:rPr lang="en-US" sz="1500" b="0" i="0" u="none" strike="noStrike">
                          <a:solidFill>
                            <a:srgbClr val="000000"/>
                          </a:solidFill>
                          <a:effectLst/>
                          <a:latin typeface="Calibri"/>
                        </a:rPr>
                        <a:t>Obtain a reference to the ASID manager</a:t>
                      </a:r>
                    </a:p>
                  </a:txBody>
                  <a:tcPr marL="12404" marR="12404" marT="9303" marB="0" anchor="ctr"/>
                </a:tc>
                <a:tc>
                  <a:txBody>
                    <a:bodyPr/>
                    <a:lstStyle/>
                    <a:p>
                      <a:pPr algn="ctr" fontAlgn="b"/>
                      <a:r>
                        <a:rPr lang="en-US" sz="1500" b="0" i="0" u="none" strike="noStrike">
                          <a:solidFill>
                            <a:srgbClr val="000000"/>
                          </a:solidFill>
                          <a:effectLst/>
                          <a:latin typeface="Calibri"/>
                        </a:rPr>
                        <a:t>25</a:t>
                      </a:r>
                    </a:p>
                  </a:txBody>
                  <a:tcPr marL="12404" marR="12404" marT="9303" marB="0" anchor="ctr"/>
                </a:tc>
                <a:extLst>
                  <a:ext uri="{0D108BD9-81ED-4DB2-BD59-A6C34878D82A}">
                    <a16:rowId xmlns:a16="http://schemas.microsoft.com/office/drawing/2014/main" val="10002"/>
                  </a:ext>
                </a:extLst>
              </a:tr>
              <a:tr h="541867">
                <a:tc vMerge="1">
                  <a:txBody>
                    <a:bodyPr/>
                    <a:lstStyle/>
                    <a:p>
                      <a:endParaRPr lang="en-US"/>
                    </a:p>
                  </a:txBody>
                  <a:tcPr/>
                </a:tc>
                <a:tc>
                  <a:txBody>
                    <a:bodyPr/>
                    <a:lstStyle/>
                    <a:p>
                      <a:pPr algn="l" fontAlgn="b"/>
                      <a:r>
                        <a:rPr lang="en-US" sz="1500" b="0" i="0" u="none" strike="noStrike" dirty="0">
                          <a:solidFill>
                            <a:srgbClr val="000000"/>
                          </a:solidFill>
                          <a:effectLst/>
                          <a:latin typeface="Calibri"/>
                        </a:rPr>
                        <a:t>[</a:t>
                      </a:r>
                      <a:r>
                        <a:rPr lang="en-US" sz="1500" b="0" i="0" u="none" strike="noStrike" dirty="0" err="1">
                          <a:solidFill>
                            <a:srgbClr val="000000"/>
                          </a:solidFill>
                          <a:effectLst/>
                          <a:latin typeface="Calibri"/>
                        </a:rPr>
                        <a:t>ASIdentifierManager</a:t>
                      </a:r>
                      <a:r>
                        <a:rPr lang="en-US" sz="1500" b="0" i="0" u="none" strike="noStrike" dirty="0">
                          <a:solidFill>
                            <a:srgbClr val="000000"/>
                          </a:solidFill>
                          <a:effectLst/>
                          <a:latin typeface="Calibri"/>
                        </a:rPr>
                        <a:t> </a:t>
                      </a:r>
                      <a:r>
                        <a:rPr lang="en-US" sz="1500" b="0" i="0" u="none" strike="noStrike" dirty="0" err="1">
                          <a:solidFill>
                            <a:srgbClr val="000000"/>
                          </a:solidFill>
                          <a:effectLst/>
                          <a:latin typeface="Calibri"/>
                        </a:rPr>
                        <a:t>advertisingIdentifier</a:t>
                      </a:r>
                      <a:r>
                        <a:rPr lang="en-US" sz="1500" b="0" i="0" u="none" strike="noStrike" dirty="0">
                          <a:solidFill>
                            <a:srgbClr val="000000"/>
                          </a:solidFill>
                          <a:effectLst/>
                          <a:latin typeface="Calibri"/>
                        </a:rPr>
                        <a:t>]</a:t>
                      </a:r>
                    </a:p>
                  </a:txBody>
                  <a:tcPr marL="12404" marR="12404" marT="9303" marB="0" anchor="ctr"/>
                </a:tc>
                <a:tc>
                  <a:txBody>
                    <a:bodyPr/>
                    <a:lstStyle/>
                    <a:p>
                      <a:pPr algn="ctr" fontAlgn="b"/>
                      <a:r>
                        <a:rPr lang="en-US" sz="1500" b="0" i="0" u="none" strike="noStrike">
                          <a:solidFill>
                            <a:srgbClr val="000000"/>
                          </a:solidFill>
                          <a:effectLst/>
                          <a:latin typeface="Calibri"/>
                        </a:rPr>
                        <a:t>Obtain the device's ASID</a:t>
                      </a:r>
                    </a:p>
                  </a:txBody>
                  <a:tcPr marL="12404" marR="12404" marT="9303" marB="0" anchor="ctr"/>
                </a:tc>
                <a:tc>
                  <a:txBody>
                    <a:bodyPr/>
                    <a:lstStyle/>
                    <a:p>
                      <a:pPr algn="ctr" fontAlgn="b"/>
                      <a:r>
                        <a:rPr lang="en-US" sz="1500" b="0" i="0" u="none" strike="noStrike">
                          <a:solidFill>
                            <a:srgbClr val="000000"/>
                          </a:solidFill>
                          <a:effectLst/>
                          <a:latin typeface="Calibri"/>
                        </a:rPr>
                        <a:t>25</a:t>
                      </a:r>
                    </a:p>
                  </a:txBody>
                  <a:tcPr marL="12404" marR="12404" marT="9303" marB="0" anchor="ctr"/>
                </a:tc>
                <a:extLst>
                  <a:ext uri="{0D108BD9-81ED-4DB2-BD59-A6C34878D82A}">
                    <a16:rowId xmlns:a16="http://schemas.microsoft.com/office/drawing/2014/main" val="10003"/>
                  </a:ext>
                </a:extLst>
              </a:tr>
              <a:tr h="541867">
                <a:tc vMerge="1">
                  <a:txBody>
                    <a:bodyPr/>
                    <a:lstStyle/>
                    <a:p>
                      <a:endParaRPr lang="en-US"/>
                    </a:p>
                  </a:txBody>
                  <a:tcPr/>
                </a:tc>
                <a:tc>
                  <a:txBody>
                    <a:bodyPr/>
                    <a:lstStyle/>
                    <a:p>
                      <a:pPr algn="l" fontAlgn="b"/>
                      <a:r>
                        <a:rPr lang="en-US" sz="1500" b="0" i="0" u="none" strike="noStrike" dirty="0">
                          <a:solidFill>
                            <a:srgbClr val="000000"/>
                          </a:solidFill>
                          <a:effectLst/>
                          <a:latin typeface="Calibri"/>
                        </a:rPr>
                        <a:t>[</a:t>
                      </a:r>
                      <a:r>
                        <a:rPr lang="en-US" sz="1500" b="0" i="0" u="none" strike="noStrike" dirty="0" err="1">
                          <a:solidFill>
                            <a:srgbClr val="000000"/>
                          </a:solidFill>
                          <a:effectLst/>
                          <a:latin typeface="Calibri"/>
                        </a:rPr>
                        <a:t>ASIdentifierManager</a:t>
                      </a:r>
                      <a:r>
                        <a:rPr lang="en-US" sz="1500" b="0" i="0" u="none" strike="noStrike" dirty="0">
                          <a:solidFill>
                            <a:srgbClr val="000000"/>
                          </a:solidFill>
                          <a:effectLst/>
                          <a:latin typeface="Calibri"/>
                        </a:rPr>
                        <a:t> </a:t>
                      </a:r>
                      <a:r>
                        <a:rPr lang="en-US" sz="1500" b="0" i="0" u="none" strike="noStrike" dirty="0" err="1">
                          <a:solidFill>
                            <a:srgbClr val="000000"/>
                          </a:solidFill>
                          <a:effectLst/>
                          <a:latin typeface="Calibri"/>
                        </a:rPr>
                        <a:t>advertisingTrackingEnabled</a:t>
                      </a:r>
                      <a:r>
                        <a:rPr lang="en-US" sz="1500" b="0" i="0" u="none" strike="noStrike" dirty="0">
                          <a:solidFill>
                            <a:srgbClr val="000000"/>
                          </a:solidFill>
                          <a:effectLst/>
                          <a:latin typeface="Calibri"/>
                        </a:rPr>
                        <a:t>]</a:t>
                      </a:r>
                    </a:p>
                  </a:txBody>
                  <a:tcPr marL="12404" marR="12404" marT="9303" marB="0" anchor="ctr"/>
                </a:tc>
                <a:tc>
                  <a:txBody>
                    <a:bodyPr/>
                    <a:lstStyle/>
                    <a:p>
                      <a:pPr algn="ctr" fontAlgn="b"/>
                      <a:r>
                        <a:rPr lang="en-US" sz="1500" b="0" i="0" u="none" strike="noStrike">
                          <a:solidFill>
                            <a:srgbClr val="000000"/>
                          </a:solidFill>
                          <a:effectLst/>
                          <a:latin typeface="Calibri"/>
                        </a:rPr>
                        <a:t>Check if advertising tracking is enabled</a:t>
                      </a:r>
                    </a:p>
                  </a:txBody>
                  <a:tcPr marL="12404" marR="12404" marT="9303" marB="0" anchor="ctr"/>
                </a:tc>
                <a:tc>
                  <a:txBody>
                    <a:bodyPr/>
                    <a:lstStyle/>
                    <a:p>
                      <a:pPr algn="ctr" fontAlgn="b"/>
                      <a:r>
                        <a:rPr lang="en-US" sz="1500" b="0" i="0" u="none" strike="noStrike">
                          <a:solidFill>
                            <a:srgbClr val="000000"/>
                          </a:solidFill>
                          <a:effectLst/>
                          <a:latin typeface="Calibri"/>
                        </a:rPr>
                        <a:t>23</a:t>
                      </a:r>
                    </a:p>
                  </a:txBody>
                  <a:tcPr marL="12404" marR="12404" marT="9303" marB="0" anchor="ctr"/>
                </a:tc>
                <a:extLst>
                  <a:ext uri="{0D108BD9-81ED-4DB2-BD59-A6C34878D82A}">
                    <a16:rowId xmlns:a16="http://schemas.microsoft.com/office/drawing/2014/main" val="10004"/>
                  </a:ext>
                </a:extLst>
              </a:tr>
              <a:tr h="541867">
                <a:tc rowSpan="4">
                  <a:txBody>
                    <a:bodyPr/>
                    <a:lstStyle/>
                    <a:p>
                      <a:pPr algn="ctr" fontAlgn="ctr"/>
                      <a:r>
                        <a:rPr lang="en-US" sz="1500" b="0" i="0" u="none" strike="noStrike" dirty="0" err="1">
                          <a:solidFill>
                            <a:srgbClr val="000000"/>
                          </a:solidFill>
                          <a:effectLst/>
                          <a:latin typeface="Calibri"/>
                        </a:rPr>
                        <a:t>IOKit</a:t>
                      </a:r>
                      <a:endParaRPr lang="en-US" sz="1500" b="0" i="0" u="none" strike="noStrike" dirty="0">
                        <a:solidFill>
                          <a:srgbClr val="000000"/>
                        </a:solidFill>
                        <a:effectLst/>
                        <a:latin typeface="Calibri"/>
                      </a:endParaRPr>
                    </a:p>
                  </a:txBody>
                  <a:tcPr marL="12404" marR="12404" marT="9303" marB="0" anchor="ctr"/>
                </a:tc>
                <a:tc>
                  <a:txBody>
                    <a:bodyPr/>
                    <a:lstStyle/>
                    <a:p>
                      <a:pPr algn="l" fontAlgn="b"/>
                      <a:r>
                        <a:rPr lang="en-US" sz="1500" b="0" i="0" u="none" strike="noStrike" dirty="0" err="1">
                          <a:solidFill>
                            <a:srgbClr val="000000"/>
                          </a:solidFill>
                          <a:effectLst/>
                          <a:latin typeface="Calibri"/>
                        </a:rPr>
                        <a:t>IOMasterPort</a:t>
                      </a:r>
                      <a:endParaRPr lang="en-US" sz="1500" b="0" i="0" u="none" strike="noStrike" dirty="0">
                        <a:solidFill>
                          <a:srgbClr val="000000"/>
                        </a:solidFill>
                        <a:effectLst/>
                        <a:latin typeface="Calibri"/>
                      </a:endParaRPr>
                    </a:p>
                  </a:txBody>
                  <a:tcPr marL="12404" marR="12404" marT="9303" marB="0" anchor="ctr"/>
                </a:tc>
                <a:tc>
                  <a:txBody>
                    <a:bodyPr/>
                    <a:lstStyle/>
                    <a:p>
                      <a:pPr algn="ctr" fontAlgn="b"/>
                      <a:r>
                        <a:rPr lang="en-US" sz="1500" b="0" i="0" u="none" strike="noStrike" dirty="0">
                          <a:solidFill>
                            <a:srgbClr val="000000"/>
                          </a:solidFill>
                          <a:effectLst/>
                          <a:latin typeface="Calibri"/>
                        </a:rPr>
                        <a:t>Initialize communication with </a:t>
                      </a:r>
                      <a:r>
                        <a:rPr lang="en-US" sz="1500" b="0" i="0" u="none" strike="noStrike" dirty="0" err="1">
                          <a:solidFill>
                            <a:srgbClr val="000000"/>
                          </a:solidFill>
                          <a:effectLst/>
                          <a:latin typeface="Calibri"/>
                        </a:rPr>
                        <a:t>IOKit</a:t>
                      </a:r>
                      <a:endParaRPr lang="en-US" sz="1500" b="0" i="0" u="none" strike="noStrike" dirty="0">
                        <a:solidFill>
                          <a:srgbClr val="000000"/>
                        </a:solidFill>
                        <a:effectLst/>
                        <a:latin typeface="Calibri"/>
                      </a:endParaRPr>
                    </a:p>
                  </a:txBody>
                  <a:tcPr marL="12404" marR="12404" marT="9303" marB="0" anchor="ctr"/>
                </a:tc>
                <a:tc>
                  <a:txBody>
                    <a:bodyPr/>
                    <a:lstStyle/>
                    <a:p>
                      <a:pPr algn="ctr" fontAlgn="b"/>
                      <a:r>
                        <a:rPr lang="en-US" sz="1500" b="0" i="0" u="none" strike="noStrike">
                          <a:solidFill>
                            <a:srgbClr val="000000"/>
                          </a:solidFill>
                          <a:effectLst/>
                          <a:latin typeface="Calibri"/>
                        </a:rPr>
                        <a:t>21</a:t>
                      </a:r>
                    </a:p>
                  </a:txBody>
                  <a:tcPr marL="12404" marR="12404" marT="9303" marB="0" anchor="ctr"/>
                </a:tc>
                <a:extLst>
                  <a:ext uri="{0D108BD9-81ED-4DB2-BD59-A6C34878D82A}">
                    <a16:rowId xmlns:a16="http://schemas.microsoft.com/office/drawing/2014/main" val="10005"/>
                  </a:ext>
                </a:extLst>
              </a:tr>
              <a:tr h="541867">
                <a:tc vMerge="1">
                  <a:txBody>
                    <a:bodyPr/>
                    <a:lstStyle/>
                    <a:p>
                      <a:endParaRPr lang="en-US"/>
                    </a:p>
                  </a:txBody>
                  <a:tcPr/>
                </a:tc>
                <a:tc>
                  <a:txBody>
                    <a:bodyPr/>
                    <a:lstStyle/>
                    <a:p>
                      <a:pPr algn="l" fontAlgn="b"/>
                      <a:r>
                        <a:rPr lang="en-US" sz="1500" b="0" i="0" u="none" strike="noStrike" dirty="0" err="1">
                          <a:solidFill>
                            <a:srgbClr val="000000"/>
                          </a:solidFill>
                          <a:effectLst/>
                          <a:latin typeface="Calibri"/>
                        </a:rPr>
                        <a:t>IOServiceMatching</a:t>
                      </a:r>
                      <a:endParaRPr lang="en-US" sz="1500" b="0" i="0" u="none" strike="noStrike" dirty="0">
                        <a:solidFill>
                          <a:srgbClr val="000000"/>
                        </a:solidFill>
                        <a:effectLst/>
                        <a:latin typeface="Calibri"/>
                      </a:endParaRPr>
                    </a:p>
                  </a:txBody>
                  <a:tcPr marL="12404" marR="12404" marT="9303" marB="0" anchor="ctr"/>
                </a:tc>
                <a:tc rowSpan="2">
                  <a:txBody>
                    <a:bodyPr/>
                    <a:lstStyle/>
                    <a:p>
                      <a:pPr algn="ctr" fontAlgn="ctr"/>
                      <a:r>
                        <a:rPr lang="en-US" sz="1500" b="0" i="0" u="none" strike="noStrike">
                          <a:solidFill>
                            <a:srgbClr val="000000"/>
                          </a:solidFill>
                          <a:effectLst/>
                          <a:latin typeface="Calibri"/>
                        </a:rPr>
                        <a:t>Find and open the specified IOService object</a:t>
                      </a:r>
                    </a:p>
                  </a:txBody>
                  <a:tcPr marL="12404" marR="12404" marT="9303" marB="0" anchor="ctr"/>
                </a:tc>
                <a:tc>
                  <a:txBody>
                    <a:bodyPr/>
                    <a:lstStyle/>
                    <a:p>
                      <a:pPr algn="ctr" fontAlgn="b"/>
                      <a:r>
                        <a:rPr lang="en-US" sz="1500" b="0" i="0" u="none" strike="noStrike">
                          <a:solidFill>
                            <a:srgbClr val="000000"/>
                          </a:solidFill>
                          <a:effectLst/>
                          <a:latin typeface="Calibri"/>
                        </a:rPr>
                        <a:t>21</a:t>
                      </a:r>
                    </a:p>
                  </a:txBody>
                  <a:tcPr marL="12404" marR="12404" marT="9303" marB="0" anchor="ctr"/>
                </a:tc>
                <a:extLst>
                  <a:ext uri="{0D108BD9-81ED-4DB2-BD59-A6C34878D82A}">
                    <a16:rowId xmlns:a16="http://schemas.microsoft.com/office/drawing/2014/main" val="10006"/>
                  </a:ext>
                </a:extLst>
              </a:tr>
              <a:tr h="541867">
                <a:tc vMerge="1">
                  <a:txBody>
                    <a:bodyPr/>
                    <a:lstStyle/>
                    <a:p>
                      <a:endParaRPr lang="en-US"/>
                    </a:p>
                  </a:txBody>
                  <a:tcPr/>
                </a:tc>
                <a:tc>
                  <a:txBody>
                    <a:bodyPr/>
                    <a:lstStyle/>
                    <a:p>
                      <a:pPr algn="l" fontAlgn="b"/>
                      <a:r>
                        <a:rPr lang="en-US" sz="1500" b="0" i="0" u="none" strike="noStrike" dirty="0" err="1">
                          <a:solidFill>
                            <a:srgbClr val="000000"/>
                          </a:solidFill>
                          <a:effectLst/>
                          <a:latin typeface="Calibri"/>
                        </a:rPr>
                        <a:t>IOServiceGetMatchingService</a:t>
                      </a:r>
                      <a:endParaRPr lang="en-US" sz="1500" b="0" i="0" u="none" strike="noStrike" dirty="0">
                        <a:solidFill>
                          <a:srgbClr val="000000"/>
                        </a:solidFill>
                        <a:effectLst/>
                        <a:latin typeface="Calibri"/>
                      </a:endParaRPr>
                    </a:p>
                  </a:txBody>
                  <a:tcPr marL="12404" marR="12404" marT="9303" marB="0" anchor="ctr"/>
                </a:tc>
                <a:tc vMerge="1">
                  <a:txBody>
                    <a:bodyPr/>
                    <a:lstStyle/>
                    <a:p>
                      <a:endParaRPr lang="en-US"/>
                    </a:p>
                  </a:txBody>
                  <a:tcPr/>
                </a:tc>
                <a:tc>
                  <a:txBody>
                    <a:bodyPr/>
                    <a:lstStyle/>
                    <a:p>
                      <a:pPr algn="ctr" fontAlgn="b"/>
                      <a:r>
                        <a:rPr lang="en-US" sz="1500" b="0" i="0" u="none" strike="noStrike">
                          <a:solidFill>
                            <a:srgbClr val="000000"/>
                          </a:solidFill>
                          <a:effectLst/>
                          <a:latin typeface="Calibri"/>
                        </a:rPr>
                        <a:t>21</a:t>
                      </a:r>
                    </a:p>
                  </a:txBody>
                  <a:tcPr marL="12404" marR="12404" marT="9303" marB="0" anchor="ctr"/>
                </a:tc>
                <a:extLst>
                  <a:ext uri="{0D108BD9-81ED-4DB2-BD59-A6C34878D82A}">
                    <a16:rowId xmlns:a16="http://schemas.microsoft.com/office/drawing/2014/main" val="10007"/>
                  </a:ext>
                </a:extLst>
              </a:tr>
              <a:tr h="541867">
                <a:tc vMerge="1">
                  <a:txBody>
                    <a:bodyPr/>
                    <a:lstStyle/>
                    <a:p>
                      <a:endParaRPr lang="en-US"/>
                    </a:p>
                  </a:txBody>
                  <a:tcPr/>
                </a:tc>
                <a:tc>
                  <a:txBody>
                    <a:bodyPr/>
                    <a:lstStyle/>
                    <a:p>
                      <a:pPr algn="l" fontAlgn="b"/>
                      <a:r>
                        <a:rPr lang="en-US" sz="1500" b="0" i="0" u="none" strike="noStrike" dirty="0" err="1">
                          <a:solidFill>
                            <a:srgbClr val="000000"/>
                          </a:solidFill>
                          <a:effectLst/>
                          <a:latin typeface="Calibri"/>
                        </a:rPr>
                        <a:t>IORegistryEntryCreateCFProperty</a:t>
                      </a:r>
                      <a:endParaRPr lang="en-US" sz="1500" b="0" i="0" u="none" strike="noStrike" dirty="0">
                        <a:solidFill>
                          <a:srgbClr val="000000"/>
                        </a:solidFill>
                        <a:effectLst/>
                        <a:latin typeface="Calibri"/>
                      </a:endParaRPr>
                    </a:p>
                  </a:txBody>
                  <a:tcPr marL="12404" marR="12404" marT="9303" marB="0" anchor="ctr"/>
                </a:tc>
                <a:tc>
                  <a:txBody>
                    <a:bodyPr/>
                    <a:lstStyle/>
                    <a:p>
                      <a:pPr algn="ctr" fontAlgn="b"/>
                      <a:r>
                        <a:rPr lang="en-US" sz="1500" b="0" i="0" u="none" strike="noStrike" dirty="0">
                          <a:solidFill>
                            <a:srgbClr val="000000"/>
                          </a:solidFill>
                          <a:effectLst/>
                          <a:latin typeface="Calibri"/>
                        </a:rPr>
                        <a:t>Locate the specified property (e.g. S/N) </a:t>
                      </a:r>
                    </a:p>
                  </a:txBody>
                  <a:tcPr marL="12404" marR="12404" marT="9303" marB="0" anchor="ctr"/>
                </a:tc>
                <a:tc>
                  <a:txBody>
                    <a:bodyPr/>
                    <a:lstStyle/>
                    <a:p>
                      <a:pPr algn="ctr" fontAlgn="b"/>
                      <a:r>
                        <a:rPr lang="en-US" sz="1500" b="0" i="0" u="none" strike="noStrike" dirty="0">
                          <a:solidFill>
                            <a:srgbClr val="000000"/>
                          </a:solidFill>
                          <a:effectLst/>
                          <a:latin typeface="Calibri"/>
                        </a:rPr>
                        <a:t>19</a:t>
                      </a:r>
                    </a:p>
                  </a:txBody>
                  <a:tcPr marL="12404" marR="12404" marT="9303" marB="0" anchor="ct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p:txBody>
          <a:bodyPr>
            <a:normAutofit fontScale="90000"/>
          </a:bodyPr>
          <a:lstStyle/>
          <a:p>
            <a:r>
              <a:rPr lang="en-US" dirty="0"/>
              <a:t>iOS Popular Apps with Hidden Behaviors (</a:t>
            </a:r>
            <a:r>
              <a:rPr lang="en-US" dirty="0" err="1"/>
              <a:t>iRis</a:t>
            </a:r>
            <a:r>
              <a:rPr lang="en-US" dirty="0"/>
              <a:t>)</a:t>
            </a:r>
          </a:p>
        </p:txBody>
      </p:sp>
      <p:sp>
        <p:nvSpPr>
          <p:cNvPr id="5" name="圆角矩形 4"/>
          <p:cNvSpPr/>
          <p:nvPr/>
        </p:nvSpPr>
        <p:spPr bwMode="auto">
          <a:xfrm>
            <a:off x="381000" y="1837944"/>
            <a:ext cx="2011680" cy="524256"/>
          </a:xfrm>
          <a:prstGeom prst="roundRect">
            <a:avLst>
              <a:gd name="adj" fmla="val 2953"/>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ahoma" pitchFamily="34" charset="0"/>
            </a:endParaRPr>
          </a:p>
        </p:txBody>
      </p:sp>
      <p:sp>
        <p:nvSpPr>
          <p:cNvPr id="6" name="圆角矩形 4"/>
          <p:cNvSpPr/>
          <p:nvPr/>
        </p:nvSpPr>
        <p:spPr bwMode="auto">
          <a:xfrm>
            <a:off x="7616952" y="2362200"/>
            <a:ext cx="3017520" cy="1097280"/>
          </a:xfrm>
          <a:prstGeom prst="roundRect">
            <a:avLst>
              <a:gd name="adj" fmla="val 6356"/>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ahoma" pitchFamily="34" charset="0"/>
            </a:endParaRPr>
          </a:p>
        </p:txBody>
      </p:sp>
      <p:sp>
        <p:nvSpPr>
          <p:cNvPr id="8" name="圆角矩形 4"/>
          <p:cNvSpPr/>
          <p:nvPr/>
        </p:nvSpPr>
        <p:spPr bwMode="auto">
          <a:xfrm>
            <a:off x="7616952" y="4553712"/>
            <a:ext cx="3017520" cy="1085088"/>
          </a:xfrm>
          <a:prstGeom prst="roundRect">
            <a:avLst>
              <a:gd name="adj" fmla="val 572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ahoma" pitchFamily="34" charset="0"/>
            </a:endParaRPr>
          </a:p>
        </p:txBody>
      </p:sp>
      <p:sp>
        <p:nvSpPr>
          <p:cNvPr id="9" name="圆角矩形 4"/>
          <p:cNvSpPr/>
          <p:nvPr/>
        </p:nvSpPr>
        <p:spPr bwMode="auto">
          <a:xfrm>
            <a:off x="381000" y="2362200"/>
            <a:ext cx="2011680" cy="1627632"/>
          </a:xfrm>
          <a:prstGeom prst="roundRect">
            <a:avLst>
              <a:gd name="adj" fmla="val 2953"/>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ahoma" pitchFamily="34" charset="0"/>
            </a:endParaRPr>
          </a:p>
        </p:txBody>
      </p:sp>
      <p:sp>
        <p:nvSpPr>
          <p:cNvPr id="10" name="圆角矩形 4"/>
          <p:cNvSpPr/>
          <p:nvPr/>
        </p:nvSpPr>
        <p:spPr bwMode="auto">
          <a:xfrm>
            <a:off x="7616952" y="1837944"/>
            <a:ext cx="3017520" cy="524256"/>
          </a:xfrm>
          <a:prstGeom prst="roundRect">
            <a:avLst>
              <a:gd name="adj" fmla="val 6356"/>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ahoma" pitchFamily="34" charset="0"/>
            </a:endParaRPr>
          </a:p>
        </p:txBody>
      </p:sp>
      <p:sp>
        <p:nvSpPr>
          <p:cNvPr id="11" name="圆角矩形 4"/>
          <p:cNvSpPr/>
          <p:nvPr/>
        </p:nvSpPr>
        <p:spPr bwMode="auto">
          <a:xfrm>
            <a:off x="381000" y="3979612"/>
            <a:ext cx="2011680" cy="2192588"/>
          </a:xfrm>
          <a:prstGeom prst="roundRect">
            <a:avLst>
              <a:gd name="adj" fmla="val 2953"/>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146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9" grpId="0" animBg="1"/>
      <p:bldP spid="9" grpId="1" animBg="1"/>
      <p:bldP spid="10" grpId="0" animBg="1"/>
      <p:bldP spid="10"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edc694725e_0_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9</a:t>
            </a:fld>
            <a:endParaRPr/>
          </a:p>
        </p:txBody>
      </p:sp>
      <p:sp>
        <p:nvSpPr>
          <p:cNvPr id="238" name="Google Shape;238;gedc694725e_0_2"/>
          <p:cNvSpPr txBox="1">
            <a:spLocks noGrp="1"/>
          </p:cNvSpPr>
          <p:nvPr>
            <p:ph type="title" idx="4294967295"/>
          </p:nvPr>
        </p:nvSpPr>
        <p:spPr>
          <a:xfrm>
            <a:off x="502125" y="452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verlock"/>
              <a:buNone/>
            </a:pPr>
            <a:r>
              <a:rPr lang="en-US"/>
              <a:t>How Malware Works</a:t>
            </a:r>
            <a:endParaRPr/>
          </a:p>
        </p:txBody>
      </p:sp>
      <p:pic>
        <p:nvPicPr>
          <p:cNvPr id="239" name="Google Shape;239;gedc694725e_0_2"/>
          <p:cNvPicPr preferRelativeResize="0"/>
          <p:nvPr/>
        </p:nvPicPr>
        <p:blipFill>
          <a:blip r:embed="rId3">
            <a:alphaModFix/>
          </a:blip>
          <a:stretch>
            <a:fillRect/>
          </a:stretch>
        </p:blipFill>
        <p:spPr>
          <a:xfrm>
            <a:off x="502125" y="5264662"/>
            <a:ext cx="1773101" cy="1191063"/>
          </a:xfrm>
          <a:prstGeom prst="rect">
            <a:avLst/>
          </a:prstGeom>
          <a:noFill/>
          <a:ln>
            <a:noFill/>
          </a:ln>
        </p:spPr>
      </p:pic>
      <p:pic>
        <p:nvPicPr>
          <p:cNvPr id="240" name="Google Shape;240;gedc694725e_0_2"/>
          <p:cNvPicPr preferRelativeResize="0"/>
          <p:nvPr/>
        </p:nvPicPr>
        <p:blipFill>
          <a:blip r:embed="rId4">
            <a:alphaModFix/>
          </a:blip>
          <a:stretch>
            <a:fillRect/>
          </a:stretch>
        </p:blipFill>
        <p:spPr>
          <a:xfrm rot="-5400000">
            <a:off x="938580" y="4766430"/>
            <a:ext cx="810600" cy="423834"/>
          </a:xfrm>
          <a:prstGeom prst="rect">
            <a:avLst/>
          </a:prstGeom>
          <a:noFill/>
          <a:ln>
            <a:noFill/>
          </a:ln>
        </p:spPr>
      </p:pic>
      <p:pic>
        <p:nvPicPr>
          <p:cNvPr id="241" name="Google Shape;241;gedc694725e_0_2"/>
          <p:cNvPicPr preferRelativeResize="0"/>
          <p:nvPr/>
        </p:nvPicPr>
        <p:blipFill>
          <a:blip r:embed="rId5">
            <a:alphaModFix/>
          </a:blip>
          <a:stretch>
            <a:fillRect/>
          </a:stretch>
        </p:blipFill>
        <p:spPr>
          <a:xfrm>
            <a:off x="989490" y="3689625"/>
            <a:ext cx="708783" cy="761368"/>
          </a:xfrm>
          <a:prstGeom prst="rect">
            <a:avLst/>
          </a:prstGeom>
          <a:noFill/>
          <a:ln>
            <a:noFill/>
          </a:ln>
        </p:spPr>
      </p:pic>
      <p:pic>
        <p:nvPicPr>
          <p:cNvPr id="242" name="Google Shape;242;gedc694725e_0_2"/>
          <p:cNvPicPr preferRelativeResize="0"/>
          <p:nvPr/>
        </p:nvPicPr>
        <p:blipFill>
          <a:blip r:embed="rId6">
            <a:alphaModFix/>
          </a:blip>
          <a:stretch>
            <a:fillRect/>
          </a:stretch>
        </p:blipFill>
        <p:spPr>
          <a:xfrm>
            <a:off x="1138598" y="3903177"/>
            <a:ext cx="363357" cy="390317"/>
          </a:xfrm>
          <a:prstGeom prst="rect">
            <a:avLst/>
          </a:prstGeom>
          <a:noFill/>
          <a:ln>
            <a:noFill/>
          </a:ln>
        </p:spPr>
      </p:pic>
      <p:sp>
        <p:nvSpPr>
          <p:cNvPr id="243" name="Google Shape;243;gedc694725e_0_2"/>
          <p:cNvSpPr txBox="1"/>
          <p:nvPr/>
        </p:nvSpPr>
        <p:spPr>
          <a:xfrm>
            <a:off x="666750" y="1698175"/>
            <a:ext cx="10686900" cy="27705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Overlock"/>
              <a:buAutoNum type="arabicPeriod"/>
            </a:pPr>
            <a:r>
              <a:rPr lang="en-US" sz="2400" b="1" dirty="0">
                <a:solidFill>
                  <a:schemeClr val="dk1"/>
                </a:solidFill>
                <a:latin typeface="Overlock"/>
                <a:ea typeface="Overlock"/>
                <a:cs typeface="Overlock"/>
                <a:sym typeface="Overlock"/>
              </a:rPr>
              <a:t>Insertion</a:t>
            </a:r>
            <a:r>
              <a:rPr lang="en-US" sz="2400" dirty="0">
                <a:solidFill>
                  <a:schemeClr val="dk1"/>
                </a:solidFill>
                <a:latin typeface="Overlock"/>
                <a:ea typeface="Overlock"/>
                <a:cs typeface="Overlock"/>
                <a:sym typeface="Overlock"/>
              </a:rPr>
              <a:t>: Mechanism which enables it to install itself on the target system</a:t>
            </a:r>
            <a:endParaRPr sz="2400" dirty="0">
              <a:solidFill>
                <a:schemeClr val="dk1"/>
              </a:solidFill>
              <a:latin typeface="Overlock"/>
              <a:ea typeface="Overlock"/>
              <a:cs typeface="Overlock"/>
              <a:sym typeface="Overlock"/>
            </a:endParaRPr>
          </a:p>
          <a:p>
            <a:pPr marL="914400" lvl="0" indent="0" algn="l" rtl="0">
              <a:spcBef>
                <a:spcPts val="0"/>
              </a:spcBef>
              <a:spcAft>
                <a:spcPts val="0"/>
              </a:spcAft>
              <a:buNone/>
            </a:pPr>
            <a:endParaRPr sz="2400" dirty="0">
              <a:solidFill>
                <a:schemeClr val="dk1"/>
              </a:solidFill>
              <a:latin typeface="Overlock"/>
              <a:ea typeface="Overlock"/>
              <a:cs typeface="Overlock"/>
              <a:sym typeface="Overlock"/>
            </a:endParaRPr>
          </a:p>
          <a:p>
            <a:pPr marL="914400" lvl="0" indent="-381000" algn="l" rtl="0">
              <a:spcBef>
                <a:spcPts val="0"/>
              </a:spcBef>
              <a:spcAft>
                <a:spcPts val="0"/>
              </a:spcAft>
              <a:buClr>
                <a:schemeClr val="dk1"/>
              </a:buClr>
              <a:buSzPts val="2400"/>
              <a:buFont typeface="Overlock"/>
              <a:buChar char="●"/>
            </a:pPr>
            <a:r>
              <a:rPr lang="en-US" sz="2400" dirty="0">
                <a:solidFill>
                  <a:schemeClr val="dk1"/>
                </a:solidFill>
                <a:latin typeface="Overlock"/>
                <a:ea typeface="Overlock"/>
                <a:cs typeface="Overlock"/>
                <a:sym typeface="Overlock"/>
              </a:rPr>
              <a:t>A malware disguises itself as a harmless document or program and tricks users into installing it, like a seemingly benign email attachment or pop-up ad warning that your computer has a virus </a:t>
            </a:r>
            <a:endParaRPr sz="2400" dirty="0">
              <a:solidFill>
                <a:schemeClr val="dk1"/>
              </a:solidFill>
              <a:latin typeface="Overlock"/>
              <a:ea typeface="Overlock"/>
              <a:cs typeface="Overlock"/>
              <a:sym typeface="Overlock"/>
            </a:endParaRPr>
          </a:p>
          <a:p>
            <a:pPr marL="2286000" lvl="0" indent="0" algn="l" rtl="0">
              <a:spcBef>
                <a:spcPts val="0"/>
              </a:spcBef>
              <a:spcAft>
                <a:spcPts val="0"/>
              </a:spcAft>
              <a:buNone/>
            </a:pPr>
            <a:endParaRPr sz="2400" dirty="0">
              <a:solidFill>
                <a:schemeClr val="dk1"/>
              </a:solidFill>
              <a:latin typeface="Overlock"/>
              <a:ea typeface="Overlock"/>
              <a:cs typeface="Overlock"/>
              <a:sym typeface="Overlock"/>
            </a:endParaRPr>
          </a:p>
          <a:p>
            <a:pPr marL="914400" lvl="0" indent="0" algn="l" rtl="0">
              <a:spcBef>
                <a:spcPts val="0"/>
              </a:spcBef>
              <a:spcAft>
                <a:spcPts val="0"/>
              </a:spcAft>
              <a:buNone/>
            </a:pPr>
            <a:endParaRPr sz="2400" dirty="0">
              <a:solidFill>
                <a:schemeClr val="dk1"/>
              </a:solidFill>
              <a:latin typeface="Overlock"/>
              <a:ea typeface="Overlock"/>
              <a:cs typeface="Overlock"/>
              <a:sym typeface="Overlock"/>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Invoking System Service in </a:t>
            </a:r>
            <a:r>
              <a:rPr lang="en-US" dirty="0" err="1"/>
              <a:t>iOSApps</a:t>
            </a:r>
            <a:endParaRPr lang="en-US" dirty="0"/>
          </a:p>
        </p:txBody>
      </p:sp>
      <p:sp>
        <p:nvSpPr>
          <p:cNvPr id="3" name="Content Placeholder 2"/>
          <p:cNvSpPr>
            <a:spLocks noGrp="1"/>
          </p:cNvSpPr>
          <p:nvPr>
            <p:ph idx="1"/>
          </p:nvPr>
        </p:nvSpPr>
        <p:spPr/>
        <p:txBody>
          <a:bodyPr/>
          <a:lstStyle/>
          <a:p>
            <a:pPr marL="45720" indent="0">
              <a:buNone/>
            </a:pPr>
            <a:r>
              <a:rPr lang="en-US" dirty="0"/>
              <a:t>Many iOS applications are written in Objective-C  &amp;</a:t>
            </a:r>
          </a:p>
          <a:p>
            <a:pPr marL="45720" indent="0">
              <a:buNone/>
            </a:pPr>
            <a:r>
              <a:rPr lang="en-US" dirty="0"/>
              <a:t>Objective-C functions can be called sending a message to object</a:t>
            </a:r>
          </a:p>
          <a:p>
            <a:pPr marL="45720" indent="0">
              <a:buNone/>
            </a:pPr>
            <a:endParaRPr lang="en-US" dirty="0"/>
          </a:p>
          <a:p>
            <a:pPr marL="45720" indent="0">
              <a:buNone/>
            </a:pPr>
            <a:r>
              <a:rPr lang="en-US" dirty="0"/>
              <a:t>Invoke method </a:t>
            </a:r>
            <a:r>
              <a:rPr lang="en-US" b="1" dirty="0"/>
              <a:t>foo</a:t>
            </a:r>
            <a:r>
              <a:rPr lang="en-US" dirty="0"/>
              <a:t> on object </a:t>
            </a:r>
            <a:r>
              <a:rPr lang="en-US" b="1" dirty="0" err="1"/>
              <a:t>obj</a:t>
            </a:r>
            <a:r>
              <a:rPr lang="en-US" dirty="0"/>
              <a:t> with parameter </a:t>
            </a:r>
            <a:r>
              <a:rPr lang="en-US" b="1" dirty="0" err="1"/>
              <a:t>param</a:t>
            </a:r>
            <a:r>
              <a:rPr lang="en-US" b="1" dirty="0"/>
              <a:t>:</a:t>
            </a:r>
          </a:p>
        </p:txBody>
      </p:sp>
      <p:sp>
        <p:nvSpPr>
          <p:cNvPr id="5" name="Rounded Rectangle 4"/>
          <p:cNvSpPr/>
          <p:nvPr/>
        </p:nvSpPr>
        <p:spPr>
          <a:xfrm>
            <a:off x="1619250" y="4139266"/>
            <a:ext cx="8953500" cy="89663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45720" indent="0">
              <a:buNone/>
            </a:pPr>
            <a:r>
              <a:rPr lang="en-US" sz="2800" dirty="0"/>
              <a:t>	</a:t>
            </a:r>
            <a:r>
              <a:rPr lang="en-US" sz="2800" dirty="0" err="1"/>
              <a:t>objc_msgSend</a:t>
            </a:r>
            <a:r>
              <a:rPr lang="en-US" sz="2800" dirty="0"/>
              <a:t> ( </a:t>
            </a:r>
            <a:r>
              <a:rPr lang="en-US" sz="2800" dirty="0" err="1"/>
              <a:t>obj</a:t>
            </a:r>
            <a:r>
              <a:rPr lang="en-US" sz="2800" dirty="0"/>
              <a:t>, “foo”, </a:t>
            </a:r>
            <a:r>
              <a:rPr lang="en-US" sz="2800" dirty="0" err="1"/>
              <a:t>param</a:t>
            </a:r>
            <a:r>
              <a:rPr lang="en-US" sz="2800" dirty="0"/>
              <a:t> );</a:t>
            </a:r>
          </a:p>
        </p:txBody>
      </p:sp>
    </p:spTree>
    <p:extLst>
      <p:ext uri="{BB962C8B-B14F-4D97-AF65-F5344CB8AC3E}">
        <p14:creationId xmlns:p14="http://schemas.microsoft.com/office/powerpoint/2010/main" val="8434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Invoking System Service in </a:t>
            </a:r>
            <a:r>
              <a:rPr lang="en-US" dirty="0" err="1"/>
              <a:t>iOSApps</a:t>
            </a:r>
            <a:endParaRPr lang="en-US" dirty="0"/>
          </a:p>
        </p:txBody>
      </p:sp>
      <p:sp>
        <p:nvSpPr>
          <p:cNvPr id="3" name="Content Placeholder 2"/>
          <p:cNvSpPr>
            <a:spLocks noGrp="1"/>
          </p:cNvSpPr>
          <p:nvPr>
            <p:ph idx="1"/>
          </p:nvPr>
        </p:nvSpPr>
        <p:spPr/>
        <p:txBody>
          <a:bodyPr/>
          <a:lstStyle/>
          <a:p>
            <a:pPr marL="45720" indent="0">
              <a:buNone/>
            </a:pPr>
            <a:r>
              <a:rPr lang="en-US" dirty="0"/>
              <a:t>iOS applications are mostly written in Objective-C  &amp;</a:t>
            </a:r>
          </a:p>
          <a:p>
            <a:pPr marL="45720" indent="0">
              <a:buNone/>
            </a:pPr>
            <a:r>
              <a:rPr lang="en-US" dirty="0"/>
              <a:t>Objective-C functions can be called sending a message to object</a:t>
            </a:r>
          </a:p>
          <a:p>
            <a:pPr marL="45720" indent="0">
              <a:buNone/>
            </a:pPr>
            <a:endParaRPr lang="en-US" dirty="0"/>
          </a:p>
          <a:p>
            <a:pPr marL="45720" indent="0">
              <a:buNone/>
            </a:pPr>
            <a:r>
              <a:rPr lang="en-US" dirty="0"/>
              <a:t>Invoke method </a:t>
            </a:r>
            <a:r>
              <a:rPr lang="en-US" b="1" dirty="0"/>
              <a:t>foo</a:t>
            </a:r>
            <a:r>
              <a:rPr lang="en-US" dirty="0"/>
              <a:t> on object </a:t>
            </a:r>
            <a:r>
              <a:rPr lang="en-US" b="1" dirty="0" err="1"/>
              <a:t>obj</a:t>
            </a:r>
            <a:r>
              <a:rPr lang="en-US" dirty="0"/>
              <a:t> with parameter </a:t>
            </a:r>
            <a:r>
              <a:rPr lang="en-US" b="1" dirty="0" err="1"/>
              <a:t>param</a:t>
            </a:r>
            <a:r>
              <a:rPr lang="en-US" b="1" dirty="0"/>
              <a:t>:</a:t>
            </a:r>
          </a:p>
        </p:txBody>
      </p:sp>
      <p:sp>
        <p:nvSpPr>
          <p:cNvPr id="5" name="Rounded Rectangle 4"/>
          <p:cNvSpPr/>
          <p:nvPr/>
        </p:nvSpPr>
        <p:spPr>
          <a:xfrm>
            <a:off x="1619250" y="4139266"/>
            <a:ext cx="8953500" cy="89663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45720" indent="0">
              <a:buNone/>
            </a:pPr>
            <a:r>
              <a:rPr lang="en-US" sz="2800" dirty="0"/>
              <a:t>	</a:t>
            </a:r>
            <a:r>
              <a:rPr lang="en-US" sz="2800" dirty="0" err="1"/>
              <a:t>objc_msgSend</a:t>
            </a:r>
            <a:r>
              <a:rPr lang="en-US" sz="2800" dirty="0"/>
              <a:t> ( </a:t>
            </a:r>
            <a:r>
              <a:rPr lang="en-US" sz="2800" dirty="0" err="1"/>
              <a:t>obj</a:t>
            </a:r>
            <a:r>
              <a:rPr lang="en-US" sz="2800" dirty="0"/>
              <a:t>, “foo”, </a:t>
            </a:r>
            <a:r>
              <a:rPr lang="en-US" sz="2800" dirty="0" err="1"/>
              <a:t>param</a:t>
            </a:r>
            <a:r>
              <a:rPr lang="en-US" sz="2800" dirty="0"/>
              <a:t> );</a:t>
            </a:r>
          </a:p>
        </p:txBody>
      </p:sp>
      <p:grpSp>
        <p:nvGrpSpPr>
          <p:cNvPr id="16" name="Group 15"/>
          <p:cNvGrpSpPr/>
          <p:nvPr/>
        </p:nvGrpSpPr>
        <p:grpSpPr>
          <a:xfrm>
            <a:off x="6400800" y="5068908"/>
            <a:ext cx="4101914" cy="952142"/>
            <a:chOff x="6400800" y="5068908"/>
            <a:chExt cx="4101914" cy="952142"/>
          </a:xfrm>
        </p:grpSpPr>
        <p:sp>
          <p:nvSpPr>
            <p:cNvPr id="10" name="TextBox 9"/>
            <p:cNvSpPr txBox="1"/>
            <p:nvPr/>
          </p:nvSpPr>
          <p:spPr>
            <a:xfrm>
              <a:off x="6486806" y="5497830"/>
              <a:ext cx="4015908" cy="523220"/>
            </a:xfrm>
            <a:prstGeom prst="rect">
              <a:avLst/>
            </a:prstGeom>
            <a:noFill/>
          </p:spPr>
          <p:txBody>
            <a:bodyPr wrap="none" rtlCol="0">
              <a:spAutoFit/>
            </a:bodyPr>
            <a:lstStyle/>
            <a:p>
              <a:r>
                <a:rPr lang="en-US" sz="2800" dirty="0">
                  <a:solidFill>
                    <a:schemeClr val="tx2"/>
                  </a:solidFill>
                </a:rPr>
                <a:t>Message Selector = String</a:t>
              </a:r>
            </a:p>
          </p:txBody>
        </p:sp>
        <p:cxnSp>
          <p:nvCxnSpPr>
            <p:cNvPr id="11" name="Straight Arrow Connector 10"/>
            <p:cNvCxnSpPr>
              <a:stCxn id="10" idx="1"/>
            </p:cNvCxnSpPr>
            <p:nvPr/>
          </p:nvCxnSpPr>
          <p:spPr>
            <a:xfrm flipH="1" flipV="1">
              <a:off x="6400800" y="5068908"/>
              <a:ext cx="86006" cy="690532"/>
            </a:xfrm>
            <a:prstGeom prst="straightConnector1">
              <a:avLst/>
            </a:prstGeom>
            <a:ln w="412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651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Hiding Service Calls by Obfuscation</a:t>
            </a:r>
          </a:p>
        </p:txBody>
      </p:sp>
      <p:sp>
        <p:nvSpPr>
          <p:cNvPr id="3" name="Content Placeholder 2"/>
          <p:cNvSpPr>
            <a:spLocks noGrp="1"/>
          </p:cNvSpPr>
          <p:nvPr>
            <p:ph idx="1"/>
          </p:nvPr>
        </p:nvSpPr>
        <p:spPr/>
        <p:txBody>
          <a:bodyPr/>
          <a:lstStyle/>
          <a:p>
            <a:pPr marL="45720" indent="0">
              <a:buNone/>
            </a:pPr>
            <a:r>
              <a:rPr lang="en-US" dirty="0"/>
              <a:t>iOS applications are mostly written in Objective-C  &amp;</a:t>
            </a:r>
          </a:p>
          <a:p>
            <a:pPr marL="45720" indent="0">
              <a:buNone/>
            </a:pPr>
            <a:r>
              <a:rPr lang="en-US" dirty="0"/>
              <a:t>Objective-C functions can be called sending a message to object</a:t>
            </a:r>
          </a:p>
          <a:p>
            <a:pPr marL="45720" indent="0">
              <a:buNone/>
            </a:pPr>
            <a:endParaRPr lang="en-US" dirty="0"/>
          </a:p>
          <a:p>
            <a:pPr marL="45720" indent="0">
              <a:buNone/>
            </a:pPr>
            <a:r>
              <a:rPr lang="en-US" dirty="0"/>
              <a:t>Invoke method </a:t>
            </a:r>
            <a:r>
              <a:rPr lang="en-US" b="1" dirty="0"/>
              <a:t>foo</a:t>
            </a:r>
            <a:r>
              <a:rPr lang="en-US" dirty="0"/>
              <a:t> on object </a:t>
            </a:r>
            <a:r>
              <a:rPr lang="en-US" b="1" dirty="0" err="1"/>
              <a:t>obj</a:t>
            </a:r>
            <a:r>
              <a:rPr lang="en-US" dirty="0"/>
              <a:t> with parameter </a:t>
            </a:r>
            <a:r>
              <a:rPr lang="en-US" b="1" dirty="0" err="1"/>
              <a:t>param</a:t>
            </a:r>
            <a:r>
              <a:rPr lang="en-US" b="1" dirty="0"/>
              <a:t>:</a:t>
            </a:r>
          </a:p>
        </p:txBody>
      </p:sp>
      <p:sp>
        <p:nvSpPr>
          <p:cNvPr id="15" name="Rounded Rectangle 14"/>
          <p:cNvSpPr/>
          <p:nvPr/>
        </p:nvSpPr>
        <p:spPr>
          <a:xfrm>
            <a:off x="1619250" y="4139266"/>
            <a:ext cx="8953500" cy="14995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2800" dirty="0">
                <a:solidFill>
                  <a:schemeClr val="bg1"/>
                </a:solidFill>
              </a:rPr>
              <a:t>	char </a:t>
            </a:r>
            <a:r>
              <a:rPr lang="en-US" sz="2800" dirty="0" err="1">
                <a:solidFill>
                  <a:schemeClr val="bg1"/>
                </a:solidFill>
              </a:rPr>
              <a:t>sel</a:t>
            </a:r>
            <a:r>
              <a:rPr lang="en-US" sz="2800" dirty="0">
                <a:solidFill>
                  <a:schemeClr val="bg1"/>
                </a:solidFill>
              </a:rPr>
              <a:t>[3];   </a:t>
            </a:r>
            <a:r>
              <a:rPr lang="en-US" sz="2800" dirty="0" err="1">
                <a:solidFill>
                  <a:schemeClr val="bg1"/>
                </a:solidFill>
              </a:rPr>
              <a:t>strcpy</a:t>
            </a:r>
            <a:r>
              <a:rPr lang="en-US" sz="2800" dirty="0">
                <a:solidFill>
                  <a:schemeClr val="bg1"/>
                </a:solidFill>
              </a:rPr>
              <a:t> ( </a:t>
            </a:r>
            <a:r>
              <a:rPr lang="en-US" sz="2800" dirty="0" err="1">
                <a:solidFill>
                  <a:schemeClr val="bg1"/>
                </a:solidFill>
              </a:rPr>
              <a:t>sel</a:t>
            </a:r>
            <a:r>
              <a:rPr lang="en-US" sz="2800" dirty="0">
                <a:solidFill>
                  <a:schemeClr val="bg1"/>
                </a:solidFill>
              </a:rPr>
              <a:t>, “f” );   </a:t>
            </a:r>
            <a:r>
              <a:rPr lang="en-US" sz="2800" dirty="0" err="1">
                <a:solidFill>
                  <a:schemeClr val="bg1"/>
                </a:solidFill>
              </a:rPr>
              <a:t>strcat</a:t>
            </a:r>
            <a:r>
              <a:rPr lang="en-US" sz="2800" dirty="0">
                <a:solidFill>
                  <a:schemeClr val="bg1"/>
                </a:solidFill>
              </a:rPr>
              <a:t> ( </a:t>
            </a:r>
            <a:r>
              <a:rPr lang="en-US" sz="2800" dirty="0" err="1">
                <a:solidFill>
                  <a:schemeClr val="bg1"/>
                </a:solidFill>
              </a:rPr>
              <a:t>sel</a:t>
            </a:r>
            <a:r>
              <a:rPr lang="en-US" sz="2800" dirty="0">
                <a:solidFill>
                  <a:schemeClr val="bg1"/>
                </a:solidFill>
              </a:rPr>
              <a:t>, “</a:t>
            </a:r>
            <a:r>
              <a:rPr lang="en-US" sz="2800" dirty="0" err="1">
                <a:solidFill>
                  <a:schemeClr val="bg1"/>
                </a:solidFill>
              </a:rPr>
              <a:t>oo</a:t>
            </a:r>
            <a:r>
              <a:rPr lang="en-US" sz="2800" dirty="0">
                <a:solidFill>
                  <a:schemeClr val="bg1"/>
                </a:solidFill>
              </a:rPr>
              <a:t>” );</a:t>
            </a:r>
          </a:p>
          <a:p>
            <a:r>
              <a:rPr lang="en-US" sz="2800" dirty="0">
                <a:solidFill>
                  <a:schemeClr val="bg1"/>
                </a:solidFill>
              </a:rPr>
              <a:t>	</a:t>
            </a:r>
            <a:r>
              <a:rPr lang="en-US" sz="2800" dirty="0" err="1">
                <a:solidFill>
                  <a:schemeClr val="bg1"/>
                </a:solidFill>
              </a:rPr>
              <a:t>objc_msgSend</a:t>
            </a:r>
            <a:r>
              <a:rPr lang="en-US" sz="2800" dirty="0">
                <a:solidFill>
                  <a:schemeClr val="bg1"/>
                </a:solidFill>
              </a:rPr>
              <a:t> ( </a:t>
            </a:r>
            <a:r>
              <a:rPr lang="en-US" sz="2800" dirty="0" err="1">
                <a:solidFill>
                  <a:schemeClr val="bg1"/>
                </a:solidFill>
              </a:rPr>
              <a:t>objc</a:t>
            </a:r>
            <a:r>
              <a:rPr lang="en-US" sz="2800" dirty="0">
                <a:solidFill>
                  <a:schemeClr val="bg1"/>
                </a:solidFill>
              </a:rPr>
              <a:t>, </a:t>
            </a:r>
            <a:r>
              <a:rPr lang="en-US" sz="2800" dirty="0" err="1">
                <a:solidFill>
                  <a:schemeClr val="bg1"/>
                </a:solidFill>
              </a:rPr>
              <a:t>sel</a:t>
            </a:r>
            <a:r>
              <a:rPr lang="en-US" sz="2800" dirty="0">
                <a:solidFill>
                  <a:schemeClr val="bg1"/>
                </a:solidFill>
              </a:rPr>
              <a:t>, </a:t>
            </a:r>
            <a:r>
              <a:rPr lang="en-US" sz="2800" dirty="0" err="1">
                <a:solidFill>
                  <a:schemeClr val="bg1"/>
                </a:solidFill>
              </a:rPr>
              <a:t>param</a:t>
            </a:r>
            <a:r>
              <a:rPr lang="en-US" sz="2800" dirty="0">
                <a:solidFill>
                  <a:schemeClr val="bg1"/>
                </a:solidFill>
              </a:rPr>
              <a:t> );</a:t>
            </a:r>
          </a:p>
        </p:txBody>
      </p:sp>
      <p:sp>
        <p:nvSpPr>
          <p:cNvPr id="8" name="TextBox 7"/>
          <p:cNvSpPr txBox="1"/>
          <p:nvPr/>
        </p:nvSpPr>
        <p:spPr>
          <a:xfrm>
            <a:off x="8305800" y="4800600"/>
            <a:ext cx="2249718" cy="523220"/>
          </a:xfrm>
          <a:prstGeom prst="rect">
            <a:avLst/>
          </a:prstGeom>
          <a:noFill/>
        </p:spPr>
        <p:txBody>
          <a:bodyPr wrap="none" rtlCol="0">
            <a:spAutoFit/>
          </a:bodyPr>
          <a:lstStyle/>
          <a:p>
            <a:r>
              <a:rPr lang="en-US" sz="2800" dirty="0">
                <a:solidFill>
                  <a:schemeClr val="bg1"/>
                </a:solidFill>
              </a:rPr>
              <a:t>+ Obfuscation</a:t>
            </a:r>
          </a:p>
        </p:txBody>
      </p:sp>
      <p:sp>
        <p:nvSpPr>
          <p:cNvPr id="7" name="TextBox 6"/>
          <p:cNvSpPr txBox="1"/>
          <p:nvPr/>
        </p:nvSpPr>
        <p:spPr>
          <a:xfrm>
            <a:off x="8307829" y="5115580"/>
            <a:ext cx="2055371" cy="523220"/>
          </a:xfrm>
          <a:prstGeom prst="rect">
            <a:avLst/>
          </a:prstGeom>
          <a:noFill/>
        </p:spPr>
        <p:txBody>
          <a:bodyPr wrap="none" rtlCol="0">
            <a:spAutoFit/>
          </a:bodyPr>
          <a:lstStyle/>
          <a:p>
            <a:r>
              <a:rPr lang="en-US" sz="2800" dirty="0">
                <a:solidFill>
                  <a:schemeClr val="bg1"/>
                </a:solidFill>
              </a:rPr>
              <a:t>+ Encryption</a:t>
            </a:r>
          </a:p>
        </p:txBody>
      </p:sp>
      <p:sp>
        <p:nvSpPr>
          <p:cNvPr id="9" name="Rounded Rectangle 8"/>
          <p:cNvSpPr/>
          <p:nvPr/>
        </p:nvSpPr>
        <p:spPr>
          <a:xfrm>
            <a:off x="3467100" y="1295400"/>
            <a:ext cx="5257800" cy="2057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t>Static Analysis will not be able to detect complex private API invocations!</a:t>
            </a:r>
          </a:p>
        </p:txBody>
      </p:sp>
    </p:spTree>
    <p:extLst>
      <p:ext uri="{BB962C8B-B14F-4D97-AF65-F5344CB8AC3E}">
        <p14:creationId xmlns:p14="http://schemas.microsoft.com/office/powerpoint/2010/main" val="405583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of Cloaking Tactics in iOS </a:t>
            </a:r>
            <a:r>
              <a:rPr lang="en-US" dirty="0" err="1"/>
              <a:t>Malwae</a:t>
            </a:r>
            <a:endParaRPr lang="en-US" dirty="0"/>
          </a:p>
        </p:txBody>
      </p:sp>
      <p:sp>
        <p:nvSpPr>
          <p:cNvPr id="3" name="Content Placeholder 2"/>
          <p:cNvSpPr>
            <a:spLocks noGrp="1"/>
          </p:cNvSpPr>
          <p:nvPr>
            <p:ph idx="1"/>
          </p:nvPr>
        </p:nvSpPr>
        <p:spPr>
          <a:xfrm>
            <a:off x="228600" y="4191000"/>
            <a:ext cx="2971800" cy="1371600"/>
          </a:xfrm>
        </p:spPr>
        <p:txBody>
          <a:bodyPr>
            <a:normAutofit/>
          </a:bodyPr>
          <a:lstStyle/>
          <a:p>
            <a:pPr marL="45720" indent="0">
              <a:buNone/>
            </a:pPr>
            <a:r>
              <a:rPr lang="en-US" dirty="0"/>
              <a:t>Disappointingly Simple</a:t>
            </a:r>
          </a:p>
        </p:txBody>
      </p:sp>
      <p:cxnSp>
        <p:nvCxnSpPr>
          <p:cNvPr id="5" name="Straight Connector 4"/>
          <p:cNvCxnSpPr/>
          <p:nvPr/>
        </p:nvCxnSpPr>
        <p:spPr>
          <a:xfrm>
            <a:off x="381000" y="3810000"/>
            <a:ext cx="11125200" cy="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81000" y="3581400"/>
            <a:ext cx="0" cy="3810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9296400" y="4114800"/>
            <a:ext cx="2286000" cy="1371600"/>
          </a:xfrm>
          <a:prstGeom prst="rect">
            <a:avLst/>
          </a:prstGeom>
        </p:spPr>
        <p:txBody>
          <a:bodyPr vert="horz" lIns="91440" tIns="45720" rIns="91440" bIns="45720" rtlCol="0">
            <a:norm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lgn="r">
              <a:buFont typeface="Arial" panose="020B0604020202020204" pitchFamily="34" charset="0"/>
              <a:buNone/>
            </a:pPr>
            <a:r>
              <a:rPr lang="en-US" dirty="0"/>
              <a:t>Somewhat Interesting</a:t>
            </a:r>
          </a:p>
        </p:txBody>
      </p:sp>
      <p:sp>
        <p:nvSpPr>
          <p:cNvPr id="19" name="Content Placeholder 2"/>
          <p:cNvSpPr txBox="1">
            <a:spLocks/>
          </p:cNvSpPr>
          <p:nvPr/>
        </p:nvSpPr>
        <p:spPr>
          <a:xfrm>
            <a:off x="69991" y="2820404"/>
            <a:ext cx="874110" cy="378859"/>
          </a:xfrm>
          <a:prstGeom prst="rect">
            <a:avLst/>
          </a:prstGeom>
        </p:spPr>
        <p:txBody>
          <a:bodyPr vert="horz" lIns="91440" tIns="45720" rIns="91440" bIns="45720" rtlCol="0">
            <a:norm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err="1"/>
              <a:t>strcat</a:t>
            </a:r>
            <a:endParaRPr lang="en-US" sz="2400" dirty="0"/>
          </a:p>
        </p:txBody>
      </p:sp>
      <p:sp>
        <p:nvSpPr>
          <p:cNvPr id="20" name="Content Placeholder 2"/>
          <p:cNvSpPr txBox="1">
            <a:spLocks/>
          </p:cNvSpPr>
          <p:nvPr/>
        </p:nvSpPr>
        <p:spPr>
          <a:xfrm>
            <a:off x="1014092" y="2821138"/>
            <a:ext cx="1078955" cy="377390"/>
          </a:xfrm>
          <a:prstGeom prst="rect">
            <a:avLst/>
          </a:prstGeom>
        </p:spPr>
        <p:txBody>
          <a:bodyPr vert="horz" lIns="91440" tIns="45720" rIns="91440" bIns="45720" rtlCol="0">
            <a:norm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err="1"/>
              <a:t>snprintf</a:t>
            </a:r>
            <a:endParaRPr lang="en-US" sz="2000" dirty="0"/>
          </a:p>
        </p:txBody>
      </p:sp>
      <p:sp>
        <p:nvSpPr>
          <p:cNvPr id="21" name="Content Placeholder 2"/>
          <p:cNvSpPr txBox="1">
            <a:spLocks/>
          </p:cNvSpPr>
          <p:nvPr/>
        </p:nvSpPr>
        <p:spPr>
          <a:xfrm>
            <a:off x="2163038" y="2813450"/>
            <a:ext cx="3469290" cy="392766"/>
          </a:xfrm>
          <a:prstGeom prst="rect">
            <a:avLst/>
          </a:prstGeom>
        </p:spPr>
        <p:txBody>
          <a:bodyPr vert="horz" lIns="91440" tIns="45720" rIns="91440" bIns="45720" rtlCol="0">
            <a:norm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a:t>[</a:t>
            </a:r>
            <a:r>
              <a:rPr lang="en-US" sz="2000" dirty="0" err="1"/>
              <a:t>NSString</a:t>
            </a:r>
            <a:r>
              <a:rPr lang="en-US" sz="2000" dirty="0"/>
              <a:t> </a:t>
            </a:r>
            <a:r>
              <a:rPr lang="en-US" sz="2000" dirty="0" err="1"/>
              <a:t>stringWithFormat</a:t>
            </a:r>
            <a:r>
              <a:rPr lang="en-US" sz="2000" dirty="0"/>
              <a:t>:]</a:t>
            </a:r>
          </a:p>
        </p:txBody>
      </p:sp>
      <p:cxnSp>
        <p:nvCxnSpPr>
          <p:cNvPr id="22" name="Straight Connector 21"/>
          <p:cNvCxnSpPr/>
          <p:nvPr/>
        </p:nvCxnSpPr>
        <p:spPr>
          <a:xfrm flipV="1">
            <a:off x="1524000" y="3581400"/>
            <a:ext cx="0" cy="2286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5702319" y="2667000"/>
            <a:ext cx="2362199" cy="685667"/>
          </a:xfrm>
          <a:prstGeom prst="rect">
            <a:avLst/>
          </a:prstGeom>
        </p:spPr>
        <p:txBody>
          <a:bodyPr vert="horz" lIns="91440" tIns="45720" rIns="91440" bIns="45720" rtlCol="0">
            <a:no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a:t>Custom method for “</a:t>
            </a:r>
            <a:r>
              <a:rPr lang="en-US" sz="2000" dirty="0" err="1"/>
              <a:t>concat</a:t>
            </a:r>
            <a:r>
              <a:rPr lang="en-US" sz="2000" dirty="0"/>
              <a:t> and invoke”</a:t>
            </a:r>
          </a:p>
        </p:txBody>
      </p:sp>
      <p:cxnSp>
        <p:nvCxnSpPr>
          <p:cNvPr id="36" name="Straight Connector 35"/>
          <p:cNvCxnSpPr/>
          <p:nvPr/>
        </p:nvCxnSpPr>
        <p:spPr>
          <a:xfrm flipV="1">
            <a:off x="11506200" y="3581400"/>
            <a:ext cx="0" cy="3810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81400" y="3581400"/>
            <a:ext cx="0" cy="2286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858000" y="3581400"/>
            <a:ext cx="0" cy="2286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08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19" grpId="0"/>
      <p:bldP spid="20" grpId="0"/>
      <p:bldP spid="21" grpId="0"/>
      <p:bldP spid="2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Cloaking Tactics in iOS </a:t>
            </a:r>
            <a:r>
              <a:rPr lang="en-US" dirty="0" err="1"/>
              <a:t>Malwae</a:t>
            </a:r>
            <a:endParaRPr lang="en-US" dirty="0"/>
          </a:p>
        </p:txBody>
      </p:sp>
      <p:sp>
        <p:nvSpPr>
          <p:cNvPr id="3" name="Content Placeholder 2"/>
          <p:cNvSpPr>
            <a:spLocks noGrp="1"/>
          </p:cNvSpPr>
          <p:nvPr>
            <p:ph idx="1"/>
          </p:nvPr>
        </p:nvSpPr>
        <p:spPr>
          <a:xfrm>
            <a:off x="228600" y="4191000"/>
            <a:ext cx="3048000" cy="1371600"/>
          </a:xfrm>
        </p:spPr>
        <p:txBody>
          <a:bodyPr>
            <a:normAutofit/>
          </a:bodyPr>
          <a:lstStyle/>
          <a:p>
            <a:pPr marL="45720" indent="0">
              <a:buNone/>
            </a:pPr>
            <a:r>
              <a:rPr lang="en-US" dirty="0"/>
              <a:t>Disappointingly Simple</a:t>
            </a:r>
          </a:p>
        </p:txBody>
      </p:sp>
      <p:cxnSp>
        <p:nvCxnSpPr>
          <p:cNvPr id="5" name="Straight Connector 4"/>
          <p:cNvCxnSpPr/>
          <p:nvPr/>
        </p:nvCxnSpPr>
        <p:spPr>
          <a:xfrm>
            <a:off x="381000" y="3810000"/>
            <a:ext cx="11125200" cy="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81000" y="3581400"/>
            <a:ext cx="0" cy="3810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9296400" y="4114800"/>
            <a:ext cx="2286000" cy="1371600"/>
          </a:xfrm>
          <a:prstGeom prst="rect">
            <a:avLst/>
          </a:prstGeom>
        </p:spPr>
        <p:txBody>
          <a:bodyPr vert="horz" lIns="91440" tIns="45720" rIns="91440" bIns="45720" rtlCol="0">
            <a:norm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lgn="r">
              <a:buFont typeface="Arial" panose="020B0604020202020204" pitchFamily="34" charset="0"/>
              <a:buNone/>
            </a:pPr>
            <a:r>
              <a:rPr lang="en-US" dirty="0"/>
              <a:t>Somewhat Interesting</a:t>
            </a:r>
          </a:p>
        </p:txBody>
      </p:sp>
      <p:sp>
        <p:nvSpPr>
          <p:cNvPr id="19" name="Content Placeholder 2"/>
          <p:cNvSpPr txBox="1">
            <a:spLocks/>
          </p:cNvSpPr>
          <p:nvPr/>
        </p:nvSpPr>
        <p:spPr>
          <a:xfrm>
            <a:off x="69991" y="2820404"/>
            <a:ext cx="874110" cy="378859"/>
          </a:xfrm>
          <a:prstGeom prst="rect">
            <a:avLst/>
          </a:prstGeom>
        </p:spPr>
        <p:txBody>
          <a:bodyPr vert="horz" lIns="91440" tIns="45720" rIns="91440" bIns="45720" rtlCol="0">
            <a:norm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err="1"/>
              <a:t>strcat</a:t>
            </a:r>
            <a:endParaRPr lang="en-US" sz="2400" dirty="0"/>
          </a:p>
        </p:txBody>
      </p:sp>
      <p:sp>
        <p:nvSpPr>
          <p:cNvPr id="20" name="Content Placeholder 2"/>
          <p:cNvSpPr txBox="1">
            <a:spLocks/>
          </p:cNvSpPr>
          <p:nvPr/>
        </p:nvSpPr>
        <p:spPr>
          <a:xfrm>
            <a:off x="1014092" y="2821138"/>
            <a:ext cx="1078955" cy="377390"/>
          </a:xfrm>
          <a:prstGeom prst="rect">
            <a:avLst/>
          </a:prstGeom>
        </p:spPr>
        <p:txBody>
          <a:bodyPr vert="horz" lIns="91440" tIns="45720" rIns="91440" bIns="45720" rtlCol="0">
            <a:norm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err="1"/>
              <a:t>snprintf</a:t>
            </a:r>
            <a:endParaRPr lang="en-US" sz="2000" dirty="0"/>
          </a:p>
        </p:txBody>
      </p:sp>
      <p:sp>
        <p:nvSpPr>
          <p:cNvPr id="21" name="Content Placeholder 2"/>
          <p:cNvSpPr txBox="1">
            <a:spLocks/>
          </p:cNvSpPr>
          <p:nvPr/>
        </p:nvSpPr>
        <p:spPr>
          <a:xfrm>
            <a:off x="2163038" y="2813450"/>
            <a:ext cx="3469290" cy="392766"/>
          </a:xfrm>
          <a:prstGeom prst="rect">
            <a:avLst/>
          </a:prstGeom>
        </p:spPr>
        <p:txBody>
          <a:bodyPr vert="horz" lIns="91440" tIns="45720" rIns="91440" bIns="45720" rtlCol="0">
            <a:norm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a:t>[</a:t>
            </a:r>
            <a:r>
              <a:rPr lang="en-US" sz="2000" dirty="0" err="1"/>
              <a:t>NSString</a:t>
            </a:r>
            <a:r>
              <a:rPr lang="en-US" sz="2000" dirty="0"/>
              <a:t> </a:t>
            </a:r>
            <a:r>
              <a:rPr lang="en-US" sz="2000" dirty="0" err="1"/>
              <a:t>stringWithFormat</a:t>
            </a:r>
            <a:r>
              <a:rPr lang="en-US" sz="2000" dirty="0"/>
              <a:t>:]</a:t>
            </a:r>
          </a:p>
        </p:txBody>
      </p:sp>
      <p:cxnSp>
        <p:nvCxnSpPr>
          <p:cNvPr id="22" name="Straight Connector 21"/>
          <p:cNvCxnSpPr/>
          <p:nvPr/>
        </p:nvCxnSpPr>
        <p:spPr>
          <a:xfrm flipV="1">
            <a:off x="1524000" y="3581400"/>
            <a:ext cx="0" cy="2286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5702319" y="2667000"/>
            <a:ext cx="2362199" cy="685667"/>
          </a:xfrm>
          <a:prstGeom prst="rect">
            <a:avLst/>
          </a:prstGeom>
        </p:spPr>
        <p:txBody>
          <a:bodyPr vert="horz" lIns="91440" tIns="45720" rIns="91440" bIns="45720" rtlCol="0">
            <a:no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a:t>Custom method for “</a:t>
            </a:r>
            <a:r>
              <a:rPr lang="en-US" sz="2000" dirty="0" err="1"/>
              <a:t>concat</a:t>
            </a:r>
            <a:r>
              <a:rPr lang="en-US" sz="2000" dirty="0"/>
              <a:t> and invoke”</a:t>
            </a:r>
          </a:p>
        </p:txBody>
      </p:sp>
      <p:sp>
        <p:nvSpPr>
          <p:cNvPr id="28" name="Content Placeholder 2"/>
          <p:cNvSpPr txBox="1">
            <a:spLocks/>
          </p:cNvSpPr>
          <p:nvPr/>
        </p:nvSpPr>
        <p:spPr>
          <a:xfrm>
            <a:off x="10223800" y="2779464"/>
            <a:ext cx="1898212" cy="460738"/>
          </a:xfrm>
          <a:prstGeom prst="rect">
            <a:avLst/>
          </a:prstGeom>
        </p:spPr>
        <p:txBody>
          <a:bodyPr vert="horz" lIns="91440" tIns="45720" rIns="91440" bIns="45720" rtlCol="0">
            <a:no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a:t>RC4 Encryption</a:t>
            </a:r>
          </a:p>
        </p:txBody>
      </p:sp>
      <p:sp>
        <p:nvSpPr>
          <p:cNvPr id="29" name="Content Placeholder 2"/>
          <p:cNvSpPr txBox="1">
            <a:spLocks/>
          </p:cNvSpPr>
          <p:nvPr/>
        </p:nvSpPr>
        <p:spPr>
          <a:xfrm>
            <a:off x="8134509" y="2779464"/>
            <a:ext cx="2019300" cy="460738"/>
          </a:xfrm>
          <a:prstGeom prst="rect">
            <a:avLst/>
          </a:prstGeom>
        </p:spPr>
        <p:txBody>
          <a:bodyPr vert="horz" lIns="91440" tIns="45720" rIns="91440" bIns="45720" rtlCol="0">
            <a:noAutofit/>
          </a:bodyPr>
          <a:lstStyle>
            <a:lvl1pPr marL="617220" indent="-571500" algn="l" defTabSz="914400" rtl="0" eaLnBrk="1" latinLnBrk="0" hangingPunct="1">
              <a:lnSpc>
                <a:spcPct val="90000"/>
              </a:lnSpc>
              <a:spcBef>
                <a:spcPts val="1800"/>
              </a:spcBef>
              <a:buClr>
                <a:schemeClr val="tx2"/>
              </a:buClr>
              <a:buSzPct val="120000"/>
              <a:buFont typeface="Arial" panose="020B0604020202020204" pitchFamily="34" charset="0"/>
              <a:buChar char="•"/>
              <a:defRPr sz="2800" kern="1200">
                <a:solidFill>
                  <a:schemeClr val="tx2"/>
                </a:solidFill>
                <a:latin typeface="+mn-lt"/>
                <a:ea typeface="+mn-ea"/>
                <a:cs typeface="+mn-cs"/>
              </a:defRPr>
            </a:lvl1pPr>
            <a:lvl2pPr marL="880110" indent="-514350" algn="l" defTabSz="914400" rtl="0" eaLnBrk="1" latinLnBrk="0" hangingPunct="1">
              <a:lnSpc>
                <a:spcPct val="90000"/>
              </a:lnSpc>
              <a:spcBef>
                <a:spcPts val="1000"/>
              </a:spcBef>
              <a:buClr>
                <a:schemeClr val="tx2"/>
              </a:buClr>
              <a:buSzPct val="120000"/>
              <a:buFont typeface="Arial" panose="020B0604020202020204" pitchFamily="34" charset="0"/>
              <a:buChar char="•"/>
              <a:defRPr sz="2400" kern="1200">
                <a:solidFill>
                  <a:schemeClr val="tx2"/>
                </a:solidFill>
                <a:latin typeface="+mn-lt"/>
                <a:ea typeface="+mn-ea"/>
                <a:cs typeface="+mn-cs"/>
              </a:defRPr>
            </a:lvl2pPr>
            <a:lvl3pPr marL="1200150" indent="-514350" algn="l" defTabSz="914400" rtl="0" eaLnBrk="1" latinLnBrk="0" hangingPunct="1">
              <a:lnSpc>
                <a:spcPct val="90000"/>
              </a:lnSpc>
              <a:spcBef>
                <a:spcPts val="800"/>
              </a:spcBef>
              <a:buClr>
                <a:schemeClr val="tx2"/>
              </a:buClr>
              <a:buSzPct val="120000"/>
              <a:buFont typeface="Arial" panose="020B0604020202020204" pitchFamily="34" charset="0"/>
              <a:buChar char="•"/>
              <a:defRPr sz="2000" kern="1200">
                <a:solidFill>
                  <a:schemeClr val="tx2"/>
                </a:solidFill>
                <a:latin typeface="+mn-lt"/>
                <a:ea typeface="+mn-ea"/>
                <a:cs typeface="+mn-cs"/>
              </a:defRPr>
            </a:lvl3pPr>
            <a:lvl4pPr marL="140589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4pPr>
            <a:lvl5pPr marL="1725930" indent="-400050" algn="l" defTabSz="914400" rtl="0" eaLnBrk="1" latinLnBrk="0" hangingPunct="1">
              <a:lnSpc>
                <a:spcPct val="90000"/>
              </a:lnSpc>
              <a:spcBef>
                <a:spcPts val="800"/>
              </a:spcBef>
              <a:buClr>
                <a:schemeClr val="tx2"/>
              </a:buClr>
              <a:buSzPct val="120000"/>
              <a:buFont typeface="Arial" panose="020B0604020202020204" pitchFamily="34" charset="0"/>
              <a:buChar char="•"/>
              <a:defRPr sz="1400" kern="1200">
                <a:solidFill>
                  <a:schemeClr val="tx2"/>
                </a:solidFill>
                <a:latin typeface="+mn-lt"/>
                <a:ea typeface="+mn-ea"/>
                <a:cs typeface="+mn-cs"/>
              </a:defRPr>
            </a:lvl5pPr>
            <a:lvl6pPr marL="2045970" indent="-400050" algn="l" defTabSz="914400" rtl="0" eaLnBrk="1" latinLnBrk="0" hangingPunct="1">
              <a:lnSpc>
                <a:spcPct val="90000"/>
              </a:lnSpc>
              <a:spcBef>
                <a:spcPts val="800"/>
              </a:spcBef>
              <a:buSzPct val="120000"/>
              <a:buFont typeface="Arial" panose="020B0604020202020204" pitchFamily="34" charset="0"/>
              <a:buChar char="•"/>
              <a:defRPr sz="1400" kern="1200">
                <a:solidFill>
                  <a:schemeClr val="tx2"/>
                </a:solidFill>
                <a:latin typeface="+mn-lt"/>
                <a:ea typeface="+mn-ea"/>
                <a:cs typeface="+mn-cs"/>
              </a:defRPr>
            </a:lvl6pPr>
            <a:lvl7pPr marL="236601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7pPr>
            <a:lvl8pPr marL="268605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8pPr>
            <a:lvl9pPr marL="3006090" indent="-400050" algn="l" defTabSz="914400" rtl="0" eaLnBrk="1" latinLnBrk="0" hangingPunct="1">
              <a:lnSpc>
                <a:spcPct val="90000"/>
              </a:lnSpc>
              <a:spcBef>
                <a:spcPts val="800"/>
              </a:spcBef>
              <a:buSzPct val="120000"/>
              <a:buFont typeface="Arial" panose="020B0604020202020204" pitchFamily="34" charset="0"/>
              <a:buChar char="•"/>
              <a:defRPr sz="1400" kern="1200" baseline="0">
                <a:solidFill>
                  <a:schemeClr val="tx2"/>
                </a:solidFill>
                <a:latin typeface="+mn-lt"/>
                <a:ea typeface="+mn-ea"/>
                <a:cs typeface="+mn-cs"/>
              </a:defRPr>
            </a:lvl9pPr>
          </a:lstStyle>
          <a:p>
            <a:pPr marL="45720" indent="0">
              <a:buNone/>
            </a:pPr>
            <a:r>
              <a:rPr lang="en-US" sz="2000" dirty="0"/>
              <a:t>XOR Encryption</a:t>
            </a:r>
          </a:p>
        </p:txBody>
      </p:sp>
      <p:cxnSp>
        <p:nvCxnSpPr>
          <p:cNvPr id="36" name="Straight Connector 35"/>
          <p:cNvCxnSpPr/>
          <p:nvPr/>
        </p:nvCxnSpPr>
        <p:spPr>
          <a:xfrm flipV="1">
            <a:off x="11506200" y="3581400"/>
            <a:ext cx="0" cy="3810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81400" y="3581400"/>
            <a:ext cx="0" cy="2286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858000" y="3581400"/>
            <a:ext cx="0" cy="2286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067800" y="3581400"/>
            <a:ext cx="0" cy="228600"/>
          </a:xfrm>
          <a:prstGeom prst="line">
            <a:avLst/>
          </a:prstGeom>
          <a:ln w="57150">
            <a:solidFill>
              <a:schemeClr val="tx2"/>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15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130"/>
          <p:cNvSpPr txBox="1">
            <a:spLocks noGrp="1"/>
          </p:cNvSpPr>
          <p:nvPr>
            <p:ph type="title"/>
          </p:nvPr>
        </p:nvSpPr>
        <p:spPr>
          <a:xfrm>
            <a:off x="838200" y="365126"/>
            <a:ext cx="10515600" cy="10698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200"/>
            </a:pPr>
            <a:r>
              <a:rPr lang="en-US" dirty="0"/>
              <a:t>Exercise VI-VII: Experiencing PMP</a:t>
            </a:r>
            <a:endParaRPr dirty="0"/>
          </a:p>
        </p:txBody>
      </p:sp>
      <p:sp>
        <p:nvSpPr>
          <p:cNvPr id="1866" name="Google Shape;1866;p130"/>
          <p:cNvSpPr txBox="1"/>
          <p:nvPr/>
        </p:nvSpPr>
        <p:spPr>
          <a:xfrm>
            <a:off x="528810" y="1550275"/>
            <a:ext cx="10939749" cy="55047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Arial" panose="020B0604020202020204" pitchFamily="34" charset="0"/>
              <a:buChar char="•"/>
            </a:pPr>
            <a:r>
              <a:rPr lang="en-US" sz="2800" dirty="0">
                <a:solidFill>
                  <a:schemeClr val="dk1"/>
                </a:solidFill>
                <a:latin typeface="Calibri"/>
                <a:ea typeface="Calibri"/>
                <a:cs typeface="Calibri"/>
                <a:sym typeface="Calibri"/>
              </a:rPr>
              <a:t>Exercise VI:  Malware </a:t>
            </a:r>
            <a:r>
              <a:rPr lang="en-US" sz="2800" dirty="0" err="1">
                <a:solidFill>
                  <a:schemeClr val="dk1"/>
                </a:solidFill>
                <a:latin typeface="Calibri"/>
                <a:ea typeface="Calibri"/>
                <a:cs typeface="Calibri"/>
                <a:sym typeface="Calibri"/>
              </a:rPr>
              <a:t>Eyespy</a:t>
            </a:r>
            <a:endParaRPr lang="en-US" sz="2800" dirty="0">
              <a:solidFill>
                <a:schemeClr val="dk1"/>
              </a:solidFill>
              <a:latin typeface="Calibri"/>
              <a:ea typeface="Calibri"/>
              <a:cs typeface="Calibri"/>
              <a:sym typeface="Calibri"/>
            </a:endParaRPr>
          </a:p>
          <a:p>
            <a:pPr marL="342900" lvl="0" indent="-342900" algn="l" rtl="0">
              <a:spcBef>
                <a:spcPts val="0"/>
              </a:spcBef>
              <a:spcAft>
                <a:spcPts val="0"/>
              </a:spcAft>
              <a:buFont typeface="Arial" panose="020B0604020202020204" pitchFamily="34" charset="0"/>
              <a:buChar char="•"/>
            </a:pPr>
            <a:r>
              <a:rPr lang="en-US" sz="2800" dirty="0">
                <a:solidFill>
                  <a:schemeClr val="dk1"/>
                </a:solidFill>
                <a:latin typeface="Calibri"/>
                <a:ea typeface="Calibri"/>
                <a:cs typeface="Calibri"/>
                <a:sym typeface="Calibri"/>
              </a:rPr>
              <a:t>Exercise VII: Packed Malware</a:t>
            </a:r>
          </a:p>
          <a:p>
            <a:pPr marL="342900" lvl="0" indent="-342900" algn="l" rtl="0">
              <a:spcBef>
                <a:spcPts val="0"/>
              </a:spcBef>
              <a:spcAft>
                <a:spcPts val="0"/>
              </a:spcAft>
              <a:buFont typeface="Arial" panose="020B0604020202020204" pitchFamily="34" charset="0"/>
              <a:buChar char="•"/>
            </a:pPr>
            <a:r>
              <a:rPr lang="en-US" sz="2800" dirty="0">
                <a:solidFill>
                  <a:schemeClr val="dk1"/>
                </a:solidFill>
                <a:latin typeface="Calibri"/>
                <a:ea typeface="Calibri"/>
                <a:cs typeface="Calibri"/>
                <a:sym typeface="Calibri"/>
              </a:rPr>
              <a:t>Exercise VIII: Analyze </a:t>
            </a:r>
            <a:r>
              <a:rPr lang="en-US" sz="2800" dirty="0" err="1">
                <a:solidFill>
                  <a:schemeClr val="dk1"/>
                </a:solidFill>
                <a:latin typeface="Calibri"/>
                <a:ea typeface="Calibri"/>
                <a:cs typeface="Calibri"/>
                <a:sym typeface="Calibri"/>
              </a:rPr>
              <a:t>Realworld</a:t>
            </a:r>
            <a:r>
              <a:rPr lang="en-US" sz="2800" dirty="0">
                <a:solidFill>
                  <a:schemeClr val="dk1"/>
                </a:solidFill>
                <a:latin typeface="Calibri"/>
                <a:ea typeface="Calibri"/>
                <a:cs typeface="Calibri"/>
                <a:sym typeface="Calibri"/>
              </a:rPr>
              <a:t> Samples</a:t>
            </a:r>
            <a:endParaRPr sz="2800" dirty="0">
              <a:solidFill>
                <a:schemeClr val="dk1"/>
              </a:solidFill>
              <a:latin typeface="Calibri"/>
              <a:ea typeface="Calibri"/>
              <a:cs typeface="Calibri"/>
              <a:sym typeface="Calibri"/>
            </a:endParaRPr>
          </a:p>
          <a:p>
            <a:pPr marL="342900" lvl="0" indent="-342900" algn="l" rtl="0">
              <a:spcBef>
                <a:spcPts val="0"/>
              </a:spcBef>
              <a:spcAft>
                <a:spcPts val="0"/>
              </a:spcAft>
              <a:buFont typeface="Arial" panose="020B0604020202020204" pitchFamily="34" charset="0"/>
              <a:buChar char="•"/>
            </a:pPr>
            <a:endParaRPr sz="20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Arial" panose="020B0604020202020204" pitchFamily="34" charset="0"/>
              <a:buChar char="•"/>
            </a:pP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47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3C17-5212-4300-B8A5-125DCF4B9CB5}"/>
              </a:ext>
            </a:extLst>
          </p:cNvPr>
          <p:cNvSpPr>
            <a:spLocks noGrp="1"/>
          </p:cNvSpPr>
          <p:nvPr>
            <p:ph type="title"/>
          </p:nvPr>
        </p:nvSpPr>
        <p:spPr>
          <a:xfrm>
            <a:off x="346230" y="168676"/>
            <a:ext cx="11463852" cy="745724"/>
          </a:xfrm>
        </p:spPr>
        <p:txBody>
          <a:bodyPr>
            <a:normAutofit fontScale="90000"/>
          </a:bodyPr>
          <a:lstStyle/>
          <a:p>
            <a:r>
              <a:rPr lang="en-US" dirty="0"/>
              <a:t>Conclusion: Prospective Concept of Operations (CONOPS) </a:t>
            </a:r>
            <a:br>
              <a:rPr lang="en-US" dirty="0"/>
            </a:br>
            <a:r>
              <a:rPr lang="en-US" dirty="0"/>
              <a:t>	– Slides by Hahna Latonick (Siege Technologies) </a:t>
            </a:r>
          </a:p>
        </p:txBody>
      </p:sp>
      <p:sp>
        <p:nvSpPr>
          <p:cNvPr id="5" name="Text Placeholder 4">
            <a:extLst>
              <a:ext uri="{FF2B5EF4-FFF2-40B4-BE49-F238E27FC236}">
                <a16:creationId xmlns:a16="http://schemas.microsoft.com/office/drawing/2014/main" id="{96C002CF-D323-45D9-B86F-77BFE7E61671}"/>
              </a:ext>
            </a:extLst>
          </p:cNvPr>
          <p:cNvSpPr>
            <a:spLocks noGrp="1"/>
          </p:cNvSpPr>
          <p:nvPr>
            <p:ph type="body" sz="quarter" idx="10"/>
          </p:nvPr>
        </p:nvSpPr>
        <p:spPr>
          <a:xfrm>
            <a:off x="346229" y="1233995"/>
            <a:ext cx="11558726" cy="5140171"/>
          </a:xfrm>
        </p:spPr>
        <p:txBody>
          <a:bodyPr/>
          <a:lstStyle/>
          <a:p>
            <a:r>
              <a:rPr lang="en-US" dirty="0"/>
              <a:t>PMP can be used as an initial assessment tool in the malware analysis workflow. </a:t>
            </a:r>
          </a:p>
          <a:p>
            <a:r>
              <a:rPr lang="en-US" dirty="0"/>
              <a:t>By running PMP first to more effectively collect system calls, it can give a high-level overview of the malware's behavior. </a:t>
            </a:r>
          </a:p>
          <a:p>
            <a:r>
              <a:rPr lang="en-US" dirty="0"/>
              <a:t>Based on its results, it can help guide and influence additional static or dynamic analysis that may need to be performed by malware analysts.</a:t>
            </a:r>
          </a:p>
          <a:p>
            <a:r>
              <a:rPr lang="en-US" dirty="0"/>
              <a:t>Particularly beneficial for analyzing zero-day malwares.</a:t>
            </a:r>
          </a:p>
        </p:txBody>
      </p:sp>
      <p:grpSp>
        <p:nvGrpSpPr>
          <p:cNvPr id="27" name="Group 26">
            <a:extLst>
              <a:ext uri="{FF2B5EF4-FFF2-40B4-BE49-F238E27FC236}">
                <a16:creationId xmlns:a16="http://schemas.microsoft.com/office/drawing/2014/main" id="{07A62BFC-1A71-485B-A079-9C7EF3798661}"/>
              </a:ext>
            </a:extLst>
          </p:cNvPr>
          <p:cNvGrpSpPr/>
          <p:nvPr/>
        </p:nvGrpSpPr>
        <p:grpSpPr>
          <a:xfrm>
            <a:off x="245852" y="3217079"/>
            <a:ext cx="11700295" cy="3157087"/>
            <a:chOff x="346229" y="2906829"/>
            <a:chExt cx="11700295" cy="3157087"/>
          </a:xfrm>
        </p:grpSpPr>
        <p:sp>
          <p:nvSpPr>
            <p:cNvPr id="3" name="Rectangle 2">
              <a:extLst>
                <a:ext uri="{FF2B5EF4-FFF2-40B4-BE49-F238E27FC236}">
                  <a16:creationId xmlns:a16="http://schemas.microsoft.com/office/drawing/2014/main" id="{CD38A1BD-8F45-4F33-A89C-F05C16D5C3AD}"/>
                </a:ext>
              </a:extLst>
            </p:cNvPr>
            <p:cNvSpPr/>
            <p:nvPr/>
          </p:nvSpPr>
          <p:spPr>
            <a:xfrm>
              <a:off x="8412480" y="2906829"/>
              <a:ext cx="1668606" cy="3157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2D4BC2D-3428-4A6B-892B-22BC2E279773}"/>
                </a:ext>
              </a:extLst>
            </p:cNvPr>
            <p:cNvGrpSpPr/>
            <p:nvPr/>
          </p:nvGrpSpPr>
          <p:grpSpPr>
            <a:xfrm>
              <a:off x="346229" y="3203936"/>
              <a:ext cx="11700295" cy="2516924"/>
              <a:chOff x="346229" y="3203936"/>
              <a:chExt cx="11700295" cy="2516924"/>
            </a:xfrm>
          </p:grpSpPr>
          <p:grpSp>
            <p:nvGrpSpPr>
              <p:cNvPr id="2" name="Group 1">
                <a:extLst>
                  <a:ext uri="{FF2B5EF4-FFF2-40B4-BE49-F238E27FC236}">
                    <a16:creationId xmlns:a16="http://schemas.microsoft.com/office/drawing/2014/main" id="{A65915E5-7244-4924-9D87-D0C2DCE4EAA2}"/>
                  </a:ext>
                </a:extLst>
              </p:cNvPr>
              <p:cNvGrpSpPr/>
              <p:nvPr/>
            </p:nvGrpSpPr>
            <p:grpSpPr>
              <a:xfrm>
                <a:off x="346229" y="3804081"/>
                <a:ext cx="7120984" cy="1741446"/>
                <a:chOff x="899160" y="3804081"/>
                <a:chExt cx="7120984" cy="1741446"/>
              </a:xfrm>
            </p:grpSpPr>
            <p:pic>
              <p:nvPicPr>
                <p:cNvPr id="7" name="Graphic 6" descr="Web design">
                  <a:extLst>
                    <a:ext uri="{FF2B5EF4-FFF2-40B4-BE49-F238E27FC236}">
                      <a16:creationId xmlns:a16="http://schemas.microsoft.com/office/drawing/2014/main" id="{61FEEE49-8504-495E-9654-3DFB019318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297" y="3825603"/>
                  <a:ext cx="914400" cy="914400"/>
                </a:xfrm>
                <a:prstGeom prst="rect">
                  <a:avLst/>
                </a:prstGeom>
              </p:spPr>
            </p:pic>
            <p:sp>
              <p:nvSpPr>
                <p:cNvPr id="8" name="TextBox 7">
                  <a:extLst>
                    <a:ext uri="{FF2B5EF4-FFF2-40B4-BE49-F238E27FC236}">
                      <a16:creationId xmlns:a16="http://schemas.microsoft.com/office/drawing/2014/main" id="{AD93C5AA-B6A3-4696-B77B-0248D2745DC8}"/>
                    </a:ext>
                  </a:extLst>
                </p:cNvPr>
                <p:cNvSpPr txBox="1"/>
                <p:nvPr/>
              </p:nvSpPr>
              <p:spPr>
                <a:xfrm>
                  <a:off x="899160" y="4570726"/>
                  <a:ext cx="1018674" cy="338554"/>
                </a:xfrm>
                <a:prstGeom prst="rect">
                  <a:avLst/>
                </a:prstGeom>
                <a:noFill/>
              </p:spPr>
              <p:txBody>
                <a:bodyPr wrap="square" rtlCol="0">
                  <a:spAutoFit/>
                </a:bodyPr>
                <a:lstStyle/>
                <a:p>
                  <a:pPr algn="ctr"/>
                  <a:r>
                    <a:rPr lang="en-US" sz="1600" b="1" dirty="0">
                      <a:solidFill>
                        <a:sysClr val="windowText" lastClr="000000"/>
                      </a:solidFill>
                    </a:rPr>
                    <a:t>Malware</a:t>
                  </a:r>
                </a:p>
              </p:txBody>
            </p:sp>
            <p:cxnSp>
              <p:nvCxnSpPr>
                <p:cNvPr id="9" name="Straight Arrow Connector 8">
                  <a:extLst>
                    <a:ext uri="{FF2B5EF4-FFF2-40B4-BE49-F238E27FC236}">
                      <a16:creationId xmlns:a16="http://schemas.microsoft.com/office/drawing/2014/main" id="{5E97FC4E-52D7-4C39-A980-B57E97B42DA6}"/>
                    </a:ext>
                  </a:extLst>
                </p:cNvPr>
                <p:cNvCxnSpPr>
                  <a:cxnSpLocks/>
                </p:cNvCxnSpPr>
                <p:nvPr/>
              </p:nvCxnSpPr>
              <p:spPr>
                <a:xfrm>
                  <a:off x="1917834" y="4299187"/>
                  <a:ext cx="1002446" cy="0"/>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CC8EBC7-1740-4A46-AE46-048E789DFD2B}"/>
                    </a:ext>
                  </a:extLst>
                </p:cNvPr>
                <p:cNvSpPr txBox="1"/>
                <p:nvPr/>
              </p:nvSpPr>
              <p:spPr>
                <a:xfrm>
                  <a:off x="2811580" y="4526261"/>
                  <a:ext cx="1443976" cy="383019"/>
                </a:xfrm>
                <a:prstGeom prst="rect">
                  <a:avLst/>
                </a:prstGeom>
                <a:noFill/>
                <a:ln w="25400">
                  <a:noFill/>
                </a:ln>
              </p:spPr>
              <p:txBody>
                <a:bodyPr wrap="square" rtlCol="0">
                  <a:spAutoFit/>
                </a:bodyPr>
                <a:lstStyle/>
                <a:p>
                  <a:pPr algn="ctr"/>
                  <a:r>
                    <a:rPr lang="en-US" b="1" dirty="0">
                      <a:solidFill>
                        <a:sysClr val="windowText" lastClr="000000"/>
                      </a:solidFill>
                    </a:rPr>
                    <a:t>PMP</a:t>
                  </a:r>
                </a:p>
              </p:txBody>
            </p:sp>
            <p:pic>
              <p:nvPicPr>
                <p:cNvPr id="11" name="Graphic 10" descr="Research">
                  <a:extLst>
                    <a:ext uri="{FF2B5EF4-FFF2-40B4-BE49-F238E27FC236}">
                      <a16:creationId xmlns:a16="http://schemas.microsoft.com/office/drawing/2014/main" id="{9BC9DB82-9E99-422F-A4DF-FD595B12F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2943" y="3850808"/>
                  <a:ext cx="781251" cy="781251"/>
                </a:xfrm>
                <a:prstGeom prst="rect">
                  <a:avLst/>
                </a:prstGeom>
              </p:spPr>
            </p:pic>
            <p:cxnSp>
              <p:nvCxnSpPr>
                <p:cNvPr id="12" name="Straight Arrow Connector 11">
                  <a:extLst>
                    <a:ext uri="{FF2B5EF4-FFF2-40B4-BE49-F238E27FC236}">
                      <a16:creationId xmlns:a16="http://schemas.microsoft.com/office/drawing/2014/main" id="{5DC11F4B-7E23-4C80-8591-E9521092593D}"/>
                    </a:ext>
                  </a:extLst>
                </p:cNvPr>
                <p:cNvCxnSpPr>
                  <a:cxnSpLocks/>
                </p:cNvCxnSpPr>
                <p:nvPr/>
              </p:nvCxnSpPr>
              <p:spPr>
                <a:xfrm>
                  <a:off x="4058654" y="4299187"/>
                  <a:ext cx="1002446" cy="0"/>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Graphic 12" descr="Document">
                  <a:extLst>
                    <a:ext uri="{FF2B5EF4-FFF2-40B4-BE49-F238E27FC236}">
                      <a16:creationId xmlns:a16="http://schemas.microsoft.com/office/drawing/2014/main" id="{5E1394A0-E611-465D-AE89-C6B0E23BAA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84624" y="3841987"/>
                  <a:ext cx="914400" cy="914400"/>
                </a:xfrm>
                <a:prstGeom prst="rect">
                  <a:avLst/>
                </a:prstGeom>
              </p:spPr>
            </p:pic>
            <p:sp>
              <p:nvSpPr>
                <p:cNvPr id="14" name="TextBox 13">
                  <a:extLst>
                    <a:ext uri="{FF2B5EF4-FFF2-40B4-BE49-F238E27FC236}">
                      <a16:creationId xmlns:a16="http://schemas.microsoft.com/office/drawing/2014/main" id="{FC5A5576-ED80-42CA-9B36-49185BFB9822}"/>
                    </a:ext>
                  </a:extLst>
                </p:cNvPr>
                <p:cNvSpPr txBox="1"/>
                <p:nvPr/>
              </p:nvSpPr>
              <p:spPr>
                <a:xfrm>
                  <a:off x="5032487" y="4714530"/>
                  <a:ext cx="1018674" cy="830997"/>
                </a:xfrm>
                <a:prstGeom prst="rect">
                  <a:avLst/>
                </a:prstGeom>
                <a:noFill/>
              </p:spPr>
              <p:txBody>
                <a:bodyPr wrap="square" rtlCol="0">
                  <a:spAutoFit/>
                </a:bodyPr>
                <a:lstStyle/>
                <a:p>
                  <a:pPr algn="ctr"/>
                  <a:r>
                    <a:rPr lang="en-US" sz="1600" b="1" dirty="0">
                      <a:solidFill>
                        <a:sysClr val="windowText" lastClr="000000"/>
                      </a:solidFill>
                    </a:rPr>
                    <a:t>Initial Malware Report</a:t>
                  </a:r>
                </a:p>
              </p:txBody>
            </p:sp>
            <p:pic>
              <p:nvPicPr>
                <p:cNvPr id="15" name="Graphic 14" descr="User">
                  <a:extLst>
                    <a:ext uri="{FF2B5EF4-FFF2-40B4-BE49-F238E27FC236}">
                      <a16:creationId xmlns:a16="http://schemas.microsoft.com/office/drawing/2014/main" id="{074AC4DC-4BBC-428B-AA57-F31C3F92C2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53607" y="3804081"/>
                  <a:ext cx="914400" cy="914400"/>
                </a:xfrm>
                <a:prstGeom prst="rect">
                  <a:avLst/>
                </a:prstGeom>
              </p:spPr>
            </p:pic>
            <p:cxnSp>
              <p:nvCxnSpPr>
                <p:cNvPr id="16" name="Straight Arrow Connector 15">
                  <a:extLst>
                    <a:ext uri="{FF2B5EF4-FFF2-40B4-BE49-F238E27FC236}">
                      <a16:creationId xmlns:a16="http://schemas.microsoft.com/office/drawing/2014/main" id="{13A7A47A-CA0E-4D28-ACCF-7DEFFC3EAB76}"/>
                    </a:ext>
                  </a:extLst>
                </p:cNvPr>
                <p:cNvCxnSpPr>
                  <a:cxnSpLocks/>
                </p:cNvCxnSpPr>
                <p:nvPr/>
              </p:nvCxnSpPr>
              <p:spPr>
                <a:xfrm>
                  <a:off x="6051161" y="4308008"/>
                  <a:ext cx="1002446" cy="0"/>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EDB488A-FD0D-46DC-8F42-59833E15DC43}"/>
                    </a:ext>
                  </a:extLst>
                </p:cNvPr>
                <p:cNvSpPr txBox="1"/>
                <p:nvPr/>
              </p:nvSpPr>
              <p:spPr>
                <a:xfrm>
                  <a:off x="7001470" y="4714529"/>
                  <a:ext cx="1018674" cy="584775"/>
                </a:xfrm>
                <a:prstGeom prst="rect">
                  <a:avLst/>
                </a:prstGeom>
                <a:noFill/>
              </p:spPr>
              <p:txBody>
                <a:bodyPr wrap="square" rtlCol="0">
                  <a:spAutoFit/>
                </a:bodyPr>
                <a:lstStyle/>
                <a:p>
                  <a:pPr algn="ctr"/>
                  <a:r>
                    <a:rPr lang="en-US" sz="1600" b="1" dirty="0">
                      <a:solidFill>
                        <a:sysClr val="windowText" lastClr="000000"/>
                      </a:solidFill>
                    </a:rPr>
                    <a:t>Analyst Review</a:t>
                  </a:r>
                </a:p>
              </p:txBody>
            </p:sp>
          </p:grpSp>
          <p:pic>
            <p:nvPicPr>
              <p:cNvPr id="3074" name="Picture 2" descr="Ghidra Dragon Logo">
                <a:extLst>
                  <a:ext uri="{FF2B5EF4-FFF2-40B4-BE49-F238E27FC236}">
                    <a16:creationId xmlns:a16="http://schemas.microsoft.com/office/drawing/2014/main" id="{F3A2EA56-473B-481A-8FB2-0D0949A76A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0390"/>
              <a:stretch/>
            </p:blipFill>
            <p:spPr bwMode="auto">
              <a:xfrm>
                <a:off x="8622592" y="3203936"/>
                <a:ext cx="1111761" cy="6001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B6663E62-880D-46E4-9BC3-837A23FE2D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86649" y="4308008"/>
                <a:ext cx="1111761" cy="11117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41E1B87-16E2-4573-A0E0-941BE20DF194}"/>
                  </a:ext>
                </a:extLst>
              </p:cNvPr>
              <p:cNvSpPr txBox="1"/>
              <p:nvPr/>
            </p:nvSpPr>
            <p:spPr>
              <a:xfrm>
                <a:off x="8412480" y="3804081"/>
                <a:ext cx="1668606" cy="338554"/>
              </a:xfrm>
              <a:prstGeom prst="rect">
                <a:avLst/>
              </a:prstGeom>
              <a:noFill/>
            </p:spPr>
            <p:txBody>
              <a:bodyPr wrap="square" rtlCol="0">
                <a:spAutoFit/>
              </a:bodyPr>
              <a:lstStyle/>
              <a:p>
                <a:pPr algn="ctr"/>
                <a:r>
                  <a:rPr lang="en-US" sz="1600" b="1" dirty="0">
                    <a:solidFill>
                      <a:sysClr val="windowText" lastClr="000000"/>
                    </a:solidFill>
                  </a:rPr>
                  <a:t>Static Analysis</a:t>
                </a:r>
              </a:p>
            </p:txBody>
          </p:sp>
          <p:sp>
            <p:nvSpPr>
              <p:cNvPr id="22" name="TextBox 21">
                <a:extLst>
                  <a:ext uri="{FF2B5EF4-FFF2-40B4-BE49-F238E27FC236}">
                    <a16:creationId xmlns:a16="http://schemas.microsoft.com/office/drawing/2014/main" id="{824BADF9-ECF0-46F1-8988-051BDDA03FC0}"/>
                  </a:ext>
                </a:extLst>
              </p:cNvPr>
              <p:cNvSpPr txBox="1"/>
              <p:nvPr/>
            </p:nvSpPr>
            <p:spPr>
              <a:xfrm>
                <a:off x="8408226" y="5382306"/>
                <a:ext cx="1668606" cy="338554"/>
              </a:xfrm>
              <a:prstGeom prst="rect">
                <a:avLst/>
              </a:prstGeom>
              <a:noFill/>
            </p:spPr>
            <p:txBody>
              <a:bodyPr wrap="square" rtlCol="0">
                <a:spAutoFit/>
              </a:bodyPr>
              <a:lstStyle/>
              <a:p>
                <a:pPr algn="ctr"/>
                <a:r>
                  <a:rPr lang="en-US" sz="1600" b="1" dirty="0">
                    <a:solidFill>
                      <a:sysClr val="windowText" lastClr="000000"/>
                    </a:solidFill>
                  </a:rPr>
                  <a:t>Dynamic Analysis</a:t>
                </a:r>
              </a:p>
            </p:txBody>
          </p:sp>
          <p:cxnSp>
            <p:nvCxnSpPr>
              <p:cNvPr id="23" name="Straight Arrow Connector 22">
                <a:extLst>
                  <a:ext uri="{FF2B5EF4-FFF2-40B4-BE49-F238E27FC236}">
                    <a16:creationId xmlns:a16="http://schemas.microsoft.com/office/drawing/2014/main" id="{F48339AC-40BA-4EBD-B19C-5C0B4C55956E}"/>
                  </a:ext>
                </a:extLst>
              </p:cNvPr>
              <p:cNvCxnSpPr>
                <a:cxnSpLocks/>
              </p:cNvCxnSpPr>
              <p:nvPr/>
            </p:nvCxnSpPr>
            <p:spPr>
              <a:xfrm>
                <a:off x="7348030" y="4308008"/>
                <a:ext cx="1002446" cy="0"/>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7B65283-663C-4ED5-8E0B-F31069BAE276}"/>
                  </a:ext>
                </a:extLst>
              </p:cNvPr>
              <p:cNvGrpSpPr/>
              <p:nvPr/>
            </p:nvGrpSpPr>
            <p:grpSpPr>
              <a:xfrm>
                <a:off x="11027850" y="3804081"/>
                <a:ext cx="1018674" cy="1703540"/>
                <a:chOff x="10912350" y="3804081"/>
                <a:chExt cx="1018674" cy="1703540"/>
              </a:xfrm>
            </p:grpSpPr>
            <p:pic>
              <p:nvPicPr>
                <p:cNvPr id="24" name="Graphic 23" descr="Document">
                  <a:extLst>
                    <a:ext uri="{FF2B5EF4-FFF2-40B4-BE49-F238E27FC236}">
                      <a16:creationId xmlns:a16="http://schemas.microsoft.com/office/drawing/2014/main" id="{2D3882B3-D123-4870-A5F7-2BA92EBB2A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64487" y="3804081"/>
                  <a:ext cx="914400" cy="914400"/>
                </a:xfrm>
                <a:prstGeom prst="rect">
                  <a:avLst/>
                </a:prstGeom>
              </p:spPr>
            </p:pic>
            <p:sp>
              <p:nvSpPr>
                <p:cNvPr id="25" name="TextBox 24">
                  <a:extLst>
                    <a:ext uri="{FF2B5EF4-FFF2-40B4-BE49-F238E27FC236}">
                      <a16:creationId xmlns:a16="http://schemas.microsoft.com/office/drawing/2014/main" id="{8D3D1CE0-45D7-43D3-B89E-6214E5ECE2A0}"/>
                    </a:ext>
                  </a:extLst>
                </p:cNvPr>
                <p:cNvSpPr txBox="1"/>
                <p:nvPr/>
              </p:nvSpPr>
              <p:spPr>
                <a:xfrm>
                  <a:off x="10912350" y="4676624"/>
                  <a:ext cx="1018674" cy="830997"/>
                </a:xfrm>
                <a:prstGeom prst="rect">
                  <a:avLst/>
                </a:prstGeom>
                <a:noFill/>
              </p:spPr>
              <p:txBody>
                <a:bodyPr wrap="square" rtlCol="0">
                  <a:spAutoFit/>
                </a:bodyPr>
                <a:lstStyle/>
                <a:p>
                  <a:pPr algn="ctr"/>
                  <a:r>
                    <a:rPr lang="en-US" sz="1600" b="1" dirty="0">
                      <a:solidFill>
                        <a:sysClr val="windowText" lastClr="000000"/>
                      </a:solidFill>
                    </a:rPr>
                    <a:t>Final Malware Report</a:t>
                  </a:r>
                </a:p>
              </p:txBody>
            </p:sp>
          </p:grpSp>
          <p:cxnSp>
            <p:nvCxnSpPr>
              <p:cNvPr id="26" name="Straight Arrow Connector 25">
                <a:extLst>
                  <a:ext uri="{FF2B5EF4-FFF2-40B4-BE49-F238E27FC236}">
                    <a16:creationId xmlns:a16="http://schemas.microsoft.com/office/drawing/2014/main" id="{5C41EAC8-A8C6-44EC-B3FB-192557A63B83}"/>
                  </a:ext>
                </a:extLst>
              </p:cNvPr>
              <p:cNvCxnSpPr>
                <a:cxnSpLocks/>
              </p:cNvCxnSpPr>
              <p:nvPr/>
            </p:nvCxnSpPr>
            <p:spPr>
              <a:xfrm>
                <a:off x="10133889" y="4293473"/>
                <a:ext cx="1002446" cy="0"/>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72068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3C17-5212-4300-B8A5-125DCF4B9CB5}"/>
              </a:ext>
            </a:extLst>
          </p:cNvPr>
          <p:cNvSpPr>
            <a:spLocks noGrp="1"/>
          </p:cNvSpPr>
          <p:nvPr>
            <p:ph type="title"/>
          </p:nvPr>
        </p:nvSpPr>
        <p:spPr/>
        <p:txBody>
          <a:bodyPr>
            <a:normAutofit fontScale="90000"/>
          </a:bodyPr>
          <a:lstStyle/>
          <a:p>
            <a:r>
              <a:rPr lang="en-US" dirty="0"/>
              <a:t>Conclusion: Possible Connections with Government Customers</a:t>
            </a:r>
            <a:br>
              <a:rPr lang="en-US" dirty="0"/>
            </a:br>
            <a:r>
              <a:rPr lang="en-US" dirty="0"/>
              <a:t>            – Slides by Hahna Latonick </a:t>
            </a:r>
            <a:r>
              <a:rPr lang="en-US"/>
              <a:t>(Siege Technologies</a:t>
            </a:r>
            <a:r>
              <a:rPr lang="en-US" dirty="0"/>
              <a:t>)</a:t>
            </a:r>
          </a:p>
        </p:txBody>
      </p:sp>
      <p:sp>
        <p:nvSpPr>
          <p:cNvPr id="5" name="Text Placeholder 4">
            <a:extLst>
              <a:ext uri="{FF2B5EF4-FFF2-40B4-BE49-F238E27FC236}">
                <a16:creationId xmlns:a16="http://schemas.microsoft.com/office/drawing/2014/main" id="{96C002CF-D323-45D9-B86F-77BFE7E61671}"/>
              </a:ext>
            </a:extLst>
          </p:cNvPr>
          <p:cNvSpPr>
            <a:spLocks noGrp="1"/>
          </p:cNvSpPr>
          <p:nvPr>
            <p:ph type="body" sz="quarter" idx="10"/>
          </p:nvPr>
        </p:nvSpPr>
        <p:spPr/>
        <p:txBody>
          <a:bodyPr/>
          <a:lstStyle/>
          <a:p>
            <a:r>
              <a:rPr lang="en-US" dirty="0"/>
              <a:t>Malicious cyber actors often utilize malware to intrude networks, compromise and steal sensitive data</a:t>
            </a:r>
          </a:p>
          <a:p>
            <a:r>
              <a:rPr lang="en-US" dirty="0"/>
              <a:t>Cyber threats to DoD networks pose an imminent threat to US national and economic security interests</a:t>
            </a:r>
          </a:p>
          <a:p>
            <a:r>
              <a:rPr lang="en-US" dirty="0"/>
              <a:t>By incorporating PMP into malware analysis workflows, analysts and reverse engineers can gain greater introspection into complex malware as a result of its highly effective and practical forced execution</a:t>
            </a:r>
          </a:p>
          <a:p>
            <a:r>
              <a:rPr lang="en-US" dirty="0"/>
              <a:t>Thus, PMP can benefit any department or division within the DoD that is focused on malware analysis</a:t>
            </a:r>
          </a:p>
        </p:txBody>
      </p:sp>
      <p:sp>
        <p:nvSpPr>
          <p:cNvPr id="2" name="Rectangle 1">
            <a:extLst>
              <a:ext uri="{FF2B5EF4-FFF2-40B4-BE49-F238E27FC236}">
                <a16:creationId xmlns:a16="http://schemas.microsoft.com/office/drawing/2014/main" id="{A145E36E-B895-41E7-86A0-2C828A295054}"/>
              </a:ext>
            </a:extLst>
          </p:cNvPr>
          <p:cNvSpPr/>
          <p:nvPr/>
        </p:nvSpPr>
        <p:spPr>
          <a:xfrm>
            <a:off x="3759015" y="4676527"/>
            <a:ext cx="5726507" cy="584775"/>
          </a:xfrm>
          <a:prstGeom prst="rect">
            <a:avLst/>
          </a:prstGeom>
        </p:spPr>
        <p:txBody>
          <a:bodyPr wrap="square">
            <a:spAutoFit/>
          </a:bodyPr>
          <a:lstStyle/>
          <a:p>
            <a:r>
              <a:rPr lang="en-US" sz="3200" dirty="0"/>
              <a:t>Contact: </a:t>
            </a:r>
            <a:r>
              <a:rPr lang="en-US" sz="3200" dirty="0">
                <a:solidFill>
                  <a:srgbClr val="00B0F0"/>
                </a:solidFill>
              </a:rPr>
              <a:t>xyzhang@cs.purdue.edu</a:t>
            </a:r>
          </a:p>
        </p:txBody>
      </p:sp>
    </p:spTree>
    <p:extLst>
      <p:ext uri="{BB962C8B-B14F-4D97-AF65-F5344CB8AC3E}">
        <p14:creationId xmlns:p14="http://schemas.microsoft.com/office/powerpoint/2010/main" val="787563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25575</TotalTime>
  <Words>6468</Words>
  <Application>Microsoft Office PowerPoint</Application>
  <PresentationFormat>Widescreen</PresentationFormat>
  <Paragraphs>1093</Paragraphs>
  <Slides>97</Slides>
  <Notes>81</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15" baseType="lpstr">
      <vt:lpstr>等线</vt:lpstr>
      <vt:lpstr>宋体</vt:lpstr>
      <vt:lpstr>Arial</vt:lpstr>
      <vt:lpstr>Arial Black</vt:lpstr>
      <vt:lpstr>Calibri</vt:lpstr>
      <vt:lpstr>Calibri Light</vt:lpstr>
      <vt:lpstr>Comic Sans MS</vt:lpstr>
      <vt:lpstr>Courier New</vt:lpstr>
      <vt:lpstr>Helvetica</vt:lpstr>
      <vt:lpstr>Lucida Sans</vt:lpstr>
      <vt:lpstr>Overlock</vt:lpstr>
      <vt:lpstr>Source Sans Pro Black</vt:lpstr>
      <vt:lpstr>Tahoma</vt:lpstr>
      <vt:lpstr>Times New Roman</vt:lpstr>
      <vt:lpstr>Wingdings</vt:lpstr>
      <vt:lpstr>Office Theme</vt:lpstr>
      <vt:lpstr>Bitmap Image</vt:lpstr>
      <vt:lpstr>PDF</vt:lpstr>
      <vt:lpstr>PMP: Forced Execution to Disclose Hidden Malware Behavior</vt:lpstr>
      <vt:lpstr>What is PMP</vt:lpstr>
      <vt:lpstr>Outline</vt:lpstr>
      <vt:lpstr>Malware</vt:lpstr>
      <vt:lpstr>Malware</vt:lpstr>
      <vt:lpstr>Example: Ransomware</vt:lpstr>
      <vt:lpstr>Malware Is a Major Security Threat</vt:lpstr>
      <vt:lpstr>Malware Is a Major Security Threat</vt:lpstr>
      <vt:lpstr>How Malware Works</vt:lpstr>
      <vt:lpstr>How Malware Works</vt:lpstr>
      <vt:lpstr>Cloaking – Time/Logic Bomb</vt:lpstr>
      <vt:lpstr>Cloaking - stalling loop</vt:lpstr>
      <vt:lpstr>Cloaking - VM Detection</vt:lpstr>
      <vt:lpstr>Cloaking – Obfuscation and Packing</vt:lpstr>
      <vt:lpstr>How Malware Works</vt:lpstr>
      <vt:lpstr>Command and Control (C&amp;C)</vt:lpstr>
      <vt:lpstr>How Malware Works</vt:lpstr>
      <vt:lpstr>How Malware Works</vt:lpstr>
      <vt:lpstr>Typical Payloads</vt:lpstr>
      <vt:lpstr>How Malware Works</vt:lpstr>
      <vt:lpstr>How Malware Works</vt:lpstr>
      <vt:lpstr>Outline</vt:lpstr>
      <vt:lpstr>Existing Malware Defense</vt:lpstr>
      <vt:lpstr>Outline</vt:lpstr>
      <vt:lpstr>A Simple Malware</vt:lpstr>
      <vt:lpstr>Malware Example </vt:lpstr>
      <vt:lpstr>PowerPoint Presentation</vt:lpstr>
      <vt:lpstr>Malware Example </vt:lpstr>
      <vt:lpstr>Malware Example </vt:lpstr>
      <vt:lpstr>Outline</vt:lpstr>
      <vt:lpstr>Audit Logging (in Sandbox)</vt:lpstr>
      <vt:lpstr>Linux Audit Architecture </vt:lpstr>
      <vt:lpstr>Linux Audit</vt:lpstr>
      <vt:lpstr>Linux Audit</vt:lpstr>
      <vt:lpstr>Linux Audit</vt:lpstr>
      <vt:lpstr>Linux Audit</vt:lpstr>
      <vt:lpstr>System Causal Graph</vt:lpstr>
      <vt:lpstr>System Causal Graph</vt:lpstr>
      <vt:lpstr>System Causal Graph</vt:lpstr>
      <vt:lpstr>System Causal Graph</vt:lpstr>
      <vt:lpstr>System Causal Graph – Forward Analysis</vt:lpstr>
      <vt:lpstr>System Causal Graph – Forward Analysis</vt:lpstr>
      <vt:lpstr>System Causal Graph – Forward Analysis</vt:lpstr>
      <vt:lpstr>Audit Logging - Example </vt:lpstr>
      <vt:lpstr>Example</vt:lpstr>
      <vt:lpstr>Attack provenance - Example</vt:lpstr>
      <vt:lpstr>Attack provenance - Example</vt:lpstr>
      <vt:lpstr>Attack provenance -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 Real Causal Graph Looks Like</vt:lpstr>
      <vt:lpstr>Evading Audit Logging by Cloaking </vt:lpstr>
      <vt:lpstr>Exercises I-II Playing with the Malware</vt:lpstr>
      <vt:lpstr>Outline</vt:lpstr>
      <vt:lpstr>Program Representations</vt:lpstr>
      <vt:lpstr>Control Flow Graph</vt:lpstr>
      <vt:lpstr>CFG Example</vt:lpstr>
      <vt:lpstr>Paths</vt:lpstr>
      <vt:lpstr>Example</vt:lpstr>
      <vt:lpstr>Program Analysis</vt:lpstr>
      <vt:lpstr>Program Analysis</vt:lpstr>
      <vt:lpstr>Dynamic Analysis by Program Instrumentation</vt:lpstr>
      <vt:lpstr>The Simplest Instrumentation</vt:lpstr>
      <vt:lpstr>Source Level Instrumentation</vt:lpstr>
      <vt:lpstr>An Example </vt:lpstr>
      <vt:lpstr>An Example </vt:lpstr>
      <vt:lpstr>Forced Execution by Instrumentation (PMP)</vt:lpstr>
      <vt:lpstr> Example</vt:lpstr>
      <vt:lpstr>Forced Execution – Example</vt:lpstr>
      <vt:lpstr>Forced-execution: Basic Idea </vt:lpstr>
      <vt:lpstr>Challenges in Forced Execution</vt:lpstr>
      <vt:lpstr>Challenges in Forced Execution</vt:lpstr>
      <vt:lpstr>Exercise III-V: Under the Hood of PMP</vt:lpstr>
      <vt:lpstr>Understanding Exercise V: On-demand Allocation</vt:lpstr>
      <vt:lpstr>Explaining Exercise V: Memory Preplanning</vt:lpstr>
      <vt:lpstr>Essence: Supporting Any Complex Dereferences</vt:lpstr>
      <vt:lpstr>Essence: Supporting Any Complex Dereferences</vt:lpstr>
      <vt:lpstr>Essence: Supporting Any Complex Dereferences</vt:lpstr>
      <vt:lpstr>Essence: Supporting Any Complex Dereferences</vt:lpstr>
      <vt:lpstr>PMP Architecture</vt:lpstr>
      <vt:lpstr>Evaluation on </vt:lpstr>
      <vt:lpstr>149 iOS Popular Apps with Hidden Behaviors (iRis)</vt:lpstr>
      <vt:lpstr>iOS Popular Apps with Hidden Behaviors (iRis)</vt:lpstr>
      <vt:lpstr>Invoking System Service in iOSApps</vt:lpstr>
      <vt:lpstr>Invoking System Service in iOSApps</vt:lpstr>
      <vt:lpstr>Hiding Service Calls by Obfuscation</vt:lpstr>
      <vt:lpstr>Range of Cloaking Tactics in iOS Malwae</vt:lpstr>
      <vt:lpstr>Cloaking Tactics in iOS Malwae</vt:lpstr>
      <vt:lpstr>Exercise VI-VII: Experiencing PMP</vt:lpstr>
      <vt:lpstr>Conclusion: Prospective Concept of Operations (CONOPS)   – Slides by Hahna Latonick (Siege Technologies) </vt:lpstr>
      <vt:lpstr>Conclusion: Possible Connections with Government Customers             – Slides by Hahna Latonick (Siege Technologies)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BDA: Practical Dependence Analysis for Binary Executables by Unbiased Whole-Program Path Sampling and Per-Path Abstract Interpretation</dc:title>
  <dc:creator>Microsoft Office 用户</dc:creator>
  <cp:lastModifiedBy>Xiangyu Zhang</cp:lastModifiedBy>
  <cp:revision>898</cp:revision>
  <cp:lastPrinted>2019-10-16T19:58:31Z</cp:lastPrinted>
  <dcterms:created xsi:type="dcterms:W3CDTF">2019-10-13T15:32:10Z</dcterms:created>
  <dcterms:modified xsi:type="dcterms:W3CDTF">2021-11-03T16:04:25Z</dcterms:modified>
</cp:coreProperties>
</file>