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Nunito"/>
      <p:regular r:id="rId48"/>
      <p:bold r:id="rId49"/>
      <p:italic r:id="rId50"/>
      <p:boldItalic r:id="rId51"/>
    </p:embeddedFont>
    <p:embeddedFont>
      <p:font typeface="Source Code Pro"/>
      <p:regular r:id="rId52"/>
      <p:bold r:id="rId53"/>
      <p:italic r:id="rId54"/>
      <p:boldItalic r:id="rId55"/>
    </p:embeddedFont>
    <p:embeddedFont>
      <p:font typeface="Helvetica Neue"/>
      <p:regular r:id="rId56"/>
      <p:bold r:id="rId57"/>
      <p:italic r:id="rId58"/>
      <p:boldItalic r:id="rId59"/>
    </p:embeddedFont>
    <p:embeddedFont>
      <p:font typeface="Comfortaa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-regular.fntdata"/><Relationship Id="rId47" Type="http://schemas.openxmlformats.org/officeDocument/2006/relationships/slide" Target="slides/slide42.xml"/><Relationship Id="rId49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Comforta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omfortaa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53" Type="http://schemas.openxmlformats.org/officeDocument/2006/relationships/font" Target="fonts/SourceCodePro-bold.fntdata"/><Relationship Id="rId52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55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54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57" Type="http://schemas.openxmlformats.org/officeDocument/2006/relationships/font" Target="fonts/HelveticaNeue-bold.fntdata"/><Relationship Id="rId12" Type="http://schemas.openxmlformats.org/officeDocument/2006/relationships/slide" Target="slides/slide7.xml"/><Relationship Id="rId56" Type="http://schemas.openxmlformats.org/officeDocument/2006/relationships/font" Target="fonts/HelveticaNeue-regular.fntdata"/><Relationship Id="rId15" Type="http://schemas.openxmlformats.org/officeDocument/2006/relationships/slide" Target="slides/slide10.xml"/><Relationship Id="rId59" Type="http://schemas.openxmlformats.org/officeDocument/2006/relationships/font" Target="fonts/HelveticaNeue-boldItalic.fntdata"/><Relationship Id="rId14" Type="http://schemas.openxmlformats.org/officeDocument/2006/relationships/slide" Target="slides/slide9.xml"/><Relationship Id="rId58" Type="http://schemas.openxmlformats.org/officeDocument/2006/relationships/font" Target="fonts/HelveticaNeue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cd69ffc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acd69ffc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acd69ffc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acd69ffc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cd69ffc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cd69ffc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678f3b65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678f3b65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678f3b65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678f3b65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acd69ffc5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acd69ffc5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acd69ffc5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acd69ffc5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acd69ffc5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acd69ffc5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acd69ffc5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acd69ffc5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acd69ffc5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acd69ffc5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944990e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944990e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acd69ffc5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acd69ffc5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678f3b65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678f3b65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678f3b65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678f3b65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678f3b65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678f3b65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678f3b65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678f3b65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678f3b65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f678f3b65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678f3b65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678f3b65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678f3b65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f678f3b65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678f3b65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f678f3b65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678f3b65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f678f3b65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678f3b65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678f3b65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678f3b650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678f3b65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678f3b65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f678f3b65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acd69ffc5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facd69ffc5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facd69ffc5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facd69ffc5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acd69ffc5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acd69ffc5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f678f3b6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f678f3b6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acd69ffc5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facd69ffc5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facd69ffc5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facd69ffc5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facd69ffc5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facd69ffc5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f678f3b65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f678f3b65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cd69ffc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acd69ffc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f678f3b650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f678f3b65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f678f3b65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f678f3b65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facd69ffc5_0_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facd69ffc5_0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acd69ff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acd69ff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44990eb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44990eb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44990eb1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44990eb1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acd69ffc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acd69ffc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acd69ff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acd69ff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hyperlink" Target="https://github.com/ucla-pls/jreduce" TargetMode="External"/><Relationship Id="rId5" Type="http://schemas.openxmlformats.org/officeDocument/2006/relationships/hyperlink" Target="https://github.com/ucla-pls/jreduc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63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Debloating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JReduce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53325"/>
            <a:ext cx="85206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 Gram Kalhauge,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Akshay Anand Utture, and Jens Palsberg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488" y="4027925"/>
            <a:ext cx="1673027" cy="5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46100" y="450150"/>
            <a:ext cx="825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· · · · · · 3 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) ) )</a:t>
            </a:r>
            <a:endParaRPr>
              <a:solidFill>
                <a:schemeClr val="accent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Why is it slow?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46100" y="450150"/>
            <a:ext cx="825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 (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· · · · · · · ·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· · · 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1 2 · · · · ·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· · · · · · 3 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)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· ·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· · · · · · · · · 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)</a:t>
            </a:r>
            <a:endParaRPr>
              <a:solidFill>
                <a:schemeClr val="accent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Why is it slow?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4189225" y="1220850"/>
            <a:ext cx="4159200" cy="27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 iterations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reduction</a:t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7336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1"/>
                </a:solidFill>
              </a:rPr>
              <a:t>ddmin: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Why:</a:t>
            </a:r>
            <a:r>
              <a:rPr lang="en" sz="3000"/>
              <a:t> </a:t>
            </a:r>
            <a:r>
              <a:rPr i="1" lang="en" sz="3000"/>
              <a:t>Static analysis is neither sound nor complete and dynamic debloating is slow.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What: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Combining dynamic runs with static information is 5x better and 12x faster.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How: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Binary reduction with logical dependencies.</a:t>
            </a:r>
            <a:endParaRPr i="1" sz="3000">
              <a:solidFill>
                <a:srgbClr val="CCCCCC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Why: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Static analysis is neither sound nor complete and dynamic debloating is slow.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What:</a:t>
            </a:r>
            <a:r>
              <a:rPr lang="en" sz="3000"/>
              <a:t> </a:t>
            </a:r>
            <a:r>
              <a:rPr i="1" lang="en" sz="3000"/>
              <a:t>Combining dynamic runs with static information is 5x better and 12x faster.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How: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Binary reduction with logical dependencies.</a:t>
            </a:r>
            <a:endParaRPr i="1" sz="3000">
              <a:solidFill>
                <a:srgbClr val="CCCCCC"/>
              </a:solidFill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376350" y="2075400"/>
            <a:ext cx="2391300" cy="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1 2 3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817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14868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21562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825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5767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64369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71063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7775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cxnSp>
        <p:nvCxnSpPr>
          <p:cNvPr id="191" name="Google Shape;191;p27"/>
          <p:cNvCxnSpPr>
            <a:stCxn id="185" idx="0"/>
            <a:endCxn id="188" idx="0"/>
          </p:cNvCxnSpPr>
          <p:nvPr/>
        </p:nvCxnSpPr>
        <p:spPr>
          <a:xfrm flipH="1" rot="-5400000">
            <a:off x="4571667" y="-64662"/>
            <a:ext cx="600" cy="4280700"/>
          </a:xfrm>
          <a:prstGeom prst="curvedConnector3">
            <a:avLst>
              <a:gd fmla="val -923562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7"/>
          <p:cNvCxnSpPr>
            <a:stCxn id="187" idx="2"/>
            <a:endCxn id="186" idx="2"/>
          </p:cNvCxnSpPr>
          <p:nvPr/>
        </p:nvCxnSpPr>
        <p:spPr>
          <a:xfrm rot="5400000">
            <a:off x="4571700" y="1597338"/>
            <a:ext cx="600" cy="2942100"/>
          </a:xfrm>
          <a:prstGeom prst="curvedConnector3">
            <a:avLst>
              <a:gd fmla="val 3968750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7"/>
          <p:cNvCxnSpPr>
            <a:stCxn id="186" idx="0"/>
            <a:endCxn id="187" idx="0"/>
          </p:cNvCxnSpPr>
          <p:nvPr/>
        </p:nvCxnSpPr>
        <p:spPr>
          <a:xfrm flipH="1" rot="-5400000">
            <a:off x="4571700" y="604638"/>
            <a:ext cx="600" cy="2942100"/>
          </a:xfrm>
          <a:prstGeom prst="curvedConnector3">
            <a:avLst>
              <a:gd fmla="val -3968750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7"/>
          <p:cNvCxnSpPr>
            <a:stCxn id="184" idx="0"/>
            <a:endCxn id="189" idx="0"/>
          </p:cNvCxnSpPr>
          <p:nvPr/>
        </p:nvCxnSpPr>
        <p:spPr>
          <a:xfrm flipH="1" rot="-5400000">
            <a:off x="4571633" y="-733962"/>
            <a:ext cx="600" cy="5619300"/>
          </a:xfrm>
          <a:prstGeom prst="curvedConnector3">
            <a:avLst>
              <a:gd fmla="val -1543937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7"/>
          <p:cNvCxnSpPr>
            <a:stCxn id="183" idx="0"/>
            <a:endCxn id="190" idx="0"/>
          </p:cNvCxnSpPr>
          <p:nvPr/>
        </p:nvCxnSpPr>
        <p:spPr>
          <a:xfrm flipH="1" rot="-5400000">
            <a:off x="4571750" y="-1403412"/>
            <a:ext cx="600" cy="6958200"/>
          </a:xfrm>
          <a:prstGeom prst="curvedConnector3">
            <a:avLst>
              <a:gd fmla="val -2089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7"/>
          <p:cNvCxnSpPr>
            <a:stCxn id="188" idx="2"/>
            <a:endCxn id="185" idx="2"/>
          </p:cNvCxnSpPr>
          <p:nvPr/>
        </p:nvCxnSpPr>
        <p:spPr>
          <a:xfrm rot="5400000">
            <a:off x="4571733" y="928038"/>
            <a:ext cx="600" cy="4280700"/>
          </a:xfrm>
          <a:prstGeom prst="curvedConnector3">
            <a:avLst>
              <a:gd fmla="val 918604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7"/>
          <p:cNvCxnSpPr>
            <a:stCxn id="189" idx="2"/>
            <a:endCxn id="184" idx="2"/>
          </p:cNvCxnSpPr>
          <p:nvPr/>
        </p:nvCxnSpPr>
        <p:spPr>
          <a:xfrm rot="5400000">
            <a:off x="4571767" y="258738"/>
            <a:ext cx="600" cy="5619300"/>
          </a:xfrm>
          <a:prstGeom prst="curvedConnector3">
            <a:avLst>
              <a:gd fmla="val 1538979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7"/>
          <p:cNvCxnSpPr>
            <a:stCxn id="190" idx="2"/>
            <a:endCxn id="183" idx="2"/>
          </p:cNvCxnSpPr>
          <p:nvPr/>
        </p:nvCxnSpPr>
        <p:spPr>
          <a:xfrm rot="5400000">
            <a:off x="4571650" y="-410712"/>
            <a:ext cx="600" cy="6958200"/>
          </a:xfrm>
          <a:prstGeom prst="curvedConnector3">
            <a:avLst>
              <a:gd fmla="val 2178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376350" y="2075400"/>
            <a:ext cx="2391300" cy="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1 2 3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17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14868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21562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2825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5767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·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64369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71063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7775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cxnSp>
        <p:nvCxnSpPr>
          <p:cNvPr id="212" name="Google Shape;212;p28"/>
          <p:cNvCxnSpPr>
            <a:stCxn id="206" idx="0"/>
            <a:endCxn id="209" idx="0"/>
          </p:cNvCxnSpPr>
          <p:nvPr/>
        </p:nvCxnSpPr>
        <p:spPr>
          <a:xfrm flipH="1" rot="-5400000">
            <a:off x="4571667" y="-64662"/>
            <a:ext cx="600" cy="4280700"/>
          </a:xfrm>
          <a:prstGeom prst="curvedConnector3">
            <a:avLst>
              <a:gd fmla="val -923562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8"/>
          <p:cNvCxnSpPr>
            <a:stCxn id="207" idx="0"/>
            <a:endCxn id="208" idx="0"/>
          </p:cNvCxnSpPr>
          <p:nvPr/>
        </p:nvCxnSpPr>
        <p:spPr>
          <a:xfrm flipH="1" rot="-5400000">
            <a:off x="4571700" y="604638"/>
            <a:ext cx="600" cy="2942100"/>
          </a:xfrm>
          <a:prstGeom prst="curvedConnector3">
            <a:avLst>
              <a:gd fmla="val -396875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8"/>
          <p:cNvCxnSpPr>
            <a:stCxn id="205" idx="0"/>
            <a:endCxn id="210" idx="0"/>
          </p:cNvCxnSpPr>
          <p:nvPr/>
        </p:nvCxnSpPr>
        <p:spPr>
          <a:xfrm flipH="1" rot="-5400000">
            <a:off x="4571633" y="-733962"/>
            <a:ext cx="600" cy="5619300"/>
          </a:xfrm>
          <a:prstGeom prst="curvedConnector3">
            <a:avLst>
              <a:gd fmla="val -1543937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8"/>
          <p:cNvCxnSpPr>
            <a:stCxn id="204" idx="0"/>
            <a:endCxn id="211" idx="0"/>
          </p:cNvCxnSpPr>
          <p:nvPr/>
        </p:nvCxnSpPr>
        <p:spPr>
          <a:xfrm flipH="1" rot="-5400000">
            <a:off x="4571750" y="-1403412"/>
            <a:ext cx="600" cy="6958200"/>
          </a:xfrm>
          <a:prstGeom prst="curvedConnector3">
            <a:avLst>
              <a:gd fmla="val -2089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8"/>
          <p:cNvCxnSpPr>
            <a:stCxn id="209" idx="2"/>
            <a:endCxn id="206" idx="2"/>
          </p:cNvCxnSpPr>
          <p:nvPr/>
        </p:nvCxnSpPr>
        <p:spPr>
          <a:xfrm rot="5400000">
            <a:off x="4571733" y="928038"/>
            <a:ext cx="600" cy="4280700"/>
          </a:xfrm>
          <a:prstGeom prst="curvedConnector3">
            <a:avLst>
              <a:gd fmla="val 918604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28"/>
          <p:cNvCxnSpPr>
            <a:stCxn id="210" idx="2"/>
            <a:endCxn id="205" idx="2"/>
          </p:cNvCxnSpPr>
          <p:nvPr/>
        </p:nvCxnSpPr>
        <p:spPr>
          <a:xfrm rot="5400000">
            <a:off x="4571767" y="258738"/>
            <a:ext cx="600" cy="5619300"/>
          </a:xfrm>
          <a:prstGeom prst="curvedConnector3">
            <a:avLst>
              <a:gd fmla="val 1538979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28"/>
          <p:cNvCxnSpPr>
            <a:stCxn id="211" idx="2"/>
            <a:endCxn id="204" idx="2"/>
          </p:cNvCxnSpPr>
          <p:nvPr/>
        </p:nvCxnSpPr>
        <p:spPr>
          <a:xfrm rot="5400000">
            <a:off x="4571650" y="-410712"/>
            <a:ext cx="600" cy="6958200"/>
          </a:xfrm>
          <a:prstGeom prst="curvedConnector3">
            <a:avLst>
              <a:gd fmla="val 2178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3376350" y="2075400"/>
            <a:ext cx="2391300" cy="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1 2 3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817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14868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21562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28255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·</a:t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5767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·</a:t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6436983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7106317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7775650" y="2075388"/>
            <a:ext cx="5508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/>
          </a:p>
        </p:txBody>
      </p:sp>
      <p:cxnSp>
        <p:nvCxnSpPr>
          <p:cNvPr id="232" name="Google Shape;232;p29"/>
          <p:cNvCxnSpPr>
            <a:stCxn id="226" idx="0"/>
            <a:endCxn id="229" idx="0"/>
          </p:cNvCxnSpPr>
          <p:nvPr/>
        </p:nvCxnSpPr>
        <p:spPr>
          <a:xfrm flipH="1" rot="-5400000">
            <a:off x="4571667" y="-64662"/>
            <a:ext cx="600" cy="4280700"/>
          </a:xfrm>
          <a:prstGeom prst="curvedConnector3">
            <a:avLst>
              <a:gd fmla="val -923562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29"/>
          <p:cNvCxnSpPr>
            <a:stCxn id="225" idx="0"/>
            <a:endCxn id="230" idx="0"/>
          </p:cNvCxnSpPr>
          <p:nvPr/>
        </p:nvCxnSpPr>
        <p:spPr>
          <a:xfrm flipH="1" rot="-5400000">
            <a:off x="4571633" y="-733962"/>
            <a:ext cx="600" cy="5619300"/>
          </a:xfrm>
          <a:prstGeom prst="curvedConnector3">
            <a:avLst>
              <a:gd fmla="val -154393750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9"/>
          <p:cNvCxnSpPr>
            <a:stCxn id="224" idx="0"/>
            <a:endCxn id="231" idx="0"/>
          </p:cNvCxnSpPr>
          <p:nvPr/>
        </p:nvCxnSpPr>
        <p:spPr>
          <a:xfrm flipH="1" rot="-5400000">
            <a:off x="4571750" y="-1403412"/>
            <a:ext cx="600" cy="6958200"/>
          </a:xfrm>
          <a:prstGeom prst="curvedConnector3">
            <a:avLst>
              <a:gd fmla="val -2089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9"/>
          <p:cNvCxnSpPr>
            <a:stCxn id="229" idx="2"/>
            <a:endCxn id="226" idx="2"/>
          </p:cNvCxnSpPr>
          <p:nvPr/>
        </p:nvCxnSpPr>
        <p:spPr>
          <a:xfrm rot="5400000">
            <a:off x="4571733" y="928038"/>
            <a:ext cx="600" cy="4280700"/>
          </a:xfrm>
          <a:prstGeom prst="curvedConnector3">
            <a:avLst>
              <a:gd fmla="val 918604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9"/>
          <p:cNvCxnSpPr>
            <a:stCxn id="230" idx="2"/>
            <a:endCxn id="225" idx="2"/>
          </p:cNvCxnSpPr>
          <p:nvPr/>
        </p:nvCxnSpPr>
        <p:spPr>
          <a:xfrm rot="5400000">
            <a:off x="4571767" y="258738"/>
            <a:ext cx="600" cy="5619300"/>
          </a:xfrm>
          <a:prstGeom prst="curvedConnector3">
            <a:avLst>
              <a:gd fmla="val 153897917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9"/>
          <p:cNvCxnSpPr>
            <a:stCxn id="231" idx="2"/>
            <a:endCxn id="224" idx="2"/>
          </p:cNvCxnSpPr>
          <p:nvPr/>
        </p:nvCxnSpPr>
        <p:spPr>
          <a:xfrm rot="5400000">
            <a:off x="4571650" y="-410712"/>
            <a:ext cx="600" cy="6958200"/>
          </a:xfrm>
          <a:prstGeom prst="curvedConnector3">
            <a:avLst>
              <a:gd fmla="val 217814583" name="adj1"/>
            </a:avLst>
          </a:prstGeom>
          <a:noFill/>
          <a:ln cap="flat" cmpd="sng" w="3810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0"/>
          <p:cNvGrpSpPr/>
          <p:nvPr/>
        </p:nvGrpSpPr>
        <p:grpSpPr>
          <a:xfrm>
            <a:off x="3363613" y="471375"/>
            <a:ext cx="3264750" cy="3419225"/>
            <a:chOff x="5409550" y="394075"/>
            <a:chExt cx="3264750" cy="3419225"/>
          </a:xfrm>
        </p:grpSpPr>
        <p:sp>
          <p:nvSpPr>
            <p:cNvPr id="243" name="Google Shape;243;p30"/>
            <p:cNvSpPr/>
            <p:nvPr/>
          </p:nvSpPr>
          <p:spPr>
            <a:xfrm>
              <a:off x="5409550" y="1330200"/>
              <a:ext cx="2483100" cy="248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 txBox="1"/>
            <p:nvPr/>
          </p:nvSpPr>
          <p:spPr>
            <a:xfrm>
              <a:off x="7319200" y="394075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Java program</a:t>
              </a:r>
              <a:endParaRPr/>
            </a:p>
          </p:txBody>
        </p:sp>
        <p:cxnSp>
          <p:nvCxnSpPr>
            <p:cNvPr id="245" name="Google Shape;245;p30"/>
            <p:cNvCxnSpPr>
              <a:stCxn id="244" idx="1"/>
              <a:endCxn id="243" idx="0"/>
            </p:cNvCxnSpPr>
            <p:nvPr/>
          </p:nvCxnSpPr>
          <p:spPr>
            <a:xfrm flipH="1">
              <a:off x="6651100" y="594175"/>
              <a:ext cx="668100" cy="735900"/>
            </a:xfrm>
            <a:prstGeom prst="curvedConnector2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46" name="Google Shape;246;p30"/>
          <p:cNvGrpSpPr/>
          <p:nvPr/>
        </p:nvGrpSpPr>
        <p:grpSpPr>
          <a:xfrm>
            <a:off x="923925" y="1182475"/>
            <a:ext cx="4630240" cy="2548504"/>
            <a:chOff x="788313" y="1122900"/>
            <a:chExt cx="4630240" cy="2548504"/>
          </a:xfrm>
        </p:grpSpPr>
        <p:sp>
          <p:nvSpPr>
            <p:cNvPr id="247" name="Google Shape;247;p30"/>
            <p:cNvSpPr/>
            <p:nvPr/>
          </p:nvSpPr>
          <p:spPr>
            <a:xfrm>
              <a:off x="3414253" y="1667104"/>
              <a:ext cx="2004300" cy="20043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495696" y="1874475"/>
              <a:ext cx="1718700" cy="17187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495696" y="2034125"/>
              <a:ext cx="1559100" cy="15591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p30"/>
            <p:cNvGrpSpPr/>
            <p:nvPr/>
          </p:nvGrpSpPr>
          <p:grpSpPr>
            <a:xfrm>
              <a:off x="788313" y="1122900"/>
              <a:ext cx="2919600" cy="837600"/>
              <a:chOff x="6737163" y="4092075"/>
              <a:chExt cx="2919600" cy="837600"/>
            </a:xfrm>
          </p:grpSpPr>
          <p:sp>
            <p:nvSpPr>
              <p:cNvPr id="251" name="Google Shape;251;p30"/>
              <p:cNvSpPr txBox="1"/>
              <p:nvPr/>
            </p:nvSpPr>
            <p:spPr>
              <a:xfrm>
                <a:off x="6737163" y="4092075"/>
                <a:ext cx="2114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1"/>
                    </a:solidFill>
                  </a:rPr>
                  <a:t>Dynamic search</a:t>
                </a:r>
                <a:endParaRPr>
                  <a:solidFill>
                    <a:schemeClr val="accent1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1"/>
                    </a:solidFill>
                  </a:rPr>
                  <a:t>over valid subprograms</a:t>
                </a:r>
                <a:endParaRPr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2" name="Google Shape;252;p30"/>
              <p:cNvCxnSpPr>
                <a:stCxn id="251" idx="3"/>
                <a:endCxn id="247" idx="1"/>
              </p:cNvCxnSpPr>
              <p:nvPr/>
            </p:nvCxnSpPr>
            <p:spPr>
              <a:xfrm>
                <a:off x="8851863" y="4399875"/>
                <a:ext cx="804900" cy="529800"/>
              </a:xfrm>
              <a:prstGeom prst="curvedConnector2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253" name="Google Shape;253;p30"/>
          <p:cNvGrpSpPr/>
          <p:nvPr/>
        </p:nvGrpSpPr>
        <p:grpSpPr>
          <a:xfrm>
            <a:off x="3657913" y="2226525"/>
            <a:ext cx="2970450" cy="2445600"/>
            <a:chOff x="5703850" y="2149225"/>
            <a:chExt cx="2970450" cy="2445600"/>
          </a:xfrm>
        </p:grpSpPr>
        <p:sp>
          <p:nvSpPr>
            <p:cNvPr id="254" name="Google Shape;254;p30"/>
            <p:cNvSpPr/>
            <p:nvPr/>
          </p:nvSpPr>
          <p:spPr>
            <a:xfrm>
              <a:off x="5703850" y="2149225"/>
              <a:ext cx="1355100" cy="13551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 txBox="1"/>
            <p:nvPr/>
          </p:nvSpPr>
          <p:spPr>
            <a:xfrm>
              <a:off x="7319200" y="4194625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</a:rPr>
                <a:t>Static closure</a:t>
              </a: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256" name="Google Shape;256;p30"/>
            <p:cNvCxnSpPr>
              <a:stCxn id="255" idx="1"/>
              <a:endCxn id="254" idx="4"/>
            </p:cNvCxnSpPr>
            <p:nvPr/>
          </p:nvCxnSpPr>
          <p:spPr>
            <a:xfrm rot="10800000">
              <a:off x="6381400" y="3504325"/>
              <a:ext cx="937800" cy="890400"/>
            </a:xfrm>
            <a:prstGeom prst="curvedConnector2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57" name="Google Shape;257;p30"/>
          <p:cNvSpPr/>
          <p:nvPr/>
        </p:nvSpPr>
        <p:spPr>
          <a:xfrm>
            <a:off x="3886194" y="2684231"/>
            <a:ext cx="927893" cy="665426"/>
          </a:xfrm>
          <a:custGeom>
            <a:rect b="b" l="l" r="r" t="t"/>
            <a:pathLst>
              <a:path extrusionOk="0" h="33851" w="47203">
                <a:moveTo>
                  <a:pt x="5700" y="26756"/>
                </a:moveTo>
                <a:cubicBezTo>
                  <a:pt x="6909" y="30380"/>
                  <a:pt x="13066" y="32979"/>
                  <a:pt x="16342" y="31013"/>
                </a:cubicBezTo>
                <a:cubicBezTo>
                  <a:pt x="19100" y="29358"/>
                  <a:pt x="19635" y="24974"/>
                  <a:pt x="19180" y="21790"/>
                </a:cubicBezTo>
                <a:cubicBezTo>
                  <a:pt x="18391" y="16274"/>
                  <a:pt x="8681" y="17918"/>
                  <a:pt x="3217" y="16824"/>
                </a:cubicBezTo>
                <a:cubicBezTo>
                  <a:pt x="10" y="16182"/>
                  <a:pt x="-873" y="9863"/>
                  <a:pt x="1089" y="7246"/>
                </a:cubicBezTo>
                <a:cubicBezTo>
                  <a:pt x="4685" y="2450"/>
                  <a:pt x="11946" y="-949"/>
                  <a:pt x="17761" y="506"/>
                </a:cubicBezTo>
                <a:cubicBezTo>
                  <a:pt x="21229" y="1374"/>
                  <a:pt x="25118" y="6055"/>
                  <a:pt x="23791" y="9375"/>
                </a:cubicBezTo>
                <a:cubicBezTo>
                  <a:pt x="22705" y="12091"/>
                  <a:pt x="16585" y="14120"/>
                  <a:pt x="15278" y="11503"/>
                </a:cubicBezTo>
                <a:cubicBezTo>
                  <a:pt x="13099" y="7142"/>
                  <a:pt x="19692" y="952"/>
                  <a:pt x="24501" y="152"/>
                </a:cubicBezTo>
                <a:cubicBezTo>
                  <a:pt x="28164" y="-457"/>
                  <a:pt x="33980" y="3230"/>
                  <a:pt x="33369" y="6892"/>
                </a:cubicBezTo>
                <a:cubicBezTo>
                  <a:pt x="32585" y="11594"/>
                  <a:pt x="22905" y="15935"/>
                  <a:pt x="26274" y="19307"/>
                </a:cubicBezTo>
                <a:cubicBezTo>
                  <a:pt x="28504" y="21539"/>
                  <a:pt x="36907" y="20001"/>
                  <a:pt x="35497" y="17179"/>
                </a:cubicBezTo>
                <a:cubicBezTo>
                  <a:pt x="33737" y="13657"/>
                  <a:pt x="26920" y="22186"/>
                  <a:pt x="27693" y="26047"/>
                </a:cubicBezTo>
                <a:cubicBezTo>
                  <a:pt x="28581" y="30485"/>
                  <a:pt x="36025" y="29770"/>
                  <a:pt x="40463" y="30658"/>
                </a:cubicBezTo>
                <a:cubicBezTo>
                  <a:pt x="42901" y="31146"/>
                  <a:pt x="44717" y="33851"/>
                  <a:pt x="47203" y="33851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258" name="Google Shape;258;p30"/>
          <p:cNvGrpSpPr/>
          <p:nvPr/>
        </p:nvGrpSpPr>
        <p:grpSpPr>
          <a:xfrm>
            <a:off x="1653438" y="3148700"/>
            <a:ext cx="2384175" cy="1142100"/>
            <a:chOff x="3699375" y="3071400"/>
            <a:chExt cx="2384175" cy="1142100"/>
          </a:xfrm>
        </p:grpSpPr>
        <p:sp>
          <p:nvSpPr>
            <p:cNvPr id="259" name="Google Shape;259;p30"/>
            <p:cNvSpPr/>
            <p:nvPr/>
          </p:nvSpPr>
          <p:spPr>
            <a:xfrm flipH="1" rot="10800000">
              <a:off x="5962650" y="3071400"/>
              <a:ext cx="120900" cy="120900"/>
            </a:xfrm>
            <a:prstGeom prst="ellipse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 txBox="1"/>
            <p:nvPr/>
          </p:nvSpPr>
          <p:spPr>
            <a:xfrm>
              <a:off x="3699375" y="3813300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Program entry</a:t>
              </a:r>
              <a:endParaRPr/>
            </a:p>
          </p:txBody>
        </p:sp>
        <p:cxnSp>
          <p:nvCxnSpPr>
            <p:cNvPr id="261" name="Google Shape;261;p30"/>
            <p:cNvCxnSpPr>
              <a:stCxn id="260" idx="3"/>
              <a:endCxn id="259" idx="2"/>
            </p:cNvCxnSpPr>
            <p:nvPr/>
          </p:nvCxnSpPr>
          <p:spPr>
            <a:xfrm flipH="1" rot="10800000">
              <a:off x="5054475" y="3132000"/>
              <a:ext cx="908100" cy="881400"/>
            </a:xfrm>
            <a:prstGeom prst="curvedConnector3">
              <a:avLst>
                <a:gd fmla="val 50004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62" name="Google Shape;262;p30"/>
          <p:cNvGrpSpPr/>
          <p:nvPr/>
        </p:nvGrpSpPr>
        <p:grpSpPr>
          <a:xfrm>
            <a:off x="4751954" y="2533100"/>
            <a:ext cx="2114534" cy="888902"/>
            <a:chOff x="4616341" y="2473525"/>
            <a:chExt cx="2114534" cy="888902"/>
          </a:xfrm>
        </p:grpSpPr>
        <p:sp>
          <p:nvSpPr>
            <p:cNvPr id="263" name="Google Shape;263;p30"/>
            <p:cNvSpPr/>
            <p:nvPr/>
          </p:nvSpPr>
          <p:spPr>
            <a:xfrm flipH="1" rot="10800000">
              <a:off x="4616341" y="3241527"/>
              <a:ext cx="120900" cy="120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4" name="Google Shape;264;p30"/>
            <p:cNvCxnSpPr>
              <a:stCxn id="263" idx="6"/>
              <a:endCxn id="265" idx="1"/>
            </p:cNvCxnSpPr>
            <p:nvPr/>
          </p:nvCxnSpPr>
          <p:spPr>
            <a:xfrm flipH="1" rot="10800000">
              <a:off x="4737241" y="2673477"/>
              <a:ext cx="1168800" cy="628500"/>
            </a:xfrm>
            <a:prstGeom prst="curvedConnector3">
              <a:avLst>
                <a:gd fmla="val 50006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265" name="Google Shape;265;p30"/>
            <p:cNvSpPr txBox="1"/>
            <p:nvPr/>
          </p:nvSpPr>
          <p:spPr>
            <a:xfrm>
              <a:off x="5906175" y="2473525"/>
              <a:ext cx="82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CRASH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66" name="Google Shape;266;p30"/>
          <p:cNvGrpSpPr/>
          <p:nvPr/>
        </p:nvGrpSpPr>
        <p:grpSpPr>
          <a:xfrm>
            <a:off x="4256985" y="1973841"/>
            <a:ext cx="1077253" cy="1448150"/>
            <a:chOff x="4121372" y="1914266"/>
            <a:chExt cx="1077253" cy="1448150"/>
          </a:xfrm>
        </p:grpSpPr>
        <p:sp>
          <p:nvSpPr>
            <p:cNvPr id="267" name="Google Shape;267;p30"/>
            <p:cNvSpPr/>
            <p:nvPr/>
          </p:nvSpPr>
          <p:spPr>
            <a:xfrm>
              <a:off x="4185750" y="2001791"/>
              <a:ext cx="1012875" cy="1351550"/>
            </a:xfrm>
            <a:custGeom>
              <a:rect b="b" l="l" r="r" t="t"/>
              <a:pathLst>
                <a:path extrusionOk="0" h="54062" w="40515">
                  <a:moveTo>
                    <a:pt x="20574" y="52240"/>
                  </a:moveTo>
                  <a:cubicBezTo>
                    <a:pt x="22943" y="53820"/>
                    <a:pt x="27074" y="54963"/>
                    <a:pt x="29087" y="52950"/>
                  </a:cubicBezTo>
                  <a:cubicBezTo>
                    <a:pt x="32271" y="49766"/>
                    <a:pt x="29096" y="43009"/>
                    <a:pt x="32280" y="39825"/>
                  </a:cubicBezTo>
                  <a:cubicBezTo>
                    <a:pt x="35059" y="37046"/>
                    <a:pt x="39883" y="35202"/>
                    <a:pt x="40438" y="31311"/>
                  </a:cubicBezTo>
                  <a:cubicBezTo>
                    <a:pt x="41054" y="26993"/>
                    <a:pt x="35062" y="24324"/>
                    <a:pt x="33344" y="20315"/>
                  </a:cubicBezTo>
                  <a:cubicBezTo>
                    <a:pt x="31518" y="16054"/>
                    <a:pt x="34309" y="10456"/>
                    <a:pt x="31925" y="6481"/>
                  </a:cubicBezTo>
                  <a:cubicBezTo>
                    <a:pt x="28874" y="1395"/>
                    <a:pt x="16390" y="-445"/>
                    <a:pt x="14189" y="5062"/>
                  </a:cubicBezTo>
                  <a:cubicBezTo>
                    <a:pt x="12160" y="10138"/>
                    <a:pt x="26060" y="9957"/>
                    <a:pt x="26959" y="15349"/>
                  </a:cubicBezTo>
                  <a:cubicBezTo>
                    <a:pt x="27949" y="21287"/>
                    <a:pt x="20148" y="28971"/>
                    <a:pt x="14189" y="28119"/>
                  </a:cubicBezTo>
                  <a:cubicBezTo>
                    <a:pt x="10715" y="27622"/>
                    <a:pt x="10618" y="22059"/>
                    <a:pt x="8513" y="19251"/>
                  </a:cubicBezTo>
                  <a:cubicBezTo>
                    <a:pt x="6990" y="17220"/>
                    <a:pt x="4043" y="16840"/>
                    <a:pt x="1773" y="15704"/>
                  </a:cubicBezTo>
                  <a:cubicBezTo>
                    <a:pt x="-345" y="14644"/>
                    <a:pt x="-2" y="10503"/>
                    <a:pt x="1419" y="8609"/>
                  </a:cubicBezTo>
                  <a:cubicBezTo>
                    <a:pt x="3076" y="6401"/>
                    <a:pt x="1236" y="-2018"/>
                    <a:pt x="0" y="45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8" name="Google Shape;268;p30"/>
            <p:cNvSpPr/>
            <p:nvPr/>
          </p:nvSpPr>
          <p:spPr>
            <a:xfrm flipH="1" rot="10800000">
              <a:off x="4121372" y="1914266"/>
              <a:ext cx="120900" cy="12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flipH="1" rot="10800000">
              <a:off x="4622867" y="3241516"/>
              <a:ext cx="120900" cy="12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/>
          <p:nvPr/>
        </p:nvSpPr>
        <p:spPr>
          <a:xfrm>
            <a:off x="270750" y="2144313"/>
            <a:ext cx="16125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2573488" y="2144313"/>
            <a:ext cx="1612500" cy="1483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509240" y="2353410"/>
            <a:ext cx="1211665" cy="1068254"/>
            <a:chOff x="939625" y="2378135"/>
            <a:chExt cx="908840" cy="801271"/>
          </a:xfrm>
        </p:grpSpPr>
        <p:sp>
          <p:nvSpPr>
            <p:cNvPr id="277" name="Google Shape;277;p31"/>
            <p:cNvSpPr/>
            <p:nvPr/>
          </p:nvSpPr>
          <p:spPr>
            <a:xfrm>
              <a:off x="1197660" y="237813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939625" y="2689433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446712" y="2689433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1197660" y="302670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695765" y="302670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31"/>
          <p:cNvSpPr txBox="1"/>
          <p:nvPr/>
        </p:nvSpPr>
        <p:spPr>
          <a:xfrm>
            <a:off x="350950" y="1763763"/>
            <a:ext cx="1450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(files, lines)</a:t>
            </a:r>
            <a:b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Items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638350" y="3550813"/>
            <a:ext cx="87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(ddmin)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4" name="Google Shape;284;p31"/>
          <p:cNvGrpSpPr/>
          <p:nvPr/>
        </p:nvGrpSpPr>
        <p:grpSpPr>
          <a:xfrm>
            <a:off x="1883250" y="1763763"/>
            <a:ext cx="2301950" cy="2180650"/>
            <a:chOff x="1883250" y="1639875"/>
            <a:chExt cx="2301950" cy="2180650"/>
          </a:xfrm>
        </p:grpSpPr>
        <p:grpSp>
          <p:nvGrpSpPr>
            <p:cNvPr id="285" name="Google Shape;285;p31"/>
            <p:cNvGrpSpPr/>
            <p:nvPr/>
          </p:nvGrpSpPr>
          <p:grpSpPr>
            <a:xfrm>
              <a:off x="1883250" y="1639875"/>
              <a:ext cx="2301950" cy="1656270"/>
              <a:chOff x="1883250" y="1639875"/>
              <a:chExt cx="2301950" cy="1656270"/>
            </a:xfrm>
          </p:grpSpPr>
          <p:cxnSp>
            <p:nvCxnSpPr>
              <p:cNvPr id="286" name="Google Shape;286;p31"/>
              <p:cNvCxnSpPr>
                <a:stCxn id="274" idx="3"/>
                <a:endCxn id="275" idx="1"/>
              </p:cNvCxnSpPr>
              <p:nvPr/>
            </p:nvCxnSpPr>
            <p:spPr>
              <a:xfrm>
                <a:off x="1883250" y="2762025"/>
                <a:ext cx="6903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dot"/>
                <a:round/>
                <a:headEnd len="med" w="med" type="none"/>
                <a:tailEnd len="med" w="med" type="triangle"/>
              </a:ln>
            </p:spPr>
          </p:cxnSp>
          <p:grpSp>
            <p:nvGrpSpPr>
              <p:cNvPr id="287" name="Google Shape;287;p31"/>
              <p:cNvGrpSpPr/>
              <p:nvPr/>
            </p:nvGrpSpPr>
            <p:grpSpPr>
              <a:xfrm>
                <a:off x="2786588" y="2227890"/>
                <a:ext cx="1211665" cy="1068254"/>
                <a:chOff x="3102425" y="2391122"/>
                <a:chExt cx="908840" cy="801271"/>
              </a:xfrm>
            </p:grpSpPr>
            <p:sp>
              <p:nvSpPr>
                <p:cNvPr id="288" name="Google Shape;288;p31"/>
                <p:cNvSpPr/>
                <p:nvPr/>
              </p:nvSpPr>
              <p:spPr>
                <a:xfrm>
                  <a:off x="3360460" y="2391122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31"/>
                <p:cNvSpPr/>
                <p:nvPr/>
              </p:nvSpPr>
              <p:spPr>
                <a:xfrm>
                  <a:off x="3102425" y="2702421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31"/>
                <p:cNvSpPr/>
                <p:nvPr/>
              </p:nvSpPr>
              <p:spPr>
                <a:xfrm>
                  <a:off x="3609512" y="2702421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31"/>
                <p:cNvSpPr/>
                <p:nvPr/>
              </p:nvSpPr>
              <p:spPr>
                <a:xfrm>
                  <a:off x="3360460" y="3039693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31"/>
                <p:cNvSpPr/>
                <p:nvPr/>
              </p:nvSpPr>
              <p:spPr>
                <a:xfrm>
                  <a:off x="3858565" y="3039693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3" name="Google Shape;293;p31"/>
                <p:cNvCxnSpPr>
                  <a:stCxn id="289" idx="7"/>
                  <a:endCxn id="288" idx="3"/>
                </p:cNvCxnSpPr>
                <p:nvPr/>
              </p:nvCxnSpPr>
              <p:spPr>
                <a:xfrm flipH="1" rot="10800000">
                  <a:off x="3232763" y="2521383"/>
                  <a:ext cx="150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94" name="Google Shape;294;p31"/>
                <p:cNvCxnSpPr>
                  <a:stCxn id="290" idx="1"/>
                  <a:endCxn id="288" idx="5"/>
                </p:cNvCxnSpPr>
                <p:nvPr/>
              </p:nvCxnSpPr>
              <p:spPr>
                <a:xfrm rot="10800000">
                  <a:off x="3490875" y="2521383"/>
                  <a:ext cx="141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95" name="Google Shape;295;p31"/>
                <p:cNvCxnSpPr>
                  <a:stCxn id="291" idx="7"/>
                  <a:endCxn id="290" idx="3"/>
                </p:cNvCxnSpPr>
                <p:nvPr/>
              </p:nvCxnSpPr>
              <p:spPr>
                <a:xfrm flipH="1" rot="10800000">
                  <a:off x="3490797" y="2832855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296" name="Google Shape;296;p31"/>
              <p:cNvCxnSpPr>
                <a:stCxn id="292" idx="1"/>
                <a:endCxn id="290" idx="5"/>
              </p:cNvCxnSpPr>
              <p:nvPr/>
            </p:nvCxnSpPr>
            <p:spPr>
              <a:xfrm rot="10800000">
                <a:off x="3636387" y="2816678"/>
                <a:ext cx="188100" cy="305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97" name="Google Shape;297;p31"/>
              <p:cNvSpPr txBox="1"/>
              <p:nvPr/>
            </p:nvSpPr>
            <p:spPr>
              <a:xfrm>
                <a:off x="2611700" y="1639875"/>
                <a:ext cx="1573500" cy="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Trees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98" name="Google Shape;298;p31"/>
            <p:cNvSpPr txBox="1"/>
            <p:nvPr/>
          </p:nvSpPr>
          <p:spPr>
            <a:xfrm>
              <a:off x="2714088" y="3426925"/>
              <a:ext cx="600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(hdd)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99" name="Google Shape;299;p31"/>
          <p:cNvGrpSpPr/>
          <p:nvPr/>
        </p:nvGrpSpPr>
        <p:grpSpPr>
          <a:xfrm>
            <a:off x="2742850" y="1579638"/>
            <a:ext cx="1302563" cy="2364775"/>
            <a:chOff x="2742850" y="1455750"/>
            <a:chExt cx="1302563" cy="2364775"/>
          </a:xfrm>
        </p:grpSpPr>
        <p:sp>
          <p:nvSpPr>
            <p:cNvPr id="300" name="Google Shape;300;p31"/>
            <p:cNvSpPr/>
            <p:nvPr/>
          </p:nvSpPr>
          <p:spPr>
            <a:xfrm>
              <a:off x="2742850" y="1455750"/>
              <a:ext cx="1273800" cy="3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(syntax)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3131013" y="3426925"/>
              <a:ext cx="914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(perses)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02" name="Google Shape;302;p31"/>
          <p:cNvGrpSpPr/>
          <p:nvPr/>
        </p:nvGrpSpPr>
        <p:grpSpPr>
          <a:xfrm>
            <a:off x="4147050" y="1763763"/>
            <a:ext cx="2341676" cy="2180663"/>
            <a:chOff x="4147050" y="1763763"/>
            <a:chExt cx="2341676" cy="2180663"/>
          </a:xfrm>
        </p:grpSpPr>
        <p:grpSp>
          <p:nvGrpSpPr>
            <p:cNvPr id="303" name="Google Shape;303;p31"/>
            <p:cNvGrpSpPr/>
            <p:nvPr/>
          </p:nvGrpSpPr>
          <p:grpSpPr>
            <a:xfrm>
              <a:off x="4147050" y="1763763"/>
              <a:ext cx="2341676" cy="1863750"/>
              <a:chOff x="4147050" y="1639875"/>
              <a:chExt cx="2341676" cy="1863750"/>
            </a:xfrm>
          </p:grpSpPr>
          <p:grpSp>
            <p:nvGrpSpPr>
              <p:cNvPr id="304" name="Google Shape;304;p31"/>
              <p:cNvGrpSpPr/>
              <p:nvPr/>
            </p:nvGrpSpPr>
            <p:grpSpPr>
              <a:xfrm>
                <a:off x="4147050" y="1639875"/>
                <a:ext cx="2341676" cy="1863750"/>
                <a:chOff x="4147050" y="1639875"/>
                <a:chExt cx="2341676" cy="1863750"/>
              </a:xfrm>
            </p:grpSpPr>
            <p:sp>
              <p:nvSpPr>
                <p:cNvPr id="305" name="Google Shape;305;p31"/>
                <p:cNvSpPr/>
                <p:nvPr/>
              </p:nvSpPr>
              <p:spPr>
                <a:xfrm>
                  <a:off x="4876226" y="2020425"/>
                  <a:ext cx="1612500" cy="14832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06" name="Google Shape;306;p31"/>
                <p:cNvCxnSpPr>
                  <a:stCxn id="275" idx="3"/>
                  <a:endCxn id="305" idx="1"/>
                </p:cNvCxnSpPr>
                <p:nvPr/>
              </p:nvCxnSpPr>
              <p:spPr>
                <a:xfrm>
                  <a:off x="4185988" y="2762025"/>
                  <a:ext cx="6903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307" name="Google Shape;307;p31"/>
                <p:cNvSpPr txBox="1"/>
                <p:nvPr/>
              </p:nvSpPr>
              <p:spPr>
                <a:xfrm>
                  <a:off x="4147050" y="2229525"/>
                  <a:ext cx="648300" cy="46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900">
                      <a:solidFill>
                        <a:schemeClr val="dk2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≤</a:t>
                  </a:r>
                  <a:endParaRPr b="1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308" name="Google Shape;308;p31"/>
                <p:cNvSpPr txBox="1"/>
                <p:nvPr/>
              </p:nvSpPr>
              <p:spPr>
                <a:xfrm>
                  <a:off x="4958300" y="1639875"/>
                  <a:ext cx="1450200" cy="46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b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Graphs</a:t>
                  </a:r>
                  <a:endParaRPr sz="1800"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309" name="Google Shape;309;p31"/>
              <p:cNvGrpSpPr/>
              <p:nvPr/>
            </p:nvGrpSpPr>
            <p:grpSpPr>
              <a:xfrm>
                <a:off x="5063936" y="2280106"/>
                <a:ext cx="1169132" cy="1030675"/>
                <a:chOff x="5265225" y="2404110"/>
                <a:chExt cx="908840" cy="801271"/>
              </a:xfrm>
            </p:grpSpPr>
            <p:sp>
              <p:nvSpPr>
                <p:cNvPr id="310" name="Google Shape;310;p31"/>
                <p:cNvSpPr/>
                <p:nvPr/>
              </p:nvSpPr>
              <p:spPr>
                <a:xfrm>
                  <a:off x="5523260" y="240411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31"/>
                <p:cNvSpPr/>
                <p:nvPr/>
              </p:nvSpPr>
              <p:spPr>
                <a:xfrm>
                  <a:off x="5265225" y="2715408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31"/>
                <p:cNvSpPr/>
                <p:nvPr/>
              </p:nvSpPr>
              <p:spPr>
                <a:xfrm>
                  <a:off x="5772312" y="2715408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31"/>
                <p:cNvSpPr/>
                <p:nvPr/>
              </p:nvSpPr>
              <p:spPr>
                <a:xfrm>
                  <a:off x="5523260" y="305268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31"/>
                <p:cNvSpPr/>
                <p:nvPr/>
              </p:nvSpPr>
              <p:spPr>
                <a:xfrm>
                  <a:off x="6021365" y="305268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5" name="Google Shape;315;p31"/>
                <p:cNvCxnSpPr>
                  <a:stCxn id="311" idx="7"/>
                  <a:endCxn id="310" idx="3"/>
                </p:cNvCxnSpPr>
                <p:nvPr/>
              </p:nvCxnSpPr>
              <p:spPr>
                <a:xfrm flipH="1" rot="10800000">
                  <a:off x="5395563" y="2534371"/>
                  <a:ext cx="150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16" name="Google Shape;316;p31"/>
                <p:cNvCxnSpPr>
                  <a:stCxn id="312" idx="1"/>
                  <a:endCxn id="310" idx="5"/>
                </p:cNvCxnSpPr>
                <p:nvPr/>
              </p:nvCxnSpPr>
              <p:spPr>
                <a:xfrm rot="10800000">
                  <a:off x="5653675" y="2534371"/>
                  <a:ext cx="141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17" name="Google Shape;317;p31"/>
                <p:cNvCxnSpPr>
                  <a:stCxn id="313" idx="7"/>
                  <a:endCxn id="312" idx="3"/>
                </p:cNvCxnSpPr>
                <p:nvPr/>
              </p:nvCxnSpPr>
              <p:spPr>
                <a:xfrm flipH="1" rot="10800000">
                  <a:off x="5653597" y="2845843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18" name="Google Shape;318;p31"/>
                <p:cNvCxnSpPr>
                  <a:stCxn id="314" idx="1"/>
                  <a:endCxn id="312" idx="5"/>
                </p:cNvCxnSpPr>
                <p:nvPr/>
              </p:nvCxnSpPr>
              <p:spPr>
                <a:xfrm rot="10800000">
                  <a:off x="5902727" y="2845843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19" name="Google Shape;319;p31"/>
                <p:cNvCxnSpPr>
                  <a:stCxn id="310" idx="7"/>
                  <a:endCxn id="314" idx="0"/>
                </p:cNvCxnSpPr>
                <p:nvPr/>
              </p:nvCxnSpPr>
              <p:spPr>
                <a:xfrm flipH="1" rot="-5400000">
                  <a:off x="5562547" y="2517522"/>
                  <a:ext cx="626100" cy="444000"/>
                </a:xfrm>
                <a:prstGeom prst="curvedConnector3">
                  <a:avLst>
                    <a:gd fmla="val -7189" name="adj1"/>
                  </a:avLst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320" name="Google Shape;320;p31"/>
                <p:cNvCxnSpPr>
                  <a:stCxn id="314" idx="2"/>
                  <a:endCxn id="313" idx="6"/>
                </p:cNvCxnSpPr>
                <p:nvPr/>
              </p:nvCxnSpPr>
              <p:spPr>
                <a:xfrm rot="10800000">
                  <a:off x="5676065" y="3129030"/>
                  <a:ext cx="345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</p:grpSp>
        <p:sp>
          <p:nvSpPr>
            <p:cNvPr id="321" name="Google Shape;321;p31"/>
            <p:cNvSpPr txBox="1"/>
            <p:nvPr/>
          </p:nvSpPr>
          <p:spPr>
            <a:xfrm>
              <a:off x="4876250" y="3550825"/>
              <a:ext cx="145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(Old J-Reduce)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Why:</a:t>
            </a:r>
            <a:r>
              <a:rPr lang="en" sz="3000"/>
              <a:t> </a:t>
            </a:r>
            <a:r>
              <a:rPr i="1" lang="en" sz="3000"/>
              <a:t>Static analysis is </a:t>
            </a:r>
            <a:r>
              <a:rPr i="1" lang="en" sz="3000"/>
              <a:t>neither sound nor complete and dynamic debloating is slow.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What:</a:t>
            </a:r>
            <a:r>
              <a:rPr lang="en" sz="3000"/>
              <a:t> </a:t>
            </a:r>
            <a:r>
              <a:rPr i="1" lang="en" sz="3000"/>
              <a:t>Combining</a:t>
            </a:r>
            <a:r>
              <a:rPr i="1" lang="en" sz="3000"/>
              <a:t> dynamic runs with static information </a:t>
            </a:r>
            <a:r>
              <a:rPr i="1" lang="en" sz="3000"/>
              <a:t>is 5x better and 12x faster.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SzPts val="3000"/>
              <a:buAutoNum type="arabicPeriod"/>
            </a:pPr>
            <a:r>
              <a:rPr b="1" lang="en" sz="3000"/>
              <a:t>How:</a:t>
            </a:r>
            <a:r>
              <a:rPr lang="en" sz="3000"/>
              <a:t> </a:t>
            </a:r>
            <a:r>
              <a:rPr i="1" lang="en" sz="3000"/>
              <a:t>Binary reduction</a:t>
            </a:r>
            <a:r>
              <a:rPr i="1" lang="en" sz="3000"/>
              <a:t> with logical dependencies.</a:t>
            </a:r>
            <a:endParaRPr i="1" sz="3000"/>
          </a:p>
        </p:txBody>
      </p:sp>
      <p:sp>
        <p:nvSpPr>
          <p:cNvPr id="62" name="Google Shape;62;p14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2"/>
          <p:cNvPicPr preferRelativeResize="0"/>
          <p:nvPr/>
        </p:nvPicPr>
        <p:blipFill rotWithShape="1">
          <a:blip r:embed="rId3">
            <a:alphaModFix/>
          </a:blip>
          <a:srcRect b="0" l="0" r="64169" t="0"/>
          <a:stretch/>
        </p:blipFill>
        <p:spPr>
          <a:xfrm>
            <a:off x="4640373" y="1081100"/>
            <a:ext cx="3599949" cy="29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/>
          <p:nvPr/>
        </p:nvSpPr>
        <p:spPr>
          <a:xfrm>
            <a:off x="6448216" y="1415999"/>
            <a:ext cx="1690200" cy="138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5444150" y="1596584"/>
            <a:ext cx="2051400" cy="1473600"/>
          </a:xfrm>
          <a:prstGeom prst="round2DiagRect">
            <a:avLst>
              <a:gd fmla="val 4392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 rot="439096">
            <a:off x="5344834" y="2283174"/>
            <a:ext cx="419215" cy="795115"/>
          </a:xfrm>
          <a:prstGeom prst="round2DiagRect">
            <a:avLst>
              <a:gd fmla="val 42615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 rot="253548">
            <a:off x="5285522" y="2951693"/>
            <a:ext cx="419340" cy="397367"/>
          </a:xfrm>
          <a:prstGeom prst="round2DiagRect">
            <a:avLst>
              <a:gd fmla="val 42615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 b="34357" l="88969" r="2690" t="59088"/>
          <a:stretch/>
        </p:blipFill>
        <p:spPr>
          <a:xfrm>
            <a:off x="7075760" y="1948102"/>
            <a:ext cx="837920" cy="19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3">
            <a:alphaModFix/>
          </a:blip>
          <a:srcRect b="17152" l="88969" r="2690" t="76293"/>
          <a:stretch/>
        </p:blipFill>
        <p:spPr>
          <a:xfrm>
            <a:off x="7075760" y="2145544"/>
            <a:ext cx="837920" cy="1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2"/>
          <p:cNvSpPr txBox="1"/>
          <p:nvPr/>
        </p:nvSpPr>
        <p:spPr>
          <a:xfrm>
            <a:off x="903675" y="1145100"/>
            <a:ext cx="3417000" cy="28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400">
                <a:solidFill>
                  <a:schemeClr val="dk1"/>
                </a:solidFill>
              </a:rPr>
              <a:t>12x faster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When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Encoding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Dependencies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between Classes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/>
        </p:nvSpPr>
        <p:spPr>
          <a:xfrm>
            <a:off x="909000" y="1145100"/>
            <a:ext cx="7326000" cy="28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Only allows removing classes</a:t>
            </a:r>
            <a:endParaRPr b="1"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/>
          <p:nvPr/>
        </p:nvSpPr>
        <p:spPr>
          <a:xfrm>
            <a:off x="5499700" y="637500"/>
            <a:ext cx="302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 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B </a:t>
            </a: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 () { ... }</a:t>
            </a:r>
            <a:endParaRPr sz="1300"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m(); 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3851850" y="1735500"/>
            <a:ext cx="1196400" cy="6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4"/>
          <p:cNvSpPr txBox="1"/>
          <p:nvPr/>
        </p:nvSpPr>
        <p:spPr>
          <a:xfrm>
            <a:off x="484775" y="637500"/>
            <a:ext cx="302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 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B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 () { ... 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5499700" y="637500"/>
            <a:ext cx="3153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 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B n() { ... }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class B implements I {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 () { ... }</a:t>
            </a:r>
            <a:endParaRPr sz="1300"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String m();</a:t>
            </a:r>
            <a:r>
              <a:rPr lang="en" strike="sngStrike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 strike="sngStrike">
              <a:solidFill>
                <a:srgbClr val="B7B7B7"/>
              </a:solidFill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highlight>
                <a:schemeClr val="l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450441" y="3633610"/>
            <a:ext cx="8243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x(I a)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a.m();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main()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M().x(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A());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3783300" y="1868850"/>
            <a:ext cx="1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REDUCE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5"/>
          <p:cNvSpPr/>
          <p:nvPr/>
        </p:nvSpPr>
        <p:spPr>
          <a:xfrm>
            <a:off x="2075825" y="1131325"/>
            <a:ext cx="4691400" cy="26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5"/>
          <p:cNvSpPr/>
          <p:nvPr/>
        </p:nvSpPr>
        <p:spPr>
          <a:xfrm>
            <a:off x="6826171" y="1847450"/>
            <a:ext cx="823200" cy="18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2020654" y="581275"/>
            <a:ext cx="304200" cy="9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7" name="Google Shape;357;p35"/>
          <p:cNvCxnSpPr/>
          <p:nvPr/>
        </p:nvCxnSpPr>
        <p:spPr>
          <a:xfrm rot="10800000">
            <a:off x="2032871" y="1100401"/>
            <a:ext cx="2934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5"/>
          <p:cNvCxnSpPr/>
          <p:nvPr/>
        </p:nvCxnSpPr>
        <p:spPr>
          <a:xfrm rot="10800000">
            <a:off x="2054475" y="753800"/>
            <a:ext cx="271800" cy="258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EA9999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59" name="Google Shape;359;p35"/>
          <p:cNvPicPr preferRelativeResize="0"/>
          <p:nvPr/>
        </p:nvPicPr>
        <p:blipFill rotWithShape="1">
          <a:blip r:embed="rId4">
            <a:alphaModFix/>
          </a:blip>
          <a:srcRect b="8423" l="4641" r="4876" t="49501"/>
          <a:stretch/>
        </p:blipFill>
        <p:spPr>
          <a:xfrm>
            <a:off x="3433775" y="1418575"/>
            <a:ext cx="1566875" cy="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/>
          <p:nvPr/>
        </p:nvSpPr>
        <p:spPr>
          <a:xfrm>
            <a:off x="4633625" y="1322802"/>
            <a:ext cx="4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2057400" y="617225"/>
            <a:ext cx="4691400" cy="17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5"/>
          <p:cNvSpPr/>
          <p:nvPr/>
        </p:nvSpPr>
        <p:spPr>
          <a:xfrm>
            <a:off x="6826399" y="501275"/>
            <a:ext cx="786000" cy="17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6"/>
          <p:cNvSpPr/>
          <p:nvPr/>
        </p:nvSpPr>
        <p:spPr>
          <a:xfrm>
            <a:off x="2075825" y="1131325"/>
            <a:ext cx="4691400" cy="268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6826171" y="1847450"/>
            <a:ext cx="823200" cy="18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6"/>
          <p:cNvSpPr/>
          <p:nvPr/>
        </p:nvSpPr>
        <p:spPr>
          <a:xfrm>
            <a:off x="2020654" y="581275"/>
            <a:ext cx="304200" cy="9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36"/>
          <p:cNvCxnSpPr/>
          <p:nvPr/>
        </p:nvCxnSpPr>
        <p:spPr>
          <a:xfrm rot="10800000">
            <a:off x="2032871" y="1100401"/>
            <a:ext cx="2934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6"/>
          <p:cNvCxnSpPr/>
          <p:nvPr/>
        </p:nvCxnSpPr>
        <p:spPr>
          <a:xfrm rot="10800000">
            <a:off x="2054475" y="753800"/>
            <a:ext cx="271800" cy="258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EA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73" name="Google Shape;373;p36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6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/>
          <p:nvPr/>
        </p:nvSpPr>
        <p:spPr>
          <a:xfrm>
            <a:off x="2326275" y="1131325"/>
            <a:ext cx="4440900" cy="24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7"/>
          <p:cNvSpPr/>
          <p:nvPr/>
        </p:nvSpPr>
        <p:spPr>
          <a:xfrm>
            <a:off x="6826171" y="1847450"/>
            <a:ext cx="823200" cy="18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7"/>
          <p:cNvSpPr/>
          <p:nvPr/>
        </p:nvSpPr>
        <p:spPr>
          <a:xfrm>
            <a:off x="2032875" y="1360975"/>
            <a:ext cx="234300" cy="24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4">
            <a:alphaModFix/>
          </a:blip>
          <a:srcRect b="55472" l="4497" r="68632" t="11473"/>
          <a:stretch/>
        </p:blipFill>
        <p:spPr>
          <a:xfrm>
            <a:off x="3433775" y="1644526"/>
            <a:ext cx="465301" cy="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7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3899075" y="1547325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Fine-grained [2]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8"/>
          <p:cNvSpPr/>
          <p:nvPr/>
        </p:nvSpPr>
        <p:spPr>
          <a:xfrm>
            <a:off x="2326275" y="2881700"/>
            <a:ext cx="4440900" cy="6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6826175" y="3190875"/>
            <a:ext cx="823200" cy="4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2032875" y="2881700"/>
            <a:ext cx="234300" cy="9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8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4">
            <a:alphaModFix/>
          </a:blip>
          <a:srcRect b="55472" l="4497" r="68632" t="11473"/>
          <a:stretch/>
        </p:blipFill>
        <p:spPr>
          <a:xfrm>
            <a:off x="3433775" y="1644526"/>
            <a:ext cx="465301" cy="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8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8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3899075" y="1547325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Fine-grained [2]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9"/>
          <p:cNvCxnSpPr/>
          <p:nvPr/>
        </p:nvCxnSpPr>
        <p:spPr>
          <a:xfrm>
            <a:off x="6953250" y="3895725"/>
            <a:ext cx="15525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08" name="Google Shape;408;p39"/>
          <p:cNvSpPr txBox="1"/>
          <p:nvPr/>
        </p:nvSpPr>
        <p:spPr>
          <a:xfrm>
            <a:off x="7751700" y="3895725"/>
            <a:ext cx="8493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10:00</a:t>
            </a:r>
            <a:endParaRPr sz="18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39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0" name="Google Shape;410;p39"/>
          <p:cNvPicPr preferRelativeResize="0"/>
          <p:nvPr/>
        </p:nvPicPr>
        <p:blipFill rotWithShape="1">
          <a:blip r:embed="rId4">
            <a:alphaModFix/>
          </a:blip>
          <a:srcRect b="55472" l="4497" r="68632" t="11473"/>
          <a:stretch/>
        </p:blipFill>
        <p:spPr>
          <a:xfrm>
            <a:off x="3433775" y="1644526"/>
            <a:ext cx="465301" cy="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9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9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>
            <a:off x="3899075" y="1547325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Fine-grained [2]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40"/>
          <p:cNvCxnSpPr/>
          <p:nvPr/>
        </p:nvCxnSpPr>
        <p:spPr>
          <a:xfrm>
            <a:off x="6953250" y="3895725"/>
            <a:ext cx="15525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20" name="Google Shape;420;p40"/>
          <p:cNvSpPr txBox="1"/>
          <p:nvPr/>
        </p:nvSpPr>
        <p:spPr>
          <a:xfrm>
            <a:off x="7751700" y="3895725"/>
            <a:ext cx="8493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10:00</a:t>
            </a:r>
            <a:endParaRPr sz="18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2" name="Google Shape;422;p40"/>
          <p:cNvPicPr preferRelativeResize="0"/>
          <p:nvPr/>
        </p:nvPicPr>
        <p:blipFill rotWithShape="1">
          <a:blip r:embed="rId4">
            <a:alphaModFix/>
          </a:blip>
          <a:srcRect b="55472" l="4497" r="68632" t="11473"/>
          <a:stretch/>
        </p:blipFill>
        <p:spPr>
          <a:xfrm>
            <a:off x="3433775" y="1644526"/>
            <a:ext cx="465301" cy="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0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40"/>
          <p:cNvSpPr txBox="1"/>
          <p:nvPr/>
        </p:nvSpPr>
        <p:spPr>
          <a:xfrm>
            <a:off x="1247168" y="3105813"/>
            <a:ext cx="70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highlight>
                  <a:schemeClr val="lt1"/>
                </a:highlight>
              </a:rPr>
              <a:t>x 22</a:t>
            </a:r>
            <a:endParaRPr sz="2100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3899075" y="1547325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Fine-grained [2]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838" y="410413"/>
            <a:ext cx="7220324" cy="4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1"/>
          <p:cNvSpPr txBox="1"/>
          <p:nvPr/>
        </p:nvSpPr>
        <p:spPr>
          <a:xfrm>
            <a:off x="5515275" y="1928775"/>
            <a:ext cx="7812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0000"/>
                </a:solidFill>
              </a:rPr>
              <a:t>x</a:t>
            </a:r>
            <a:r>
              <a:rPr b="1" lang="en" sz="2000">
                <a:solidFill>
                  <a:srgbClr val="CC0000"/>
                </a:solidFill>
              </a:rPr>
              <a:t>5.3</a:t>
            </a:r>
            <a:endParaRPr b="1" sz="2000">
              <a:solidFill>
                <a:srgbClr val="CC0000"/>
              </a:solidFill>
            </a:endParaRPr>
          </a:p>
        </p:txBody>
      </p:sp>
      <p:cxnSp>
        <p:nvCxnSpPr>
          <p:cNvPr id="433" name="Google Shape;433;p41"/>
          <p:cNvCxnSpPr/>
          <p:nvPr/>
        </p:nvCxnSpPr>
        <p:spPr>
          <a:xfrm>
            <a:off x="5515125" y="1176225"/>
            <a:ext cx="0" cy="2200200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41"/>
          <p:cNvCxnSpPr/>
          <p:nvPr/>
        </p:nvCxnSpPr>
        <p:spPr>
          <a:xfrm>
            <a:off x="5514975" y="1147650"/>
            <a:ext cx="0" cy="2229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41"/>
          <p:cNvCxnSpPr/>
          <p:nvPr/>
        </p:nvCxnSpPr>
        <p:spPr>
          <a:xfrm>
            <a:off x="6953250" y="3895725"/>
            <a:ext cx="15525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36" name="Google Shape;436;p41"/>
          <p:cNvSpPr txBox="1"/>
          <p:nvPr/>
        </p:nvSpPr>
        <p:spPr>
          <a:xfrm>
            <a:off x="7751700" y="3895725"/>
            <a:ext cx="8493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10:00</a:t>
            </a:r>
            <a:endParaRPr sz="1800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7" name="Google Shape;437;p41"/>
          <p:cNvPicPr preferRelativeResize="0"/>
          <p:nvPr/>
        </p:nvPicPr>
        <p:blipFill rotWithShape="1">
          <a:blip r:embed="rId4">
            <a:alphaModFix/>
          </a:blip>
          <a:srcRect b="55472" l="4497" r="68632" t="11473"/>
          <a:stretch/>
        </p:blipFill>
        <p:spPr>
          <a:xfrm>
            <a:off x="3433775" y="1644526"/>
            <a:ext cx="465301" cy="2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4">
            <a:alphaModFix/>
          </a:blip>
          <a:srcRect b="17446" l="4643" r="68487" t="49499"/>
          <a:stretch/>
        </p:blipFill>
        <p:spPr>
          <a:xfrm>
            <a:off x="3433775" y="1418575"/>
            <a:ext cx="465301" cy="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1"/>
          <p:cNvSpPr txBox="1"/>
          <p:nvPr/>
        </p:nvSpPr>
        <p:spPr>
          <a:xfrm>
            <a:off x="0" y="4411025"/>
            <a:ext cx="9144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[1] Kalhauge, Christian Gram, and Jens Palsberg. "Binary reduction of dependency graphs." </a:t>
            </a:r>
            <a:r>
              <a:rPr i="1"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Proceedings of the 2019 27th ACM Joint Meeting on European Software Engineering Conference and Symposium on the Foundations of Software Engineering</a:t>
            </a: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2019.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[2] Kalhauge, Christian Gram, and Jens Palsberg. "Logical bytecode reduction." Proceedings of the 42nd ACM SIGPLAN International Conference on Programming Language Design and Implementation. 2021.</a:t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3899075" y="1322800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Class-based [1]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41"/>
          <p:cNvSpPr txBox="1"/>
          <p:nvPr/>
        </p:nvSpPr>
        <p:spPr>
          <a:xfrm>
            <a:off x="1247168" y="3105813"/>
            <a:ext cx="70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highlight>
                  <a:schemeClr val="lt1"/>
                </a:highlight>
              </a:rPr>
              <a:t>x 22</a:t>
            </a:r>
            <a:endParaRPr sz="2100">
              <a:solidFill>
                <a:schemeClr val="accent2"/>
              </a:solidFill>
              <a:highlight>
                <a:schemeClr val="lt1"/>
              </a:highlight>
            </a:endParaRPr>
          </a:p>
        </p:txBody>
      </p:sp>
      <p:sp>
        <p:nvSpPr>
          <p:cNvPr id="442" name="Google Shape;442;p41"/>
          <p:cNvSpPr txBox="1"/>
          <p:nvPr/>
        </p:nvSpPr>
        <p:spPr>
          <a:xfrm>
            <a:off x="3899075" y="1547325"/>
            <a:ext cx="140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Fine-grained [2]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Why:</a:t>
            </a:r>
            <a:r>
              <a:rPr lang="en" sz="3000"/>
              <a:t> </a:t>
            </a:r>
            <a:r>
              <a:rPr i="1" lang="en" sz="3000"/>
              <a:t>Static analysis is neither sound nor complete and dynamic debloating is slow.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What: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Combining dynamic runs with static information is 5x better and 12x faster.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How: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Binary reduction with logical dependencies.</a:t>
            </a:r>
            <a:endParaRPr i="1" sz="3000">
              <a:solidFill>
                <a:srgbClr val="CCCCCC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Why: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Static analysis is neither sound nor complete and dynamic debloating is slow.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What:</a:t>
            </a:r>
            <a:r>
              <a:rPr lang="en" sz="3000"/>
              <a:t> </a:t>
            </a:r>
            <a:r>
              <a:rPr i="1" lang="en" sz="3000"/>
              <a:t>Combining dynamic runs with static information is 5x better and 12x faster.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How: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Binary reduction with logical dependencies.</a:t>
            </a:r>
            <a:endParaRPr i="1" sz="3000">
              <a:solidFill>
                <a:srgbClr val="CCCCCC"/>
              </a:solidFill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Why: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Static analysis is neither sound nor complete and dynamic debloating is slow.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What: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Combining dynamic runs with static information is 5x better and 12x faster.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SzPts val="3000"/>
              <a:buAutoNum type="arabicPeriod"/>
            </a:pPr>
            <a:r>
              <a:rPr b="1" lang="en" sz="3000"/>
              <a:t>How:</a:t>
            </a:r>
            <a:r>
              <a:rPr lang="en" sz="3000"/>
              <a:t> </a:t>
            </a:r>
            <a:r>
              <a:rPr i="1" lang="en" sz="3000"/>
              <a:t>Binary reduction with logical dependencies.</a:t>
            </a:r>
            <a:endParaRPr i="1" sz="3000"/>
          </a:p>
        </p:txBody>
      </p:sp>
      <p:sp>
        <p:nvSpPr>
          <p:cNvPr id="454" name="Google Shape;454;p43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4"/>
          <p:cNvGrpSpPr/>
          <p:nvPr/>
        </p:nvGrpSpPr>
        <p:grpSpPr>
          <a:xfrm>
            <a:off x="2039238" y="3900550"/>
            <a:ext cx="2535300" cy="941700"/>
            <a:chOff x="2039238" y="3900550"/>
            <a:chExt cx="2535300" cy="941700"/>
          </a:xfrm>
        </p:grpSpPr>
        <p:sp>
          <p:nvSpPr>
            <p:cNvPr id="460" name="Google Shape;460;p44"/>
            <p:cNvSpPr txBox="1"/>
            <p:nvPr/>
          </p:nvSpPr>
          <p:spPr>
            <a:xfrm>
              <a:off x="2039238" y="4035850"/>
              <a:ext cx="1539900" cy="8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11 kinds of variables</a:t>
              </a:r>
              <a:endParaRPr sz="2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61" name="Google Shape;461;p44"/>
            <p:cNvCxnSpPr/>
            <p:nvPr/>
          </p:nvCxnSpPr>
          <p:spPr>
            <a:xfrm>
              <a:off x="3579150" y="4098400"/>
              <a:ext cx="0" cy="6813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2" name="Google Shape;462;p44"/>
            <p:cNvCxnSpPr>
              <a:stCxn id="460" idx="3"/>
              <a:endCxn id="463" idx="2"/>
            </p:cNvCxnSpPr>
            <p:nvPr/>
          </p:nvCxnSpPr>
          <p:spPr>
            <a:xfrm flipH="1" rot="10800000">
              <a:off x="3579138" y="3900550"/>
              <a:ext cx="995400" cy="538500"/>
            </a:xfrm>
            <a:prstGeom prst="curvedConnector3">
              <a:avLst>
                <a:gd fmla="val 88559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4" name="Google Shape;464;p44"/>
          <p:cNvGrpSpPr/>
          <p:nvPr/>
        </p:nvGrpSpPr>
        <p:grpSpPr>
          <a:xfrm>
            <a:off x="3238175" y="1430975"/>
            <a:ext cx="5325600" cy="1457250"/>
            <a:chOff x="3238175" y="1430975"/>
            <a:chExt cx="5325600" cy="1457250"/>
          </a:xfrm>
        </p:grpSpPr>
        <p:cxnSp>
          <p:nvCxnSpPr>
            <p:cNvPr id="465" name="Google Shape;465;p44"/>
            <p:cNvCxnSpPr>
              <a:stCxn id="466" idx="3"/>
              <a:endCxn id="467" idx="1"/>
            </p:cNvCxnSpPr>
            <p:nvPr/>
          </p:nvCxnSpPr>
          <p:spPr>
            <a:xfrm flipH="1" rot="10800000">
              <a:off x="3238175" y="2065625"/>
              <a:ext cx="2672700" cy="8226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8" name="Google Shape;468;p44"/>
            <p:cNvSpPr txBox="1"/>
            <p:nvPr/>
          </p:nvSpPr>
          <p:spPr>
            <a:xfrm>
              <a:off x="4026250" y="2131050"/>
              <a:ext cx="109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highlight>
                    <a:schemeClr val="lt1"/>
                  </a:highlight>
                  <a:latin typeface="Comfortaa"/>
                  <a:ea typeface="Comfortaa"/>
                  <a:cs typeface="Comfortaa"/>
                  <a:sym typeface="Comfortaa"/>
                </a:rPr>
                <a:t>¬[A ◁ I]</a:t>
              </a:r>
              <a:endParaRPr sz="2000">
                <a:solidFill>
                  <a:schemeClr val="accent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5910875" y="1430975"/>
              <a:ext cx="2652900" cy="12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class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A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String</a:t>
              </a:r>
              <a:r>
                <a:rPr lang="en">
                  <a:solidFill>
                    <a:schemeClr val="accent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m()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  </a:t>
              </a: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return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b="1" lang="en">
                  <a:solidFill>
                    <a:srgbClr val="6AA84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/* </a:t>
              </a:r>
              <a:r>
                <a:rPr lang="en">
                  <a:solidFill>
                    <a:srgbClr val="6AA84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✓ </a:t>
              </a:r>
              <a:r>
                <a:rPr b="1" lang="en">
                  <a:solidFill>
                    <a:srgbClr val="6AA84F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*/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;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}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/>
            </a:p>
          </p:txBody>
        </p:sp>
      </p:grpSp>
      <p:sp>
        <p:nvSpPr>
          <p:cNvPr id="469" name="Google Shape;469;p44"/>
          <p:cNvSpPr/>
          <p:nvPr/>
        </p:nvSpPr>
        <p:spPr>
          <a:xfrm>
            <a:off x="585216" y="1801368"/>
            <a:ext cx="2652900" cy="21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 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String</a:t>
            </a: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m() 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70" name="Google Shape;470;p44"/>
          <p:cNvCxnSpPr/>
          <p:nvPr/>
        </p:nvCxnSpPr>
        <p:spPr>
          <a:xfrm>
            <a:off x="2977800" y="920025"/>
            <a:ext cx="318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p44"/>
          <p:cNvSpPr txBox="1"/>
          <p:nvPr/>
        </p:nvSpPr>
        <p:spPr>
          <a:xfrm>
            <a:off x="3494100" y="648675"/>
            <a:ext cx="2155800" cy="54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reduce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φ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1813188" y="702675"/>
            <a:ext cx="1164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endParaRPr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6166188" y="771075"/>
            <a:ext cx="11646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Ipt</a:t>
            </a:r>
            <a:endParaRPr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74" name="Google Shape;474;p44"/>
          <p:cNvGrpSpPr/>
          <p:nvPr/>
        </p:nvGrpSpPr>
        <p:grpSpPr>
          <a:xfrm>
            <a:off x="3238175" y="2888325"/>
            <a:ext cx="5325600" cy="2014650"/>
            <a:chOff x="3238175" y="2888325"/>
            <a:chExt cx="5325600" cy="2014650"/>
          </a:xfrm>
        </p:grpSpPr>
        <p:cxnSp>
          <p:nvCxnSpPr>
            <p:cNvPr id="475" name="Google Shape;475;p44"/>
            <p:cNvCxnSpPr>
              <a:stCxn id="466" idx="3"/>
              <a:endCxn id="476" idx="1"/>
            </p:cNvCxnSpPr>
            <p:nvPr/>
          </p:nvCxnSpPr>
          <p:spPr>
            <a:xfrm>
              <a:off x="3238175" y="2888325"/>
              <a:ext cx="2672700" cy="13800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6" name="Google Shape;476;p44"/>
            <p:cNvSpPr/>
            <p:nvPr/>
          </p:nvSpPr>
          <p:spPr>
            <a:xfrm>
              <a:off x="5910875" y="3633675"/>
              <a:ext cx="2652900" cy="12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class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A </a:t>
              </a: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implements</a:t>
              </a:r>
              <a:r>
                <a:rPr lang="en">
                  <a:solidFill>
                    <a:schemeClr val="accent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String</a:t>
              </a:r>
              <a:r>
                <a:rPr lang="en">
                  <a:solidFill>
                    <a:schemeClr val="accent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m()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  </a:t>
              </a: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return null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;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}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3670000" y="3408025"/>
              <a:ext cx="1809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highlight>
                    <a:schemeClr val="lt1"/>
                  </a:highlight>
                  <a:latin typeface="Comfortaa"/>
                  <a:ea typeface="Comfortaa"/>
                  <a:cs typeface="Comfortaa"/>
                  <a:sym typeface="Comfortaa"/>
                </a:rPr>
                <a:t>¬[A.m()!code]</a:t>
              </a:r>
              <a:endParaRPr sz="2000">
                <a:solidFill>
                  <a:schemeClr val="accent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3238175" y="2752750"/>
            <a:ext cx="5325600" cy="731475"/>
            <a:chOff x="3238175" y="2752750"/>
            <a:chExt cx="5325600" cy="731475"/>
          </a:xfrm>
        </p:grpSpPr>
        <p:cxnSp>
          <p:nvCxnSpPr>
            <p:cNvPr id="479" name="Google Shape;479;p44"/>
            <p:cNvCxnSpPr>
              <a:stCxn id="466" idx="3"/>
              <a:endCxn id="480" idx="1"/>
            </p:cNvCxnSpPr>
            <p:nvPr/>
          </p:nvCxnSpPr>
          <p:spPr>
            <a:xfrm>
              <a:off x="3238175" y="2888275"/>
              <a:ext cx="2672700" cy="2787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80" name="Google Shape;480;p44"/>
            <p:cNvSpPr/>
            <p:nvPr/>
          </p:nvSpPr>
          <p:spPr>
            <a:xfrm>
              <a:off x="5910875" y="2849725"/>
              <a:ext cx="2652900" cy="63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class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A </a:t>
              </a: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implements</a:t>
              </a:r>
              <a:r>
                <a:rPr lang="en">
                  <a:solidFill>
                    <a:schemeClr val="accent2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/>
            </a:p>
          </p:txBody>
        </p:sp>
        <p:sp>
          <p:nvSpPr>
            <p:cNvPr id="481" name="Google Shape;481;p44"/>
            <p:cNvSpPr txBox="1"/>
            <p:nvPr/>
          </p:nvSpPr>
          <p:spPr>
            <a:xfrm>
              <a:off x="4015600" y="2752750"/>
              <a:ext cx="123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accent2"/>
                  </a:solidFill>
                  <a:highlight>
                    <a:schemeClr val="lt1"/>
                  </a:highlight>
                  <a:latin typeface="Comfortaa"/>
                  <a:ea typeface="Comfortaa"/>
                  <a:cs typeface="Comfortaa"/>
                  <a:sym typeface="Comfortaa"/>
                </a:rPr>
                <a:t> ¬[A.m()]</a:t>
              </a:r>
              <a:r>
                <a:rPr lang="en" sz="2000">
                  <a:solidFill>
                    <a:schemeClr val="lt1"/>
                  </a:solidFill>
                  <a:highlight>
                    <a:schemeClr val="lt1"/>
                  </a:highlight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2000">
                <a:solidFill>
                  <a:schemeClr val="lt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6" name="Google Shape;486;p45"/>
          <p:cNvCxnSpPr/>
          <p:nvPr/>
        </p:nvCxnSpPr>
        <p:spPr>
          <a:xfrm>
            <a:off x="2977800" y="385200"/>
            <a:ext cx="318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p45"/>
          <p:cNvSpPr txBox="1"/>
          <p:nvPr/>
        </p:nvSpPr>
        <p:spPr>
          <a:xfrm>
            <a:off x="3494100" y="113850"/>
            <a:ext cx="2155800" cy="54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reduce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φ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45"/>
          <p:cNvSpPr txBox="1"/>
          <p:nvPr/>
        </p:nvSpPr>
        <p:spPr>
          <a:xfrm>
            <a:off x="450441" y="3752710"/>
            <a:ext cx="8243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x(I a)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a.m();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main()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M().x(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A());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89" name="Google Shape;489;p45"/>
          <p:cNvSpPr txBox="1"/>
          <p:nvPr/>
        </p:nvSpPr>
        <p:spPr>
          <a:xfrm>
            <a:off x="3505175" y="656550"/>
            <a:ext cx="2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[A] [A◁I] </a:t>
            </a:r>
            <a:b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[A:m()] [A:m()!code]</a:t>
            </a:r>
            <a:b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[A:n()] [A:n()!code]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0" name="Google Shape;490;p45"/>
          <p:cNvSpPr txBox="1"/>
          <p:nvPr/>
        </p:nvSpPr>
        <p:spPr>
          <a:xfrm>
            <a:off x="3505175" y="1551525"/>
            <a:ext cx="2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[B] [B◁I]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[B:m()] [B:m()!code]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[B:n()] [B:n()!code]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1" name="Google Shape;491;p45"/>
          <p:cNvSpPr txBox="1"/>
          <p:nvPr/>
        </p:nvSpPr>
        <p:spPr>
          <a:xfrm>
            <a:off x="3505175" y="2389350"/>
            <a:ext cx="2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[I]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[I:m()]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[I:n()]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2" name="Google Shape;492;p45"/>
          <p:cNvSpPr txBox="1"/>
          <p:nvPr/>
        </p:nvSpPr>
        <p:spPr>
          <a:xfrm>
            <a:off x="3505175" y="3144450"/>
            <a:ext cx="2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[M] [M:x()] [M:x()!code] [M:main()] [M:main()!code]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3" name="Google Shape;493;p45"/>
          <p:cNvSpPr txBox="1"/>
          <p:nvPr/>
        </p:nvSpPr>
        <p:spPr>
          <a:xfrm>
            <a:off x="484775" y="637500"/>
            <a:ext cx="302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B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... 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4" name="Google Shape;494;p45"/>
          <p:cNvSpPr/>
          <p:nvPr/>
        </p:nvSpPr>
        <p:spPr>
          <a:xfrm>
            <a:off x="3505200" y="676275"/>
            <a:ext cx="2133600" cy="3286200"/>
          </a:xfrm>
          <a:prstGeom prst="wedgeRectCallout">
            <a:avLst>
              <a:gd fmla="val 33482" name="adj1"/>
              <a:gd fmla="val -52609" name="adj2"/>
            </a:avLst>
          </a:prstGeom>
          <a:noFill/>
          <a:ln cap="flat" cmpd="sng" w="19050">
            <a:solidFill>
              <a:srgbClr val="D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5"/>
          <p:cNvSpPr txBox="1"/>
          <p:nvPr/>
        </p:nvSpPr>
        <p:spPr>
          <a:xfrm>
            <a:off x="5638800" y="637500"/>
            <a:ext cx="302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B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... 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0" name="Google Shape;500;p46"/>
          <p:cNvCxnSpPr/>
          <p:nvPr/>
        </p:nvCxnSpPr>
        <p:spPr>
          <a:xfrm>
            <a:off x="2977800" y="385200"/>
            <a:ext cx="318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1" name="Google Shape;501;p46"/>
          <p:cNvSpPr txBox="1"/>
          <p:nvPr/>
        </p:nvSpPr>
        <p:spPr>
          <a:xfrm>
            <a:off x="3494100" y="113850"/>
            <a:ext cx="2155800" cy="54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elvetica Neue"/>
                <a:ea typeface="Helvetica Neue"/>
                <a:cs typeface="Helvetica Neue"/>
                <a:sym typeface="Helvetica Neue"/>
              </a:rPr>
              <a:t>reduce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( </a:t>
            </a:r>
            <a:r>
              <a:rPr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" sz="20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φ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3505200" y="676275"/>
            <a:ext cx="2133600" cy="3286200"/>
          </a:xfrm>
          <a:prstGeom prst="wedgeRectCallout">
            <a:avLst>
              <a:gd fmla="val 33482" name="adj1"/>
              <a:gd fmla="val -52609" name="adj2"/>
            </a:avLst>
          </a:prstGeom>
          <a:noFill/>
          <a:ln cap="flat" cmpd="sng" w="19050">
            <a:solidFill>
              <a:srgbClr val="D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6"/>
          <p:cNvSpPr txBox="1"/>
          <p:nvPr/>
        </p:nvSpPr>
        <p:spPr>
          <a:xfrm>
            <a:off x="484775" y="637500"/>
            <a:ext cx="302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B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... 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3505175" y="656550"/>
            <a:ext cx="250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[A] [A◁I] </a:t>
            </a:r>
            <a:b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[A:m()] [A:m()!code]</a:t>
            </a:r>
            <a:b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[A:n()]</a:t>
            </a:r>
            <a:r>
              <a:rPr lang="en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[A:n()!code]</a:t>
            </a:r>
            <a:endParaRPr strike="sng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3505175" y="1551525"/>
            <a:ext cx="250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[B]</a:t>
            </a:r>
            <a:r>
              <a:rPr lang="en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[B◁I]</a:t>
            </a:r>
            <a:endParaRPr strike="sng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[B:m()]</a:t>
            </a:r>
            <a:r>
              <a:rPr lang="en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[B:m()!code]</a:t>
            </a:r>
            <a:endParaRPr strike="sng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[B:n()]</a:t>
            </a:r>
            <a:r>
              <a:rPr lang="en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[B:n()!code]</a:t>
            </a:r>
            <a:endParaRPr strike="sng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6" name="Google Shape;506;p46"/>
          <p:cNvSpPr txBox="1"/>
          <p:nvPr/>
        </p:nvSpPr>
        <p:spPr>
          <a:xfrm>
            <a:off x="3505175" y="2389350"/>
            <a:ext cx="250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[I]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[I:m()]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[I:n()]</a:t>
            </a:r>
            <a:endParaRPr strike="sng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46"/>
          <p:cNvSpPr txBox="1"/>
          <p:nvPr/>
        </p:nvSpPr>
        <p:spPr>
          <a:xfrm>
            <a:off x="5638800" y="637500"/>
            <a:ext cx="3153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 {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 n() { ... }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 B implements I {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String m() { ... }</a:t>
            </a:r>
            <a:endParaRPr sz="1300"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B n() { ... }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m();</a:t>
            </a:r>
            <a:r>
              <a:rPr lang="en" strike="sngStrike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B n(); </a:t>
            </a:r>
            <a:endParaRPr strike="sngStrike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8" name="Google Shape;508;p46"/>
          <p:cNvSpPr txBox="1"/>
          <p:nvPr/>
        </p:nvSpPr>
        <p:spPr>
          <a:xfrm>
            <a:off x="450441" y="3752710"/>
            <a:ext cx="8243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 {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x(I a)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a.m();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 String main() {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M().x(</a:t>
            </a:r>
            <a:r>
              <a:rPr lang="en">
                <a:solidFill>
                  <a:srgbClr val="4285F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A());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</a:t>
            </a:r>
            <a:r>
              <a:rPr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✓ </a:t>
            </a:r>
            <a:r>
              <a:rPr b="1" lang="en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*/</a:t>
            </a:r>
            <a:r>
              <a:rPr b="1" lang="en">
                <a:solidFill>
                  <a:srgbClr val="D858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9" name="Google Shape;509;p46"/>
          <p:cNvSpPr txBox="1"/>
          <p:nvPr/>
        </p:nvSpPr>
        <p:spPr>
          <a:xfrm>
            <a:off x="3505175" y="3144450"/>
            <a:ext cx="215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[M] [M:x()] [M:x()!code] [M:main()] [M:main()!code]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/>
          <p:nvPr>
            <p:ph idx="1" type="body"/>
          </p:nvPr>
        </p:nvSpPr>
        <p:spPr>
          <a:xfrm>
            <a:off x="868400" y="916025"/>
            <a:ext cx="40971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1,048,576</a:t>
            </a:r>
            <a:endParaRPr sz="6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5" name="Google Shape;515;p47"/>
          <p:cNvSpPr txBox="1"/>
          <p:nvPr>
            <p:ph idx="1" type="body"/>
          </p:nvPr>
        </p:nvSpPr>
        <p:spPr>
          <a:xfrm>
            <a:off x="868400" y="2024225"/>
            <a:ext cx="40971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0,00</a:t>
            </a:r>
            <a:r>
              <a:rPr lang="en" sz="6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6,766</a:t>
            </a:r>
            <a:endParaRPr sz="6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5224300" y="1100688"/>
            <a:ext cx="305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subprograms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517" name="Google Shape;517;p47"/>
          <p:cNvSpPr txBox="1"/>
          <p:nvPr>
            <p:ph idx="1" type="body"/>
          </p:nvPr>
        </p:nvSpPr>
        <p:spPr>
          <a:xfrm>
            <a:off x="5224300" y="2208888"/>
            <a:ext cx="305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valid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/>
        </p:nvSpPr>
        <p:spPr>
          <a:xfrm>
            <a:off x="399038" y="1832988"/>
            <a:ext cx="2628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String m() { ...</a:t>
            </a:r>
            <a:r>
              <a:rPr b="1"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String m();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/>
          </a:p>
        </p:txBody>
      </p:sp>
      <p:grpSp>
        <p:nvGrpSpPr>
          <p:cNvPr id="523" name="Google Shape;523;p48"/>
          <p:cNvGrpSpPr/>
          <p:nvPr/>
        </p:nvGrpSpPr>
        <p:grpSpPr>
          <a:xfrm>
            <a:off x="5645975" y="798947"/>
            <a:ext cx="3275400" cy="1859703"/>
            <a:chOff x="5606400" y="1017722"/>
            <a:chExt cx="3275400" cy="1859703"/>
          </a:xfrm>
        </p:grpSpPr>
        <p:sp>
          <p:nvSpPr>
            <p:cNvPr id="524" name="Google Shape;524;p48"/>
            <p:cNvSpPr/>
            <p:nvPr/>
          </p:nvSpPr>
          <p:spPr>
            <a:xfrm>
              <a:off x="5606550" y="1017725"/>
              <a:ext cx="3275100" cy="1859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8"/>
            <p:cNvSpPr txBox="1"/>
            <p:nvPr/>
          </p:nvSpPr>
          <p:spPr>
            <a:xfrm>
              <a:off x="5606400" y="1837463"/>
              <a:ext cx="17466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 ◁ I] ⇒ [A]</a:t>
              </a:r>
              <a:endParaRPr sz="1200"/>
            </a:p>
          </p:txBody>
        </p:sp>
        <p:sp>
          <p:nvSpPr>
            <p:cNvPr id="526" name="Google Shape;526;p48"/>
            <p:cNvSpPr txBox="1"/>
            <p:nvPr/>
          </p:nvSpPr>
          <p:spPr>
            <a:xfrm>
              <a:off x="6568811" y="2315697"/>
              <a:ext cx="14397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[I.m()] ⇒ [I]</a:t>
              </a:r>
              <a:endParaRPr sz="1200"/>
            </a:p>
          </p:txBody>
        </p:sp>
        <p:sp>
          <p:nvSpPr>
            <p:cNvPr id="527" name="Google Shape;527;p48"/>
            <p:cNvSpPr txBox="1"/>
            <p:nvPr/>
          </p:nvSpPr>
          <p:spPr>
            <a:xfrm>
              <a:off x="5903100" y="1359222"/>
              <a:ext cx="26820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[A.m()!code] ⇒ [A.m()]</a:t>
              </a:r>
              <a:endParaRPr sz="1200"/>
            </a:p>
          </p:txBody>
        </p:sp>
        <p:sp>
          <p:nvSpPr>
            <p:cNvPr id="528" name="Google Shape;528;p48"/>
            <p:cNvSpPr txBox="1"/>
            <p:nvPr/>
          </p:nvSpPr>
          <p:spPr>
            <a:xfrm>
              <a:off x="7263900" y="1837463"/>
              <a:ext cx="16179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[A.m()] ⇒ [A]</a:t>
              </a:r>
              <a:endParaRPr sz="1200"/>
            </a:p>
          </p:txBody>
        </p:sp>
        <p:sp>
          <p:nvSpPr>
            <p:cNvPr id="529" name="Google Shape;529;p48"/>
            <p:cNvSpPr txBox="1"/>
            <p:nvPr/>
          </p:nvSpPr>
          <p:spPr>
            <a:xfrm>
              <a:off x="5919150" y="1017722"/>
              <a:ext cx="26499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 Neue"/>
                  <a:ea typeface="Helvetica Neue"/>
                  <a:cs typeface="Helvetica Neue"/>
                  <a:sym typeface="Helvetica Neue"/>
                </a:rPr>
                <a:t>Syntactic Dependencies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30" name="Google Shape;530;p48"/>
          <p:cNvGrpSpPr/>
          <p:nvPr/>
        </p:nvGrpSpPr>
        <p:grpSpPr>
          <a:xfrm>
            <a:off x="2895600" y="2041213"/>
            <a:ext cx="1332375" cy="875863"/>
            <a:chOff x="2856025" y="2259988"/>
            <a:chExt cx="1332375" cy="875863"/>
          </a:xfrm>
        </p:grpSpPr>
        <p:sp>
          <p:nvSpPr>
            <p:cNvPr id="531" name="Google Shape;531;p48"/>
            <p:cNvSpPr/>
            <p:nvPr/>
          </p:nvSpPr>
          <p:spPr>
            <a:xfrm>
              <a:off x="3553300" y="2259988"/>
              <a:ext cx="635100" cy="327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[A]</a:t>
              </a: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2856025" y="2808550"/>
              <a:ext cx="1082100" cy="327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[A.m()]</a:t>
              </a:r>
              <a:endParaRPr/>
            </a:p>
          </p:txBody>
        </p:sp>
        <p:cxnSp>
          <p:nvCxnSpPr>
            <p:cNvPr id="533" name="Google Shape;533;p48"/>
            <p:cNvCxnSpPr>
              <a:stCxn id="532" idx="0"/>
              <a:endCxn id="531" idx="3"/>
            </p:cNvCxnSpPr>
            <p:nvPr/>
          </p:nvCxnSpPr>
          <p:spPr>
            <a:xfrm flipH="1" rot="10800000">
              <a:off x="3397075" y="2539450"/>
              <a:ext cx="249300" cy="269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34" name="Google Shape;534;p48"/>
          <p:cNvGrpSpPr/>
          <p:nvPr/>
        </p:nvGrpSpPr>
        <p:grpSpPr>
          <a:xfrm>
            <a:off x="2800625" y="2041213"/>
            <a:ext cx="2761850" cy="1519700"/>
            <a:chOff x="2800625" y="2411138"/>
            <a:chExt cx="2761850" cy="1519700"/>
          </a:xfrm>
        </p:grpSpPr>
        <p:cxnSp>
          <p:nvCxnSpPr>
            <p:cNvPr id="535" name="Google Shape;535;p48"/>
            <p:cNvCxnSpPr>
              <a:stCxn id="536" idx="0"/>
              <a:endCxn id="532" idx="4"/>
            </p:cNvCxnSpPr>
            <p:nvPr/>
          </p:nvCxnSpPr>
          <p:spPr>
            <a:xfrm rot="10800000">
              <a:off x="3436625" y="3287038"/>
              <a:ext cx="241200" cy="316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537" name="Google Shape;537;p48"/>
            <p:cNvGrpSpPr/>
            <p:nvPr/>
          </p:nvGrpSpPr>
          <p:grpSpPr>
            <a:xfrm>
              <a:off x="2800625" y="2411138"/>
              <a:ext cx="2761850" cy="1519700"/>
              <a:chOff x="2761050" y="2259988"/>
              <a:chExt cx="2761850" cy="1519700"/>
            </a:xfrm>
          </p:grpSpPr>
          <p:sp>
            <p:nvSpPr>
              <p:cNvPr id="538" name="Google Shape;538;p48"/>
              <p:cNvSpPr txBox="1"/>
              <p:nvPr/>
            </p:nvSpPr>
            <p:spPr>
              <a:xfrm>
                <a:off x="4779500" y="2774975"/>
                <a:ext cx="743400" cy="3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[I.m()] </a:t>
                </a:r>
                <a:endParaRPr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cxnSp>
            <p:nvCxnSpPr>
              <p:cNvPr id="539" name="Google Shape;539;p48"/>
              <p:cNvCxnSpPr>
                <a:stCxn id="538" idx="0"/>
                <a:endCxn id="540" idx="5"/>
              </p:cNvCxnSpPr>
              <p:nvPr/>
            </p:nvCxnSpPr>
            <p:spPr>
              <a:xfrm rot="10800000">
                <a:off x="4936400" y="2539475"/>
                <a:ext cx="214800" cy="235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41" name="Google Shape;541;p48"/>
              <p:cNvSpPr/>
              <p:nvPr/>
            </p:nvSpPr>
            <p:spPr>
              <a:xfrm>
                <a:off x="3797950" y="2808563"/>
                <a:ext cx="1100700" cy="32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[A ◁ I]</a:t>
                </a:r>
                <a:endParaRPr/>
              </a:p>
            </p:txBody>
          </p:sp>
          <p:sp>
            <p:nvSpPr>
              <p:cNvPr id="536" name="Google Shape;536;p48"/>
              <p:cNvSpPr/>
              <p:nvPr/>
            </p:nvSpPr>
            <p:spPr>
              <a:xfrm>
                <a:off x="2761050" y="3452388"/>
                <a:ext cx="1754400" cy="32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[A.m()!code]</a:t>
                </a:r>
                <a:endParaRPr/>
              </a:p>
            </p:txBody>
          </p:sp>
          <p:cxnSp>
            <p:nvCxnSpPr>
              <p:cNvPr id="542" name="Google Shape;542;p48"/>
              <p:cNvCxnSpPr>
                <a:stCxn id="541" idx="0"/>
                <a:endCxn id="531" idx="5"/>
              </p:cNvCxnSpPr>
              <p:nvPr/>
            </p:nvCxnSpPr>
            <p:spPr>
              <a:xfrm rot="10800000">
                <a:off x="4095400" y="2539463"/>
                <a:ext cx="252900" cy="269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40" name="Google Shape;540;p48"/>
              <p:cNvSpPr/>
              <p:nvPr/>
            </p:nvSpPr>
            <p:spPr>
              <a:xfrm>
                <a:off x="4515450" y="2259988"/>
                <a:ext cx="493200" cy="32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[I]</a:t>
                </a:r>
                <a:endParaRPr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</p:grpSp>
      <p:grpSp>
        <p:nvGrpSpPr>
          <p:cNvPr id="543" name="Google Shape;543;p48"/>
          <p:cNvGrpSpPr/>
          <p:nvPr/>
        </p:nvGrpSpPr>
        <p:grpSpPr>
          <a:xfrm>
            <a:off x="459800" y="1932450"/>
            <a:ext cx="8461425" cy="2412100"/>
            <a:chOff x="420225" y="2151225"/>
            <a:chExt cx="8461425" cy="2412100"/>
          </a:xfrm>
        </p:grpSpPr>
        <p:grpSp>
          <p:nvGrpSpPr>
            <p:cNvPr id="544" name="Google Shape;544;p48"/>
            <p:cNvGrpSpPr/>
            <p:nvPr/>
          </p:nvGrpSpPr>
          <p:grpSpPr>
            <a:xfrm>
              <a:off x="5606550" y="3068922"/>
              <a:ext cx="3275100" cy="1494403"/>
              <a:chOff x="3880875" y="3045475"/>
              <a:chExt cx="3275100" cy="1494403"/>
            </a:xfrm>
          </p:grpSpPr>
          <p:sp>
            <p:nvSpPr>
              <p:cNvPr id="545" name="Google Shape;545;p48"/>
              <p:cNvSpPr/>
              <p:nvPr/>
            </p:nvSpPr>
            <p:spPr>
              <a:xfrm>
                <a:off x="3880875" y="3073178"/>
                <a:ext cx="3275100" cy="1466700"/>
              </a:xfrm>
              <a:prstGeom prst="roundRect">
                <a:avLst>
                  <a:gd fmla="val 19025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48"/>
              <p:cNvSpPr txBox="1"/>
              <p:nvPr/>
            </p:nvSpPr>
            <p:spPr>
              <a:xfrm>
                <a:off x="4709475" y="3550488"/>
                <a:ext cx="1617900" cy="51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accent1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[A ◁ I] ⇒ [I]</a:t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7" name="Google Shape;547;p48"/>
              <p:cNvSpPr txBox="1"/>
              <p:nvPr/>
            </p:nvSpPr>
            <p:spPr>
              <a:xfrm>
                <a:off x="4193463" y="3045475"/>
                <a:ext cx="26499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Helvetica Neue"/>
                    <a:ea typeface="Helvetica Neue"/>
                    <a:cs typeface="Helvetica Neue"/>
                    <a:sym typeface="Helvetica Neue"/>
                  </a:rPr>
                  <a:t>Referential Dependencies</a:t>
                </a:r>
                <a:endParaRPr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48" name="Google Shape;548;p48"/>
            <p:cNvSpPr/>
            <p:nvPr/>
          </p:nvSpPr>
          <p:spPr>
            <a:xfrm>
              <a:off x="1284550" y="2151225"/>
              <a:ext cx="1372800" cy="2169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420225" y="2790525"/>
              <a:ext cx="1483200" cy="6939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0" name="Google Shape;550;p48"/>
            <p:cNvCxnSpPr>
              <a:stCxn id="548" idx="0"/>
              <a:endCxn id="549" idx="1"/>
            </p:cNvCxnSpPr>
            <p:nvPr/>
          </p:nvCxnSpPr>
          <p:spPr>
            <a:xfrm rot="5400000">
              <a:off x="702400" y="1869075"/>
              <a:ext cx="986400" cy="1550700"/>
            </a:xfrm>
            <a:prstGeom prst="curvedConnector4">
              <a:avLst>
                <a:gd fmla="val -42374" name="adj1"/>
                <a:gd fmla="val 117982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51" name="Google Shape;551;p48"/>
            <p:cNvCxnSpPr/>
            <p:nvPr/>
          </p:nvCxnSpPr>
          <p:spPr>
            <a:xfrm flipH="1" rot="10800000">
              <a:off x="4374865" y="2550767"/>
              <a:ext cx="239400" cy="269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49"/>
          <p:cNvGrpSpPr/>
          <p:nvPr/>
        </p:nvGrpSpPr>
        <p:grpSpPr>
          <a:xfrm>
            <a:off x="3906775" y="4175450"/>
            <a:ext cx="4758103" cy="572700"/>
            <a:chOff x="3906775" y="4175450"/>
            <a:chExt cx="4758103" cy="572700"/>
          </a:xfrm>
        </p:grpSpPr>
        <p:sp>
          <p:nvSpPr>
            <p:cNvPr id="557" name="Google Shape;557;p49"/>
            <p:cNvSpPr txBox="1"/>
            <p:nvPr/>
          </p:nvSpPr>
          <p:spPr>
            <a:xfrm>
              <a:off x="5429078" y="4225850"/>
              <a:ext cx="32358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 ◁ I] ∧ [I.m()]  ⇒  [A.m()]</a:t>
              </a:r>
              <a:endParaRPr sz="2000"/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3906775" y="4175450"/>
              <a:ext cx="1206600" cy="572700"/>
            </a:xfrm>
            <a:prstGeom prst="rightArrow">
              <a:avLst>
                <a:gd fmla="val 60642" name="adj1"/>
                <a:gd fmla="val 4704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 LOGIC</a:t>
              </a:r>
              <a:endParaRPr/>
            </a:p>
          </p:txBody>
        </p:sp>
      </p:grpSp>
      <p:grpSp>
        <p:nvGrpSpPr>
          <p:cNvPr id="559" name="Google Shape;559;p49"/>
          <p:cNvGrpSpPr/>
          <p:nvPr/>
        </p:nvGrpSpPr>
        <p:grpSpPr>
          <a:xfrm>
            <a:off x="870080" y="2145500"/>
            <a:ext cx="7794857" cy="2702050"/>
            <a:chOff x="870080" y="2145500"/>
            <a:chExt cx="7794857" cy="2702050"/>
          </a:xfrm>
        </p:grpSpPr>
        <p:sp>
          <p:nvSpPr>
            <p:cNvPr id="560" name="Google Shape;560;p49"/>
            <p:cNvSpPr txBox="1"/>
            <p:nvPr/>
          </p:nvSpPr>
          <p:spPr>
            <a:xfrm>
              <a:off x="870080" y="4375650"/>
              <a:ext cx="27210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[A ◁ I]  ⇒  [A.m()]</a:t>
              </a:r>
              <a:endParaRPr sz="2000"/>
            </a:p>
          </p:txBody>
        </p:sp>
        <p:sp>
          <p:nvSpPr>
            <p:cNvPr id="561" name="Google Shape;561;p49"/>
            <p:cNvSpPr txBox="1"/>
            <p:nvPr/>
          </p:nvSpPr>
          <p:spPr>
            <a:xfrm>
              <a:off x="6036038" y="2145500"/>
              <a:ext cx="26289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class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A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implements I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String m() { ...</a:t>
              </a:r>
              <a:r>
                <a:rPr b="1"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interface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I { 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String m();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cxnSp>
          <p:nvCxnSpPr>
            <p:cNvPr id="562" name="Google Shape;562;p49"/>
            <p:cNvCxnSpPr>
              <a:stCxn id="563" idx="3"/>
              <a:endCxn id="561" idx="1"/>
            </p:cNvCxnSpPr>
            <p:nvPr/>
          </p:nvCxnSpPr>
          <p:spPr>
            <a:xfrm>
              <a:off x="3027938" y="2571738"/>
              <a:ext cx="3008100" cy="3126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64" name="Google Shape;564;p49"/>
          <p:cNvGrpSpPr/>
          <p:nvPr/>
        </p:nvGrpSpPr>
        <p:grpSpPr>
          <a:xfrm>
            <a:off x="1197381" y="442650"/>
            <a:ext cx="7467557" cy="4004425"/>
            <a:chOff x="1197381" y="442650"/>
            <a:chExt cx="7467557" cy="4004425"/>
          </a:xfrm>
        </p:grpSpPr>
        <p:sp>
          <p:nvSpPr>
            <p:cNvPr id="565" name="Google Shape;565;p49"/>
            <p:cNvSpPr txBox="1"/>
            <p:nvPr/>
          </p:nvSpPr>
          <p:spPr>
            <a:xfrm>
              <a:off x="1197381" y="3975175"/>
              <a:ext cx="23937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[I.m()]  ⇒  [A.m()]</a:t>
              </a:r>
              <a:endParaRPr sz="2000"/>
            </a:p>
          </p:txBody>
        </p:sp>
        <p:sp>
          <p:nvSpPr>
            <p:cNvPr id="566" name="Google Shape;566;p49"/>
            <p:cNvSpPr txBox="1"/>
            <p:nvPr/>
          </p:nvSpPr>
          <p:spPr>
            <a:xfrm>
              <a:off x="6036038" y="442650"/>
              <a:ext cx="26289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class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A </a:t>
              </a: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implements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I {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String m() { ...</a:t>
              </a:r>
              <a:r>
                <a:rPr b="1"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interface</a:t>
              </a: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I { </a:t>
              </a:r>
              <a:endPara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  </a:t>
              </a:r>
              <a:r>
                <a:rPr lang="en" strike="sngStrike">
                  <a:solidFill>
                    <a:schemeClr val="accent3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String m();</a:t>
              </a:r>
              <a:endParaRPr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}</a:t>
              </a:r>
              <a:endParaRPr/>
            </a:p>
          </p:txBody>
        </p:sp>
        <p:cxnSp>
          <p:nvCxnSpPr>
            <p:cNvPr id="567" name="Google Shape;567;p49"/>
            <p:cNvCxnSpPr>
              <a:stCxn id="563" idx="3"/>
              <a:endCxn id="566" idx="1"/>
            </p:cNvCxnSpPr>
            <p:nvPr/>
          </p:nvCxnSpPr>
          <p:spPr>
            <a:xfrm flipH="1" rot="10800000">
              <a:off x="3027938" y="1181538"/>
              <a:ext cx="3008100" cy="13902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dk2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sp>
        <p:nvSpPr>
          <p:cNvPr id="563" name="Google Shape;563;p49"/>
          <p:cNvSpPr txBox="1"/>
          <p:nvPr/>
        </p:nvSpPr>
        <p:spPr>
          <a:xfrm>
            <a:off x="399038" y="1832988"/>
            <a:ext cx="2628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class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 </a:t>
            </a: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implements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 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r>
              <a:rPr lang="en"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String m() { ...</a:t>
            </a:r>
            <a:r>
              <a:rPr b="1" lang="en"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trike="sngStrike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trike="sngStrike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interface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 { 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String m();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/>
          <p:nvPr/>
        </p:nvSpPr>
        <p:spPr>
          <a:xfrm>
            <a:off x="270750" y="2144313"/>
            <a:ext cx="16125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0"/>
          <p:cNvSpPr/>
          <p:nvPr/>
        </p:nvSpPr>
        <p:spPr>
          <a:xfrm>
            <a:off x="2573488" y="2144313"/>
            <a:ext cx="1612500" cy="1483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50"/>
          <p:cNvGrpSpPr/>
          <p:nvPr/>
        </p:nvGrpSpPr>
        <p:grpSpPr>
          <a:xfrm>
            <a:off x="509240" y="2353410"/>
            <a:ext cx="1211665" cy="1068254"/>
            <a:chOff x="939625" y="2378135"/>
            <a:chExt cx="908840" cy="801271"/>
          </a:xfrm>
        </p:grpSpPr>
        <p:sp>
          <p:nvSpPr>
            <p:cNvPr id="575" name="Google Shape;575;p50"/>
            <p:cNvSpPr/>
            <p:nvPr/>
          </p:nvSpPr>
          <p:spPr>
            <a:xfrm>
              <a:off x="1197660" y="237813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0"/>
            <p:cNvSpPr/>
            <p:nvPr/>
          </p:nvSpPr>
          <p:spPr>
            <a:xfrm>
              <a:off x="939625" y="2689433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0"/>
            <p:cNvSpPr/>
            <p:nvPr/>
          </p:nvSpPr>
          <p:spPr>
            <a:xfrm>
              <a:off x="1446712" y="2689433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0"/>
            <p:cNvSpPr/>
            <p:nvPr/>
          </p:nvSpPr>
          <p:spPr>
            <a:xfrm>
              <a:off x="1197660" y="302670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0"/>
            <p:cNvSpPr/>
            <p:nvPr/>
          </p:nvSpPr>
          <p:spPr>
            <a:xfrm>
              <a:off x="1695765" y="3026705"/>
              <a:ext cx="152700" cy="15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50"/>
          <p:cNvSpPr txBox="1"/>
          <p:nvPr/>
        </p:nvSpPr>
        <p:spPr>
          <a:xfrm>
            <a:off x="350950" y="1763763"/>
            <a:ext cx="1450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(files, lines)</a:t>
            </a:r>
            <a:b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Items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p50"/>
          <p:cNvSpPr txBox="1"/>
          <p:nvPr/>
        </p:nvSpPr>
        <p:spPr>
          <a:xfrm>
            <a:off x="638350" y="3550813"/>
            <a:ext cx="87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(ddmin)</a:t>
            </a:r>
            <a:endParaRPr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82" name="Google Shape;582;p50"/>
          <p:cNvGrpSpPr/>
          <p:nvPr/>
        </p:nvGrpSpPr>
        <p:grpSpPr>
          <a:xfrm>
            <a:off x="1883250" y="1763763"/>
            <a:ext cx="2301950" cy="2180650"/>
            <a:chOff x="1883250" y="1639875"/>
            <a:chExt cx="2301950" cy="2180650"/>
          </a:xfrm>
        </p:grpSpPr>
        <p:grpSp>
          <p:nvGrpSpPr>
            <p:cNvPr id="583" name="Google Shape;583;p50"/>
            <p:cNvGrpSpPr/>
            <p:nvPr/>
          </p:nvGrpSpPr>
          <p:grpSpPr>
            <a:xfrm>
              <a:off x="1883250" y="1639875"/>
              <a:ext cx="2301950" cy="1656270"/>
              <a:chOff x="1883250" y="1639875"/>
              <a:chExt cx="2301950" cy="1656270"/>
            </a:xfrm>
          </p:grpSpPr>
          <p:cxnSp>
            <p:nvCxnSpPr>
              <p:cNvPr id="584" name="Google Shape;584;p50"/>
              <p:cNvCxnSpPr>
                <a:stCxn id="572" idx="3"/>
                <a:endCxn id="573" idx="1"/>
              </p:cNvCxnSpPr>
              <p:nvPr/>
            </p:nvCxnSpPr>
            <p:spPr>
              <a:xfrm>
                <a:off x="1883250" y="2762025"/>
                <a:ext cx="6903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dot"/>
                <a:round/>
                <a:headEnd len="med" w="med" type="none"/>
                <a:tailEnd len="med" w="med" type="triangle"/>
              </a:ln>
            </p:spPr>
          </p:cxnSp>
          <p:grpSp>
            <p:nvGrpSpPr>
              <p:cNvPr id="585" name="Google Shape;585;p50"/>
              <p:cNvGrpSpPr/>
              <p:nvPr/>
            </p:nvGrpSpPr>
            <p:grpSpPr>
              <a:xfrm>
                <a:off x="2786588" y="2227890"/>
                <a:ext cx="1211665" cy="1068254"/>
                <a:chOff x="3102425" y="2391122"/>
                <a:chExt cx="908840" cy="801271"/>
              </a:xfrm>
            </p:grpSpPr>
            <p:sp>
              <p:nvSpPr>
                <p:cNvPr id="586" name="Google Shape;586;p50"/>
                <p:cNvSpPr/>
                <p:nvPr/>
              </p:nvSpPr>
              <p:spPr>
                <a:xfrm>
                  <a:off x="3360460" y="2391122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50"/>
                <p:cNvSpPr/>
                <p:nvPr/>
              </p:nvSpPr>
              <p:spPr>
                <a:xfrm>
                  <a:off x="3102425" y="2702421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50"/>
                <p:cNvSpPr/>
                <p:nvPr/>
              </p:nvSpPr>
              <p:spPr>
                <a:xfrm>
                  <a:off x="3609512" y="2702421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50"/>
                <p:cNvSpPr/>
                <p:nvPr/>
              </p:nvSpPr>
              <p:spPr>
                <a:xfrm>
                  <a:off x="3360460" y="3039693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50"/>
                <p:cNvSpPr/>
                <p:nvPr/>
              </p:nvSpPr>
              <p:spPr>
                <a:xfrm>
                  <a:off x="3858565" y="3039693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91" name="Google Shape;591;p50"/>
                <p:cNvCxnSpPr>
                  <a:stCxn id="587" idx="7"/>
                  <a:endCxn id="586" idx="3"/>
                </p:cNvCxnSpPr>
                <p:nvPr/>
              </p:nvCxnSpPr>
              <p:spPr>
                <a:xfrm flipH="1" rot="10800000">
                  <a:off x="3232763" y="2521383"/>
                  <a:ext cx="150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592" name="Google Shape;592;p50"/>
                <p:cNvCxnSpPr>
                  <a:stCxn id="588" idx="1"/>
                  <a:endCxn id="586" idx="5"/>
                </p:cNvCxnSpPr>
                <p:nvPr/>
              </p:nvCxnSpPr>
              <p:spPr>
                <a:xfrm rot="10800000">
                  <a:off x="3490875" y="2521383"/>
                  <a:ext cx="141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593" name="Google Shape;593;p50"/>
                <p:cNvCxnSpPr>
                  <a:stCxn id="589" idx="7"/>
                  <a:endCxn id="588" idx="3"/>
                </p:cNvCxnSpPr>
                <p:nvPr/>
              </p:nvCxnSpPr>
              <p:spPr>
                <a:xfrm flipH="1" rot="10800000">
                  <a:off x="3490797" y="2832855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594" name="Google Shape;594;p50"/>
              <p:cNvCxnSpPr>
                <a:stCxn id="590" idx="1"/>
                <a:endCxn id="588" idx="5"/>
              </p:cNvCxnSpPr>
              <p:nvPr/>
            </p:nvCxnSpPr>
            <p:spPr>
              <a:xfrm rot="10800000">
                <a:off x="3636387" y="2816678"/>
                <a:ext cx="188100" cy="305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595" name="Google Shape;595;p50"/>
              <p:cNvSpPr txBox="1"/>
              <p:nvPr/>
            </p:nvSpPr>
            <p:spPr>
              <a:xfrm>
                <a:off x="2611700" y="1639875"/>
                <a:ext cx="1573500" cy="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b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Trees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96" name="Google Shape;596;p50"/>
            <p:cNvSpPr txBox="1"/>
            <p:nvPr/>
          </p:nvSpPr>
          <p:spPr>
            <a:xfrm>
              <a:off x="2714088" y="3426925"/>
              <a:ext cx="600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(hdd)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97" name="Google Shape;597;p50"/>
          <p:cNvGrpSpPr/>
          <p:nvPr/>
        </p:nvGrpSpPr>
        <p:grpSpPr>
          <a:xfrm>
            <a:off x="2742850" y="1579638"/>
            <a:ext cx="1302563" cy="2364775"/>
            <a:chOff x="2742850" y="1455750"/>
            <a:chExt cx="1302563" cy="2364775"/>
          </a:xfrm>
        </p:grpSpPr>
        <p:sp>
          <p:nvSpPr>
            <p:cNvPr id="598" name="Google Shape;598;p50"/>
            <p:cNvSpPr/>
            <p:nvPr/>
          </p:nvSpPr>
          <p:spPr>
            <a:xfrm>
              <a:off x="2742850" y="1455750"/>
              <a:ext cx="1273800" cy="3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(syntax)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9" name="Google Shape;599;p50"/>
            <p:cNvSpPr txBox="1"/>
            <p:nvPr/>
          </p:nvSpPr>
          <p:spPr>
            <a:xfrm>
              <a:off x="3131013" y="3426925"/>
              <a:ext cx="914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(perses)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00" name="Google Shape;600;p50"/>
          <p:cNvGrpSpPr/>
          <p:nvPr/>
        </p:nvGrpSpPr>
        <p:grpSpPr>
          <a:xfrm>
            <a:off x="4147050" y="1763763"/>
            <a:ext cx="2341676" cy="2180663"/>
            <a:chOff x="4147050" y="1763763"/>
            <a:chExt cx="2341676" cy="2180663"/>
          </a:xfrm>
        </p:grpSpPr>
        <p:grpSp>
          <p:nvGrpSpPr>
            <p:cNvPr id="601" name="Google Shape;601;p50"/>
            <p:cNvGrpSpPr/>
            <p:nvPr/>
          </p:nvGrpSpPr>
          <p:grpSpPr>
            <a:xfrm>
              <a:off x="4147050" y="1763763"/>
              <a:ext cx="2341676" cy="1863750"/>
              <a:chOff x="4147050" y="1639875"/>
              <a:chExt cx="2341676" cy="1863750"/>
            </a:xfrm>
          </p:grpSpPr>
          <p:grpSp>
            <p:nvGrpSpPr>
              <p:cNvPr id="602" name="Google Shape;602;p50"/>
              <p:cNvGrpSpPr/>
              <p:nvPr/>
            </p:nvGrpSpPr>
            <p:grpSpPr>
              <a:xfrm>
                <a:off x="4147050" y="1639875"/>
                <a:ext cx="2341676" cy="1863750"/>
                <a:chOff x="4147050" y="1639875"/>
                <a:chExt cx="2341676" cy="1863750"/>
              </a:xfrm>
            </p:grpSpPr>
            <p:sp>
              <p:nvSpPr>
                <p:cNvPr id="603" name="Google Shape;603;p50"/>
                <p:cNvSpPr/>
                <p:nvPr/>
              </p:nvSpPr>
              <p:spPr>
                <a:xfrm>
                  <a:off x="4876226" y="2020425"/>
                  <a:ext cx="1612500" cy="14832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04" name="Google Shape;604;p50"/>
                <p:cNvCxnSpPr>
                  <a:stCxn id="573" idx="3"/>
                  <a:endCxn id="603" idx="1"/>
                </p:cNvCxnSpPr>
                <p:nvPr/>
              </p:nvCxnSpPr>
              <p:spPr>
                <a:xfrm>
                  <a:off x="4185988" y="2762025"/>
                  <a:ext cx="6903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605" name="Google Shape;605;p50"/>
                <p:cNvSpPr txBox="1"/>
                <p:nvPr/>
              </p:nvSpPr>
              <p:spPr>
                <a:xfrm>
                  <a:off x="4147050" y="2229525"/>
                  <a:ext cx="648300" cy="46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900">
                      <a:solidFill>
                        <a:schemeClr val="dk2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≤</a:t>
                  </a:r>
                  <a:endParaRPr b="1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  <p:sp>
              <p:nvSpPr>
                <p:cNvPr id="606" name="Google Shape;606;p50"/>
                <p:cNvSpPr txBox="1"/>
                <p:nvPr/>
              </p:nvSpPr>
              <p:spPr>
                <a:xfrm>
                  <a:off x="4958300" y="1639875"/>
                  <a:ext cx="1450200" cy="46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b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Graphs</a:t>
                  </a:r>
                  <a:endParaRPr sz="1800"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grpSp>
            <p:nvGrpSpPr>
              <p:cNvPr id="607" name="Google Shape;607;p50"/>
              <p:cNvGrpSpPr/>
              <p:nvPr/>
            </p:nvGrpSpPr>
            <p:grpSpPr>
              <a:xfrm>
                <a:off x="5063936" y="2280106"/>
                <a:ext cx="1169132" cy="1030675"/>
                <a:chOff x="5265225" y="2404110"/>
                <a:chExt cx="908840" cy="801271"/>
              </a:xfrm>
            </p:grpSpPr>
            <p:sp>
              <p:nvSpPr>
                <p:cNvPr id="608" name="Google Shape;608;p50"/>
                <p:cNvSpPr/>
                <p:nvPr/>
              </p:nvSpPr>
              <p:spPr>
                <a:xfrm>
                  <a:off x="5523260" y="240411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50"/>
                <p:cNvSpPr/>
                <p:nvPr/>
              </p:nvSpPr>
              <p:spPr>
                <a:xfrm>
                  <a:off x="5265225" y="2715408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50"/>
                <p:cNvSpPr/>
                <p:nvPr/>
              </p:nvSpPr>
              <p:spPr>
                <a:xfrm>
                  <a:off x="5772312" y="2715408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50"/>
                <p:cNvSpPr/>
                <p:nvPr/>
              </p:nvSpPr>
              <p:spPr>
                <a:xfrm>
                  <a:off x="5523260" y="305268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50"/>
                <p:cNvSpPr/>
                <p:nvPr/>
              </p:nvSpPr>
              <p:spPr>
                <a:xfrm>
                  <a:off x="6021365" y="3052680"/>
                  <a:ext cx="152700" cy="152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13" name="Google Shape;613;p50"/>
                <p:cNvCxnSpPr>
                  <a:stCxn id="609" idx="7"/>
                  <a:endCxn id="608" idx="3"/>
                </p:cNvCxnSpPr>
                <p:nvPr/>
              </p:nvCxnSpPr>
              <p:spPr>
                <a:xfrm flipH="1" rot="10800000">
                  <a:off x="5395563" y="2534371"/>
                  <a:ext cx="150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614" name="Google Shape;614;p50"/>
                <p:cNvCxnSpPr>
                  <a:stCxn id="610" idx="1"/>
                  <a:endCxn id="608" idx="5"/>
                </p:cNvCxnSpPr>
                <p:nvPr/>
              </p:nvCxnSpPr>
              <p:spPr>
                <a:xfrm rot="10800000">
                  <a:off x="5653675" y="2534371"/>
                  <a:ext cx="141000" cy="203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615" name="Google Shape;615;p50"/>
                <p:cNvCxnSpPr>
                  <a:stCxn id="611" idx="7"/>
                  <a:endCxn id="610" idx="3"/>
                </p:cNvCxnSpPr>
                <p:nvPr/>
              </p:nvCxnSpPr>
              <p:spPr>
                <a:xfrm flipH="1" rot="10800000">
                  <a:off x="5653597" y="2845843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616" name="Google Shape;616;p50"/>
                <p:cNvCxnSpPr>
                  <a:stCxn id="612" idx="1"/>
                  <a:endCxn id="610" idx="5"/>
                </p:cNvCxnSpPr>
                <p:nvPr/>
              </p:nvCxnSpPr>
              <p:spPr>
                <a:xfrm rot="10800000">
                  <a:off x="5902727" y="2845843"/>
                  <a:ext cx="141000" cy="229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617" name="Google Shape;617;p50"/>
                <p:cNvCxnSpPr>
                  <a:stCxn id="608" idx="7"/>
                  <a:endCxn id="612" idx="0"/>
                </p:cNvCxnSpPr>
                <p:nvPr/>
              </p:nvCxnSpPr>
              <p:spPr>
                <a:xfrm flipH="1" rot="-5400000">
                  <a:off x="5562547" y="2517522"/>
                  <a:ext cx="626100" cy="444000"/>
                </a:xfrm>
                <a:prstGeom prst="curvedConnector3">
                  <a:avLst>
                    <a:gd fmla="val -7189" name="adj1"/>
                  </a:avLst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618" name="Google Shape;618;p50"/>
                <p:cNvCxnSpPr>
                  <a:stCxn id="612" idx="2"/>
                  <a:endCxn id="611" idx="6"/>
                </p:cNvCxnSpPr>
                <p:nvPr/>
              </p:nvCxnSpPr>
              <p:spPr>
                <a:xfrm rot="10800000">
                  <a:off x="5676065" y="3129030"/>
                  <a:ext cx="3453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</p:grpSp>
        <p:sp>
          <p:nvSpPr>
            <p:cNvPr id="619" name="Google Shape;619;p50"/>
            <p:cNvSpPr txBox="1"/>
            <p:nvPr/>
          </p:nvSpPr>
          <p:spPr>
            <a:xfrm>
              <a:off x="4876250" y="3550825"/>
              <a:ext cx="145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(Old J-Reduce)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20" name="Google Shape;620;p50"/>
          <p:cNvGrpSpPr/>
          <p:nvPr/>
        </p:nvGrpSpPr>
        <p:grpSpPr>
          <a:xfrm>
            <a:off x="6488726" y="1753275"/>
            <a:ext cx="2342374" cy="2191150"/>
            <a:chOff x="6488726" y="1753275"/>
            <a:chExt cx="2342374" cy="2191150"/>
          </a:xfrm>
        </p:grpSpPr>
        <p:grpSp>
          <p:nvGrpSpPr>
            <p:cNvPr id="621" name="Google Shape;621;p50"/>
            <p:cNvGrpSpPr/>
            <p:nvPr/>
          </p:nvGrpSpPr>
          <p:grpSpPr>
            <a:xfrm>
              <a:off x="6488726" y="1753275"/>
              <a:ext cx="2342374" cy="1636935"/>
              <a:chOff x="6488726" y="1639875"/>
              <a:chExt cx="2342374" cy="1636935"/>
            </a:xfrm>
          </p:grpSpPr>
          <p:cxnSp>
            <p:nvCxnSpPr>
              <p:cNvPr id="622" name="Google Shape;622;p50"/>
              <p:cNvCxnSpPr/>
              <p:nvPr/>
            </p:nvCxnSpPr>
            <p:spPr>
              <a:xfrm>
                <a:off x="6488726" y="2762025"/>
                <a:ext cx="6903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623" name="Google Shape;623;p50"/>
              <p:cNvSpPr txBox="1"/>
              <p:nvPr/>
            </p:nvSpPr>
            <p:spPr>
              <a:xfrm>
                <a:off x="6509713" y="2229525"/>
                <a:ext cx="648300" cy="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900">
                    <a:solidFill>
                      <a:schemeClr val="dk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≤</a:t>
                </a:r>
                <a:endParaRPr b="1" sz="1900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4" name="Google Shape;624;p50"/>
              <p:cNvSpPr txBox="1"/>
              <p:nvPr/>
            </p:nvSpPr>
            <p:spPr>
              <a:xfrm>
                <a:off x="7179025" y="2250510"/>
                <a:ext cx="1615800" cy="102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2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x ∧ y ⇒ z ∨ w</a:t>
                </a:r>
                <a:endParaRPr sz="1700">
                  <a:solidFill>
                    <a:schemeClr val="dk2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2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z ⇒ y</a:t>
                </a:r>
                <a:endParaRPr sz="1700">
                  <a:solidFill>
                    <a:schemeClr val="dk2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2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     w ⇒ x ∨ y </a:t>
                </a:r>
                <a:endParaRPr sz="1700">
                  <a:solidFill>
                    <a:schemeClr val="dk2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2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625" name="Google Shape;625;p50"/>
              <p:cNvSpPr txBox="1"/>
              <p:nvPr/>
            </p:nvSpPr>
            <p:spPr>
              <a:xfrm>
                <a:off x="7218600" y="1639875"/>
                <a:ext cx="1612500" cy="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Helvetica Neue"/>
                    <a:ea typeface="Helvetica Neue"/>
                    <a:cs typeface="Helvetica Neue"/>
                    <a:sym typeface="Helvetica Neue"/>
                  </a:rPr>
                  <a:t>Logic</a:t>
                </a:r>
                <a:endParaRPr sz="180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626" name="Google Shape;626;p50"/>
            <p:cNvSpPr txBox="1"/>
            <p:nvPr/>
          </p:nvSpPr>
          <p:spPr>
            <a:xfrm>
              <a:off x="7218600" y="3550825"/>
              <a:ext cx="1489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(New J-Reduce)</a:t>
              </a:r>
              <a:endPara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"/>
          <p:cNvSpPr txBox="1"/>
          <p:nvPr>
            <p:ph idx="1" type="body"/>
          </p:nvPr>
        </p:nvSpPr>
        <p:spPr>
          <a:xfrm>
            <a:off x="868400" y="916025"/>
            <a:ext cx="40971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1,048,576</a:t>
            </a:r>
            <a:endParaRPr sz="6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2" name="Google Shape;632;p51"/>
          <p:cNvSpPr txBox="1"/>
          <p:nvPr>
            <p:ph idx="1" type="body"/>
          </p:nvPr>
        </p:nvSpPr>
        <p:spPr>
          <a:xfrm>
            <a:off x="868400" y="2024225"/>
            <a:ext cx="40971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0,00</a:t>
            </a:r>
            <a:r>
              <a:rPr lang="en" sz="6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6,766</a:t>
            </a:r>
            <a:endParaRPr sz="6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3" name="Google Shape;633;p51"/>
          <p:cNvSpPr txBox="1"/>
          <p:nvPr>
            <p:ph idx="1" type="body"/>
          </p:nvPr>
        </p:nvSpPr>
        <p:spPr>
          <a:xfrm>
            <a:off x="868400" y="3119250"/>
            <a:ext cx="40971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0,000,0</a:t>
            </a:r>
            <a:r>
              <a:rPr lang="en" sz="60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6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4" name="Google Shape;634;p51"/>
          <p:cNvSpPr txBox="1"/>
          <p:nvPr>
            <p:ph idx="1" type="body"/>
          </p:nvPr>
        </p:nvSpPr>
        <p:spPr>
          <a:xfrm>
            <a:off x="5224300" y="1100688"/>
            <a:ext cx="305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subprograms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35" name="Google Shape;635;p51"/>
          <p:cNvSpPr txBox="1"/>
          <p:nvPr>
            <p:ph idx="1" type="body"/>
          </p:nvPr>
        </p:nvSpPr>
        <p:spPr>
          <a:xfrm>
            <a:off x="5224300" y="2208888"/>
            <a:ext cx="305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valid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36" name="Google Shape;636;p51"/>
          <p:cNvSpPr txBox="1"/>
          <p:nvPr>
            <p:ph idx="1" type="body"/>
          </p:nvPr>
        </p:nvSpPr>
        <p:spPr>
          <a:xfrm>
            <a:off x="5224300" y="3303913"/>
            <a:ext cx="3051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tries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37" name="Google Shape;637;p51"/>
          <p:cNvSpPr/>
          <p:nvPr/>
        </p:nvSpPr>
        <p:spPr>
          <a:xfrm>
            <a:off x="634350" y="1227150"/>
            <a:ext cx="7875300" cy="18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Binary Reduction</a:t>
            </a:r>
            <a:endParaRPr sz="7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6"/>
          <p:cNvGrpSpPr/>
          <p:nvPr/>
        </p:nvGrpSpPr>
        <p:grpSpPr>
          <a:xfrm>
            <a:off x="4877450" y="411800"/>
            <a:ext cx="3264750" cy="3419225"/>
            <a:chOff x="5409550" y="394075"/>
            <a:chExt cx="3264750" cy="3419225"/>
          </a:xfrm>
        </p:grpSpPr>
        <p:sp>
          <p:nvSpPr>
            <p:cNvPr id="74" name="Google Shape;74;p16"/>
            <p:cNvSpPr/>
            <p:nvPr/>
          </p:nvSpPr>
          <p:spPr>
            <a:xfrm>
              <a:off x="5409550" y="1330200"/>
              <a:ext cx="2483100" cy="248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 txBox="1"/>
            <p:nvPr/>
          </p:nvSpPr>
          <p:spPr>
            <a:xfrm>
              <a:off x="7319200" y="394075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Java Program</a:t>
              </a:r>
              <a:endParaRPr/>
            </a:p>
          </p:txBody>
        </p:sp>
        <p:cxnSp>
          <p:nvCxnSpPr>
            <p:cNvPr id="76" name="Google Shape;76;p16"/>
            <p:cNvCxnSpPr>
              <a:stCxn id="75" idx="1"/>
              <a:endCxn id="74" idx="0"/>
            </p:cNvCxnSpPr>
            <p:nvPr/>
          </p:nvCxnSpPr>
          <p:spPr>
            <a:xfrm flipH="1">
              <a:off x="6651100" y="594175"/>
              <a:ext cx="668100" cy="735900"/>
            </a:xfrm>
            <a:prstGeom prst="curvedConnector2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77" name="Google Shape;77;p16"/>
          <p:cNvGrpSpPr/>
          <p:nvPr/>
        </p:nvGrpSpPr>
        <p:grpSpPr>
          <a:xfrm>
            <a:off x="5171750" y="2166950"/>
            <a:ext cx="2970450" cy="2445600"/>
            <a:chOff x="5703850" y="2149225"/>
            <a:chExt cx="2970450" cy="2445600"/>
          </a:xfrm>
        </p:grpSpPr>
        <p:sp>
          <p:nvSpPr>
            <p:cNvPr id="78" name="Google Shape;78;p16"/>
            <p:cNvSpPr/>
            <p:nvPr/>
          </p:nvSpPr>
          <p:spPr>
            <a:xfrm>
              <a:off x="5703850" y="2149225"/>
              <a:ext cx="1355100" cy="13551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 txBox="1"/>
            <p:nvPr/>
          </p:nvSpPr>
          <p:spPr>
            <a:xfrm>
              <a:off x="7319200" y="4194625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</a:rPr>
                <a:t>Static Closure</a:t>
              </a: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80" name="Google Shape;80;p16"/>
            <p:cNvCxnSpPr>
              <a:stCxn id="79" idx="1"/>
              <a:endCxn id="78" idx="4"/>
            </p:cNvCxnSpPr>
            <p:nvPr/>
          </p:nvCxnSpPr>
          <p:spPr>
            <a:xfrm rot="10800000">
              <a:off x="6381400" y="3504325"/>
              <a:ext cx="937800" cy="890400"/>
            </a:xfrm>
            <a:prstGeom prst="curvedConnector2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1" name="Google Shape;81;p16"/>
          <p:cNvSpPr txBox="1"/>
          <p:nvPr/>
        </p:nvSpPr>
        <p:spPr>
          <a:xfrm>
            <a:off x="696600" y="1548150"/>
            <a:ext cx="40302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Reflection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Dynamic library loading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Incomplete</a:t>
            </a:r>
            <a:r>
              <a:rPr lang="en" sz="2400">
                <a:solidFill>
                  <a:schemeClr val="dk1"/>
                </a:solidFill>
              </a:rPr>
              <a:t> type system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...</a:t>
            </a:r>
            <a:endParaRPr sz="2400"/>
          </a:p>
        </p:txBody>
      </p:sp>
      <p:grpSp>
        <p:nvGrpSpPr>
          <p:cNvPr id="82" name="Google Shape;82;p16"/>
          <p:cNvGrpSpPr/>
          <p:nvPr/>
        </p:nvGrpSpPr>
        <p:grpSpPr>
          <a:xfrm>
            <a:off x="5400031" y="2473525"/>
            <a:ext cx="2980294" cy="888902"/>
            <a:chOff x="5932131" y="2455800"/>
            <a:chExt cx="2980294" cy="888902"/>
          </a:xfrm>
        </p:grpSpPr>
        <p:sp>
          <p:nvSpPr>
            <p:cNvPr id="83" name="Google Shape;83;p16"/>
            <p:cNvSpPr/>
            <p:nvPr/>
          </p:nvSpPr>
          <p:spPr>
            <a:xfrm>
              <a:off x="5932131" y="2606931"/>
              <a:ext cx="927893" cy="665426"/>
            </a:xfrm>
            <a:custGeom>
              <a:rect b="b" l="l" r="r" t="t"/>
              <a:pathLst>
                <a:path extrusionOk="0" h="33851" w="47203">
                  <a:moveTo>
                    <a:pt x="5700" y="26756"/>
                  </a:moveTo>
                  <a:cubicBezTo>
                    <a:pt x="6909" y="30380"/>
                    <a:pt x="13066" y="32979"/>
                    <a:pt x="16342" y="31013"/>
                  </a:cubicBezTo>
                  <a:cubicBezTo>
                    <a:pt x="19100" y="29358"/>
                    <a:pt x="19635" y="24974"/>
                    <a:pt x="19180" y="21790"/>
                  </a:cubicBezTo>
                  <a:cubicBezTo>
                    <a:pt x="18391" y="16274"/>
                    <a:pt x="8681" y="17918"/>
                    <a:pt x="3217" y="16824"/>
                  </a:cubicBezTo>
                  <a:cubicBezTo>
                    <a:pt x="10" y="16182"/>
                    <a:pt x="-873" y="9863"/>
                    <a:pt x="1089" y="7246"/>
                  </a:cubicBezTo>
                  <a:cubicBezTo>
                    <a:pt x="4685" y="2450"/>
                    <a:pt x="11946" y="-949"/>
                    <a:pt x="17761" y="506"/>
                  </a:cubicBezTo>
                  <a:cubicBezTo>
                    <a:pt x="21229" y="1374"/>
                    <a:pt x="25118" y="6055"/>
                    <a:pt x="23791" y="9375"/>
                  </a:cubicBezTo>
                  <a:cubicBezTo>
                    <a:pt x="22705" y="12091"/>
                    <a:pt x="16585" y="14120"/>
                    <a:pt x="15278" y="11503"/>
                  </a:cubicBezTo>
                  <a:cubicBezTo>
                    <a:pt x="13099" y="7142"/>
                    <a:pt x="19692" y="952"/>
                    <a:pt x="24501" y="152"/>
                  </a:cubicBezTo>
                  <a:cubicBezTo>
                    <a:pt x="28164" y="-457"/>
                    <a:pt x="33980" y="3230"/>
                    <a:pt x="33369" y="6892"/>
                  </a:cubicBezTo>
                  <a:cubicBezTo>
                    <a:pt x="32585" y="11594"/>
                    <a:pt x="22905" y="15935"/>
                    <a:pt x="26274" y="19307"/>
                  </a:cubicBezTo>
                  <a:cubicBezTo>
                    <a:pt x="28504" y="21539"/>
                    <a:pt x="36907" y="20001"/>
                    <a:pt x="35497" y="17179"/>
                  </a:cubicBezTo>
                  <a:cubicBezTo>
                    <a:pt x="33737" y="13657"/>
                    <a:pt x="26920" y="22186"/>
                    <a:pt x="27693" y="26047"/>
                  </a:cubicBezTo>
                  <a:cubicBezTo>
                    <a:pt x="28581" y="30485"/>
                    <a:pt x="36025" y="29770"/>
                    <a:pt x="40463" y="30658"/>
                  </a:cubicBezTo>
                  <a:cubicBezTo>
                    <a:pt x="42901" y="31146"/>
                    <a:pt x="44717" y="33851"/>
                    <a:pt x="47203" y="33851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4" name="Google Shape;84;p16"/>
            <p:cNvSpPr/>
            <p:nvPr/>
          </p:nvSpPr>
          <p:spPr>
            <a:xfrm flipH="1" rot="10800000">
              <a:off x="6797891" y="3223802"/>
              <a:ext cx="120900" cy="120900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" name="Google Shape;85;p16"/>
            <p:cNvCxnSpPr>
              <a:stCxn id="84" idx="6"/>
              <a:endCxn id="86" idx="1"/>
            </p:cNvCxnSpPr>
            <p:nvPr/>
          </p:nvCxnSpPr>
          <p:spPr>
            <a:xfrm flipH="1" rot="10800000">
              <a:off x="6918791" y="2655752"/>
              <a:ext cx="1168800" cy="628500"/>
            </a:xfrm>
            <a:prstGeom prst="curvedConnector3">
              <a:avLst>
                <a:gd fmla="val 50006" name="adj1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86" name="Google Shape;86;p16"/>
            <p:cNvSpPr txBox="1"/>
            <p:nvPr/>
          </p:nvSpPr>
          <p:spPr>
            <a:xfrm>
              <a:off x="8087725" y="2455800"/>
              <a:ext cx="824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</a:rPr>
                <a:t>CRASH</a:t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87" name="Google Shape;87;p16"/>
          <p:cNvGrpSpPr/>
          <p:nvPr/>
        </p:nvGrpSpPr>
        <p:grpSpPr>
          <a:xfrm>
            <a:off x="3167275" y="3089125"/>
            <a:ext cx="2384175" cy="1142100"/>
            <a:chOff x="3699375" y="3071400"/>
            <a:chExt cx="2384175" cy="1142100"/>
          </a:xfrm>
        </p:grpSpPr>
        <p:sp>
          <p:nvSpPr>
            <p:cNvPr id="88" name="Google Shape;88;p16"/>
            <p:cNvSpPr/>
            <p:nvPr/>
          </p:nvSpPr>
          <p:spPr>
            <a:xfrm flipH="1" rot="10800000">
              <a:off x="5962650" y="3071400"/>
              <a:ext cx="120900" cy="120900"/>
            </a:xfrm>
            <a:prstGeom prst="ellipse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3699375" y="3813300"/>
              <a:ext cx="135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Program Entry</a:t>
              </a:r>
              <a:endParaRPr/>
            </a:p>
          </p:txBody>
        </p:sp>
        <p:cxnSp>
          <p:nvCxnSpPr>
            <p:cNvPr id="90" name="Google Shape;90;p16"/>
            <p:cNvCxnSpPr>
              <a:stCxn id="89" idx="3"/>
              <a:endCxn id="88" idx="2"/>
            </p:cNvCxnSpPr>
            <p:nvPr/>
          </p:nvCxnSpPr>
          <p:spPr>
            <a:xfrm flipH="1" rot="10800000">
              <a:off x="5054475" y="3132000"/>
              <a:ext cx="908100" cy="881400"/>
            </a:xfrm>
            <a:prstGeom prst="curvedConnector3">
              <a:avLst>
                <a:gd fmla="val 50004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2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Why: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Static analysis is neither sound nor complete and dynamic debloating is slow.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Clr>
                <a:srgbClr val="CCCCCC"/>
              </a:buClr>
              <a:buSzPts val="3000"/>
              <a:buAutoNum type="arabicPeriod"/>
            </a:pPr>
            <a:r>
              <a:rPr b="1" lang="en" sz="3000">
                <a:solidFill>
                  <a:srgbClr val="CCCCCC"/>
                </a:solidFill>
              </a:rPr>
              <a:t>What:</a:t>
            </a:r>
            <a:r>
              <a:rPr lang="en" sz="3000">
                <a:solidFill>
                  <a:srgbClr val="CCCCCC"/>
                </a:solidFill>
              </a:rPr>
              <a:t> </a:t>
            </a:r>
            <a:r>
              <a:rPr i="1" lang="en" sz="3000">
                <a:solidFill>
                  <a:srgbClr val="CCCCCC"/>
                </a:solidFill>
              </a:rPr>
              <a:t>Combining dynamic runs with static information is 5x better and 12x faster.</a:t>
            </a:r>
            <a:endParaRPr i="1" sz="3000">
              <a:solidFill>
                <a:srgbClr val="CCCCCC"/>
              </a:solidFill>
            </a:endParaRPr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SzPts val="3000"/>
              <a:buAutoNum type="arabicPeriod"/>
            </a:pPr>
            <a:r>
              <a:rPr b="1" lang="en" sz="3000"/>
              <a:t>How:</a:t>
            </a:r>
            <a:r>
              <a:rPr lang="en" sz="3000"/>
              <a:t> </a:t>
            </a:r>
            <a:r>
              <a:rPr i="1" lang="en" sz="3000"/>
              <a:t>Binary reduction with logical dependencies.</a:t>
            </a:r>
            <a:endParaRPr i="1" sz="3000"/>
          </a:p>
        </p:txBody>
      </p:sp>
      <p:sp>
        <p:nvSpPr>
          <p:cNvPr id="643" name="Google Shape;643;p52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3"/>
          <p:cNvSpPr txBox="1"/>
          <p:nvPr>
            <p:ph type="title"/>
          </p:nvPr>
        </p:nvSpPr>
        <p:spPr>
          <a:xfrm>
            <a:off x="715650" y="1344525"/>
            <a:ext cx="8267700" cy="343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Why:</a:t>
            </a:r>
            <a:r>
              <a:rPr lang="en" sz="3000"/>
              <a:t> </a:t>
            </a:r>
            <a:r>
              <a:rPr i="1" lang="en" sz="3000"/>
              <a:t>Static analysis is neither sound nor complete and dynamic debloating is slow.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SzPts val="3000"/>
              <a:buAutoNum type="arabicPeriod"/>
            </a:pPr>
            <a:r>
              <a:rPr b="1" lang="en" sz="3000"/>
              <a:t>What:</a:t>
            </a:r>
            <a:r>
              <a:rPr lang="en" sz="3000"/>
              <a:t> </a:t>
            </a:r>
            <a:r>
              <a:rPr i="1" lang="en" sz="3000"/>
              <a:t>Combining dynamic runs with static information is 5x better and 12x faster.</a:t>
            </a:r>
            <a:endParaRPr i="1" sz="3000"/>
          </a:p>
          <a:p>
            <a:pPr indent="-419100" lvl="0" marL="457200" rtl="0" algn="l">
              <a:spcBef>
                <a:spcPts val="2000"/>
              </a:spcBef>
              <a:spcAft>
                <a:spcPts val="2000"/>
              </a:spcAft>
              <a:buSzPts val="3000"/>
              <a:buAutoNum type="arabicPeriod"/>
            </a:pPr>
            <a:r>
              <a:rPr b="1" lang="en" sz="3000"/>
              <a:t>How:</a:t>
            </a:r>
            <a:r>
              <a:rPr lang="en" sz="3000"/>
              <a:t> </a:t>
            </a:r>
            <a:r>
              <a:rPr i="1" lang="en" sz="3000"/>
              <a:t>Binary reduction with logical dependencies.</a:t>
            </a:r>
            <a:endParaRPr i="1" sz="3000"/>
          </a:p>
        </p:txBody>
      </p:sp>
      <p:sp>
        <p:nvSpPr>
          <p:cNvPr id="649" name="Google Shape;649;p53"/>
          <p:cNvSpPr txBox="1"/>
          <p:nvPr/>
        </p:nvSpPr>
        <p:spPr>
          <a:xfrm>
            <a:off x="0" y="391625"/>
            <a:ext cx="91440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</a:rPr>
              <a:t>Dynamic Debloating with JReduce</a:t>
            </a:r>
            <a:endParaRPr sz="3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4"/>
          <p:cNvSpPr txBox="1"/>
          <p:nvPr>
            <p:ph type="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Dynamic Debloating </a:t>
            </a:r>
            <a:endParaRPr sz="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with JReduce</a:t>
            </a:r>
            <a:endParaRPr sz="5100"/>
          </a:p>
        </p:txBody>
      </p:sp>
      <p:pic>
        <p:nvPicPr>
          <p:cNvPr id="655" name="Google Shape;655;p54"/>
          <p:cNvPicPr preferRelativeResize="0"/>
          <p:nvPr/>
        </p:nvPicPr>
        <p:blipFill rotWithShape="1">
          <a:blip r:embed="rId3">
            <a:alphaModFix/>
          </a:blip>
          <a:srcRect b="12247" l="11156" r="10931" t="12846"/>
          <a:stretch/>
        </p:blipFill>
        <p:spPr>
          <a:xfrm>
            <a:off x="1264562" y="2689084"/>
            <a:ext cx="1890776" cy="1817626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4"/>
          <p:cNvSpPr txBox="1"/>
          <p:nvPr>
            <p:ph idx="4294967295" type="body"/>
          </p:nvPr>
        </p:nvSpPr>
        <p:spPr>
          <a:xfrm>
            <a:off x="3323500" y="2911638"/>
            <a:ext cx="4779600" cy="13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300">
                <a:latin typeface="Source Code Pro"/>
                <a:ea typeface="Source Code Pro"/>
                <a:cs typeface="Source Code Pro"/>
                <a:sym typeface="Source Code Pro"/>
              </a:rPr>
              <a:t>jdebloat</a:t>
            </a:r>
            <a:r>
              <a:rPr lang="en" sz="3300"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/jreduce</a:t>
            </a:r>
            <a:endParaRPr sz="3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latin typeface="Source Code Pro"/>
                <a:ea typeface="Source Code Pro"/>
                <a:cs typeface="Source Code Pro"/>
                <a:sym typeface="Source Code Pro"/>
              </a:rPr>
              <a:t>jdebloat</a:t>
            </a:r>
            <a:r>
              <a:rPr lang="en" sz="3300"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/j</a:t>
            </a:r>
            <a:r>
              <a:rPr lang="en" sz="3300">
                <a:latin typeface="Source Code Pro"/>
                <a:ea typeface="Source Code Pro"/>
                <a:cs typeface="Source Code Pro"/>
                <a:sym typeface="Source Code Pro"/>
              </a:rPr>
              <a:t>debloat</a:t>
            </a:r>
            <a:endParaRPr sz="3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6100" y="867450"/>
            <a:ext cx="8191800" cy="34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"[V]irtually all published whole-program analyses are unsound and omit conservative handling of common language features when applied to real programming languages."</a:t>
            </a:r>
            <a:endParaRPr i="1" sz="3600"/>
          </a:p>
        </p:txBody>
      </p:sp>
      <p:sp>
        <p:nvSpPr>
          <p:cNvPr id="96" name="Google Shape;96;p17"/>
          <p:cNvSpPr txBox="1"/>
          <p:nvPr/>
        </p:nvSpPr>
        <p:spPr>
          <a:xfrm>
            <a:off x="113100" y="4726850"/>
            <a:ext cx="89178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Livshits, Benjamin, et al. "In defense of soundiness: a manifesto."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Communications of the ACM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58.2 (2015): 44-46.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Debloating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514663" y="1520838"/>
            <a:ext cx="1164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</a:t>
            </a:r>
            <a:endParaRPr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3" name="Google Shape;103;p18"/>
          <p:cNvGrpSpPr/>
          <p:nvPr/>
        </p:nvGrpSpPr>
        <p:grpSpPr>
          <a:xfrm>
            <a:off x="2679263" y="1378796"/>
            <a:ext cx="2933425" cy="718800"/>
            <a:chOff x="2445588" y="1609558"/>
            <a:chExt cx="2933425" cy="718800"/>
          </a:xfrm>
        </p:grpSpPr>
        <p:cxnSp>
          <p:nvCxnSpPr>
            <p:cNvPr id="104" name="Google Shape;104;p18"/>
            <p:cNvCxnSpPr/>
            <p:nvPr/>
          </p:nvCxnSpPr>
          <p:spPr>
            <a:xfrm>
              <a:off x="2445588" y="1968950"/>
              <a:ext cx="11655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5" name="Google Shape;105;p18"/>
            <p:cNvSpPr/>
            <p:nvPr/>
          </p:nvSpPr>
          <p:spPr>
            <a:xfrm>
              <a:off x="3687313" y="1609558"/>
              <a:ext cx="1691700" cy="7188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Test Suite</a:t>
              </a:r>
              <a:endParaRPr sz="1600"/>
            </a:p>
          </p:txBody>
        </p:sp>
      </p:grpSp>
      <p:grpSp>
        <p:nvGrpSpPr>
          <p:cNvPr id="106" name="Google Shape;106;p18"/>
          <p:cNvGrpSpPr/>
          <p:nvPr/>
        </p:nvGrpSpPr>
        <p:grpSpPr>
          <a:xfrm>
            <a:off x="5688913" y="1449738"/>
            <a:ext cx="1828500" cy="574800"/>
            <a:chOff x="5455238" y="1680500"/>
            <a:chExt cx="1828500" cy="574800"/>
          </a:xfrm>
        </p:grpSpPr>
        <p:sp>
          <p:nvSpPr>
            <p:cNvPr id="107" name="Google Shape;107;p18"/>
            <p:cNvSpPr/>
            <p:nvPr/>
          </p:nvSpPr>
          <p:spPr>
            <a:xfrm>
              <a:off x="6711038" y="1682600"/>
              <a:ext cx="572700" cy="572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" name="Google Shape;108;p18"/>
            <p:cNvCxnSpPr>
              <a:stCxn id="107" idx="2"/>
              <a:endCxn id="109" idx="3"/>
            </p:cNvCxnSpPr>
            <p:nvPr/>
          </p:nvCxnSpPr>
          <p:spPr>
            <a:xfrm flipH="1">
              <a:off x="5455238" y="1968950"/>
              <a:ext cx="12558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110" name="Google Shape;110;p18"/>
            <p:cNvSpPr txBox="1"/>
            <p:nvPr/>
          </p:nvSpPr>
          <p:spPr>
            <a:xfrm>
              <a:off x="6735800" y="1680500"/>
              <a:ext cx="523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>
                  <a:solidFill>
                    <a:srgbClr val="6AA84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✓</a:t>
              </a:r>
              <a:endParaRPr sz="3500">
                <a:solidFill>
                  <a:srgbClr val="6AA84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1" name="Google Shape;111;p18"/>
          <p:cNvSpPr txBox="1"/>
          <p:nvPr/>
        </p:nvSpPr>
        <p:spPr>
          <a:xfrm>
            <a:off x="4996650" y="3632675"/>
            <a:ext cx="35931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Pros: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Natural user defined inclusion criteria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Well defined success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Resistant to dynamic features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54250" y="3632675"/>
            <a:ext cx="34404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Cons: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Only code covered by test remains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Tests have to be executable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Slow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3" name="Google Shape;113;p18"/>
          <p:cNvGrpSpPr/>
          <p:nvPr/>
        </p:nvGrpSpPr>
        <p:grpSpPr>
          <a:xfrm>
            <a:off x="1522423" y="1959356"/>
            <a:ext cx="5708550" cy="1514185"/>
            <a:chOff x="1279873" y="1959544"/>
            <a:chExt cx="5708550" cy="1514185"/>
          </a:xfrm>
        </p:grpSpPr>
        <p:sp>
          <p:nvSpPr>
            <p:cNvPr id="114" name="Google Shape;114;p18"/>
            <p:cNvSpPr txBox="1"/>
            <p:nvPr/>
          </p:nvSpPr>
          <p:spPr>
            <a:xfrm>
              <a:off x="1279873" y="2932969"/>
              <a:ext cx="11646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Java</a:t>
              </a:r>
              <a:endPara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279873" y="1959544"/>
              <a:ext cx="1164600" cy="973850"/>
            </a:xfrm>
            <a:prstGeom prst="flowChartManualOperation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grpSp>
          <p:nvGrpSpPr>
            <p:cNvPr id="116" name="Google Shape;116;p18"/>
            <p:cNvGrpSpPr/>
            <p:nvPr/>
          </p:nvGrpSpPr>
          <p:grpSpPr>
            <a:xfrm>
              <a:off x="3609823" y="2022629"/>
              <a:ext cx="3378600" cy="1451100"/>
              <a:chOff x="3731900" y="2714460"/>
              <a:chExt cx="3378600" cy="1451100"/>
            </a:xfrm>
          </p:grpSpPr>
          <p:sp>
            <p:nvSpPr>
              <p:cNvPr id="117" name="Google Shape;117;p18"/>
              <p:cNvSpPr/>
              <p:nvPr/>
            </p:nvSpPr>
            <p:spPr>
              <a:xfrm>
                <a:off x="3731900" y="3381960"/>
                <a:ext cx="1844100" cy="7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/>
                  <a:t>Program</a:t>
                </a:r>
                <a:endParaRPr sz="1600"/>
              </a:p>
            </p:txBody>
          </p:sp>
          <p:cxnSp>
            <p:nvCxnSpPr>
              <p:cNvPr id="118" name="Google Shape;118;p18"/>
              <p:cNvCxnSpPr>
                <a:stCxn id="117" idx="3"/>
                <a:endCxn id="110" idx="2"/>
              </p:cNvCxnSpPr>
              <p:nvPr/>
            </p:nvCxnSpPr>
            <p:spPr>
              <a:xfrm flipH="1" rot="10800000">
                <a:off x="5576000" y="2714460"/>
                <a:ext cx="1534500" cy="1059300"/>
              </a:xfrm>
              <a:prstGeom prst="curvedConnector2">
                <a:avLst/>
              </a:prstGeom>
              <a:noFill/>
              <a:ln cap="flat" cmpd="sng" w="38100">
                <a:solidFill>
                  <a:schemeClr val="accent2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119" name="Google Shape;119;p18"/>
            <p:cNvCxnSpPr>
              <a:stCxn id="114" idx="3"/>
              <a:endCxn id="117" idx="1"/>
            </p:cNvCxnSpPr>
            <p:nvPr/>
          </p:nvCxnSpPr>
          <p:spPr>
            <a:xfrm>
              <a:off x="2444473" y="3081919"/>
              <a:ext cx="1165500" cy="600"/>
            </a:xfrm>
            <a:prstGeom prst="curvedConnector3">
              <a:avLst>
                <a:gd fmla="val 49994" name="adj1"/>
              </a:avLst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0" name="Google Shape;120;p18"/>
            <p:cNvSpPr/>
            <p:nvPr/>
          </p:nvSpPr>
          <p:spPr>
            <a:xfrm>
              <a:off x="3686023" y="2722827"/>
              <a:ext cx="1691700" cy="718800"/>
            </a:xfrm>
            <a:prstGeom prst="rect">
              <a:avLst/>
            </a:prstGeom>
            <a:solidFill>
              <a:schemeClr val="lt2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</a:rPr>
                <a:t>Test Suite</a:t>
              </a:r>
              <a:endParaRPr sz="1600"/>
            </a:p>
          </p:txBody>
        </p:sp>
      </p:grpSp>
      <p:sp>
        <p:nvSpPr>
          <p:cNvPr id="121" name="Google Shape;121;p18"/>
          <p:cNvSpPr/>
          <p:nvPr/>
        </p:nvSpPr>
        <p:spPr>
          <a:xfrm>
            <a:off x="1900498" y="2133381"/>
            <a:ext cx="408300" cy="625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554260" y="1176856"/>
            <a:ext cx="1098300" cy="434700"/>
          </a:xfrm>
          <a:prstGeom prst="wedgeRectCallout">
            <a:avLst>
              <a:gd fmla="val 68025" name="adj1"/>
              <a:gd fmla="val 516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Bytecode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3649938" y="2179950"/>
            <a:ext cx="18441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Program</a:t>
            </a:r>
            <a:endParaRPr sz="1600"/>
          </a:p>
        </p:txBody>
      </p:sp>
      <p:sp>
        <p:nvSpPr>
          <p:cNvPr id="128" name="Google Shape;128;p19"/>
          <p:cNvSpPr/>
          <p:nvPr/>
        </p:nvSpPr>
        <p:spPr>
          <a:xfrm>
            <a:off x="3726163" y="2212358"/>
            <a:ext cx="1691700" cy="718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Test Suite</a:t>
            </a:r>
            <a:endParaRPr sz="1600"/>
          </a:p>
        </p:txBody>
      </p:sp>
      <p:grpSp>
        <p:nvGrpSpPr>
          <p:cNvPr id="129" name="Google Shape;129;p19"/>
          <p:cNvGrpSpPr/>
          <p:nvPr/>
        </p:nvGrpSpPr>
        <p:grpSpPr>
          <a:xfrm>
            <a:off x="839875" y="2110050"/>
            <a:ext cx="2810063" cy="923400"/>
            <a:chOff x="839875" y="2110050"/>
            <a:chExt cx="2810063" cy="923400"/>
          </a:xfrm>
        </p:grpSpPr>
        <p:sp>
          <p:nvSpPr>
            <p:cNvPr id="130" name="Google Shape;130;p19"/>
            <p:cNvSpPr txBox="1"/>
            <p:nvPr/>
          </p:nvSpPr>
          <p:spPr>
            <a:xfrm>
              <a:off x="839875" y="2110050"/>
              <a:ext cx="1844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Invalid Programs</a:t>
              </a:r>
              <a:r>
                <a:rPr lang="en" sz="2400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31" name="Google Shape;131;p19"/>
            <p:cNvCxnSpPr>
              <a:endCxn id="127" idx="1"/>
            </p:cNvCxnSpPr>
            <p:nvPr/>
          </p:nvCxnSpPr>
          <p:spPr>
            <a:xfrm>
              <a:off x="2683938" y="2571750"/>
              <a:ext cx="966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32" name="Google Shape;132;p19"/>
          <p:cNvGrpSpPr/>
          <p:nvPr/>
        </p:nvGrpSpPr>
        <p:grpSpPr>
          <a:xfrm>
            <a:off x="5494025" y="2110050"/>
            <a:ext cx="2810100" cy="923400"/>
            <a:chOff x="5494025" y="2110050"/>
            <a:chExt cx="2810100" cy="923400"/>
          </a:xfrm>
        </p:grpSpPr>
        <p:sp>
          <p:nvSpPr>
            <p:cNvPr id="133" name="Google Shape;133;p19"/>
            <p:cNvSpPr txBox="1"/>
            <p:nvPr/>
          </p:nvSpPr>
          <p:spPr>
            <a:xfrm>
              <a:off x="6460025" y="2110050"/>
              <a:ext cx="18441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Flaky Results</a:t>
              </a:r>
              <a:endParaRPr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34" name="Google Shape;134;p19"/>
            <p:cNvCxnSpPr>
              <a:endCxn id="133" idx="1"/>
            </p:cNvCxnSpPr>
            <p:nvPr/>
          </p:nvCxnSpPr>
          <p:spPr>
            <a:xfrm>
              <a:off x="5494025" y="2571750"/>
              <a:ext cx="966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5" name="Google Shape;13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slow?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46100" y="450150"/>
            <a:ext cx="825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( ( ( ( 1 2 3 ) ) ) 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Why is it slow?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46100" y="450150"/>
            <a:ext cx="825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 ( ( (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1 2 · · · · ·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Why is it slow?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CC0000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