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A52A1D5-142F-45FC-B76F-C4207B88910D}">
  <a:tblStyle styleId="{7A52A1D5-142F-45FC-B76F-C4207B88910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8" Type="http://schemas.openxmlformats.org/officeDocument/2006/relationships/slide" Target="slides/slide32.xml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" name="Google Shape;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ed8c5869c4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ed8c5869c4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ed8c5869c4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ed8c5869c4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ed8c5869c4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ed8c5869c4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8b1aea4397_7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8b1aea4397_7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8b1aea4397_7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8b1aea4397_7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8e3b716aff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8e3b716aff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8e3b716aff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8e3b716aff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8b1aea4397_7_1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8b1aea4397_7_1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f74d2b6816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f74d2b6816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8b1aea4397_7_2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8b1aea4397_7_2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8e3b716af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Google Shape;32;g8e3b716af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8b1aea4397_7_2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8b1aea4397_7_2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f74d2b6816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f74d2b6816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f767a7076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f767a7076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8b1aea4397_7_2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8b1aea4397_7_2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8b1aea4397_4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8b1aea4397_4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8fdf59461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8fdf59461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f74d2b6816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5" name="Google Shape;375;gf74d2b6816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8b1aea4397_7_2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Google Shape;384;g8b1aea4397_7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8b1aea4397_7_2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" name="Google Shape;393;g8b1aea4397_7_2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8b1aea4397_7_2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2" name="Google Shape;402;g8b1aea4397_7_2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f74d2b681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" name="Google Shape;41;gf74d2b681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8b1aea4397_7_2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1" name="Google Shape;411;g8b1aea4397_7_2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f9a22b666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8" name="Google Shape;418;gf9a22b666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8f4690b9a9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8" name="Google Shape;428;g8f4690b9a9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8e9e789c9b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Google Shape;50;g8e9e789c9b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8b1aea4397_7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8b1aea4397_7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8b1aea4397_7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8b1aea4397_7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f74d2b6816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f74d2b6816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8b1aea4397_7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8b1aea4397_7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8e9e789c9b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8e9e789c9b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0" y="841772"/>
            <a:ext cx="9144000" cy="1544100"/>
          </a:xfrm>
          <a:prstGeom prst="rect">
            <a:avLst/>
          </a:prstGeom>
          <a:solidFill>
            <a:srgbClr val="BD3949"/>
          </a:solidFill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b="0" i="0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0" y="3477295"/>
            <a:ext cx="9144000" cy="784800"/>
          </a:xfrm>
          <a:prstGeom prst="rect">
            <a:avLst/>
          </a:prstGeom>
          <a:solidFill>
            <a:srgbClr val="BD3949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/>
        </p:nvSpPr>
        <p:spPr>
          <a:xfrm>
            <a:off x="0" y="4750117"/>
            <a:ext cx="9144000" cy="376200"/>
          </a:xfrm>
          <a:prstGeom prst="rect">
            <a:avLst/>
          </a:prstGeom>
          <a:solidFill>
            <a:srgbClr val="BD3949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None/>
            </a:pPr>
            <a:r>
              <a:t/>
            </a:r>
            <a:endParaRPr b="0" i="0" sz="25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3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  <a:solidFill>
            <a:srgbClr val="BD3949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150000"/>
              </a:lnSpc>
              <a:spcBef>
                <a:spcPts val="19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 b="1" i="0" sz="3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" name="Google Shape;18;p3"/>
          <p:cNvSpPr/>
          <p:nvPr>
            <p:ph idx="2" type="pic"/>
          </p:nvPr>
        </p:nvSpPr>
        <p:spPr>
          <a:xfrm>
            <a:off x="7247089" y="77272"/>
            <a:ext cx="1896900" cy="6666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-4619" l="-6658" r="-9168" t="-3939"/>
            </a:stretch>
          </a:blip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53931" y="4801314"/>
            <a:ext cx="1655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rtl="0">
              <a:spcBef>
                <a:spcPts val="800"/>
              </a:spcBef>
              <a:spcAft>
                <a:spcPts val="0"/>
              </a:spcAft>
              <a:buSzPts val="2100"/>
              <a:buChar char="•"/>
              <a:defRPr/>
            </a:lvl1pPr>
            <a:lvl2pPr indent="-342900" lvl="1" marL="914400" rtl="0"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2pPr>
            <a:lvl3pPr indent="-323850" lvl="2" marL="1371600" rtl="0"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/Relationships>
</file>

<file path=ppt/slides/_rels/slide24.xml.rels><?xml version="1.0" encoding="UTF-8" standalone="yes"?><Relationships xmlns="http://schemas.openxmlformats.org/package/2006/relationships"><Relationship Id="rId40" Type="http://schemas.openxmlformats.org/officeDocument/2006/relationships/hyperlink" Target="https://elixir.bootlin.com/linux/v4.13/C/ident/waitid_info" TargetMode="External"/><Relationship Id="rId42" Type="http://schemas.openxmlformats.org/officeDocument/2006/relationships/hyperlink" Target="https://elixir.bootlin.com/linux/v4.13/C/ident/user_access_begin" TargetMode="External"/><Relationship Id="rId41" Type="http://schemas.openxmlformats.org/officeDocument/2006/relationships/hyperlink" Target="https://elixir.bootlin.com/linux/v4.13/C/ident/waitid_info" TargetMode="External"/><Relationship Id="rId44" Type="http://schemas.openxmlformats.org/officeDocument/2006/relationships/hyperlink" Target="https://elixir.bootlin.com/linux/v4.13/C/ident/signo" TargetMode="External"/><Relationship Id="rId43" Type="http://schemas.openxmlformats.org/officeDocument/2006/relationships/hyperlink" Target="https://elixir.bootlin.com/linux/v4.13/C/ident/unsafe_put_user" TargetMode="External"/><Relationship Id="rId46" Type="http://schemas.openxmlformats.org/officeDocument/2006/relationships/hyperlink" Target="https://elixir.bootlin.com/linux/v4.13/C/ident/unsafe_put_user" TargetMode="External"/><Relationship Id="rId45" Type="http://schemas.openxmlformats.org/officeDocument/2006/relationships/hyperlink" Target="https://elixir.bootlin.com/linux/v4.13/C/ident/si_signo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hyperlink" Target="https://elixir.bootlin.com/linux/v4.13/C/ident/siginfo" TargetMode="External"/><Relationship Id="rId4" Type="http://schemas.openxmlformats.org/officeDocument/2006/relationships/hyperlink" Target="https://elixir.bootlin.com/linux/v4.13/C/ident/siginfo" TargetMode="External"/><Relationship Id="rId9" Type="http://schemas.openxmlformats.org/officeDocument/2006/relationships/hyperlink" Target="https://elixir.bootlin.com/linux/v4.13/C/ident/si_code" TargetMode="External"/><Relationship Id="rId48" Type="http://schemas.openxmlformats.org/officeDocument/2006/relationships/hyperlink" Target="https://elixir.bootlin.com/linux/v4.13/C/ident/unsafe_put_user" TargetMode="External"/><Relationship Id="rId47" Type="http://schemas.openxmlformats.org/officeDocument/2006/relationships/hyperlink" Target="https://elixir.bootlin.com/linux/v4.13/C/ident/si_errno" TargetMode="External"/><Relationship Id="rId49" Type="http://schemas.openxmlformats.org/officeDocument/2006/relationships/hyperlink" Target="https://elixir.bootlin.com/linux/v4.13/C/ident/short" TargetMode="External"/><Relationship Id="rId5" Type="http://schemas.openxmlformats.org/officeDocument/2006/relationships/hyperlink" Target="https://elixir.bootlin.com/linux/v4.13/C/ident/si_signo" TargetMode="External"/><Relationship Id="rId6" Type="http://schemas.openxmlformats.org/officeDocument/2006/relationships/hyperlink" Target="https://elixir.bootlin.com/linux/v4.13/C/ident/si_signo" TargetMode="External"/><Relationship Id="rId7" Type="http://schemas.openxmlformats.org/officeDocument/2006/relationships/hyperlink" Target="https://elixir.bootlin.com/linux/v4.13/C/ident/si_errno" TargetMode="External"/><Relationship Id="rId8" Type="http://schemas.openxmlformats.org/officeDocument/2006/relationships/hyperlink" Target="https://elixir.bootlin.com/linux/v4.13/C/ident/si_errno" TargetMode="External"/><Relationship Id="rId73" Type="http://schemas.openxmlformats.org/officeDocument/2006/relationships/hyperlink" Target="https://elixir.bootlin.com/linux/v4.13/C/ident/__u32" TargetMode="External"/><Relationship Id="rId72" Type="http://schemas.openxmlformats.org/officeDocument/2006/relationships/hyperlink" Target="https://elixir.bootlin.com/linux/v4.13/C/ident/kernel_cap_struct" TargetMode="External"/><Relationship Id="rId31" Type="http://schemas.openxmlformats.org/officeDocument/2006/relationships/hyperlink" Target="https://elixir.bootlin.com/linux/v4.13/C/ident/__user" TargetMode="External"/><Relationship Id="rId75" Type="http://schemas.openxmlformats.org/officeDocument/2006/relationships/hyperlink" Target="https://elixir.bootlin.com/linux/v4.13/C/ident/cap" TargetMode="External"/><Relationship Id="rId30" Type="http://schemas.openxmlformats.org/officeDocument/2006/relationships/hyperlink" Target="https://elixir.bootlin.com/linux/v4.13/C/ident/__user" TargetMode="External"/><Relationship Id="rId74" Type="http://schemas.openxmlformats.org/officeDocument/2006/relationships/hyperlink" Target="https://elixir.bootlin.com/linux/v4.13/C/ident/cap" TargetMode="External"/><Relationship Id="rId33" Type="http://schemas.openxmlformats.org/officeDocument/2006/relationships/hyperlink" Target="https://elixir.bootlin.com/linux/v4.13/C/ident/options" TargetMode="External"/><Relationship Id="rId77" Type="http://schemas.openxmlformats.org/officeDocument/2006/relationships/hyperlink" Target="https://elixir.bootlin.com/linux/v4.13/C/ident/kernel_cap_t" TargetMode="External"/><Relationship Id="rId32" Type="http://schemas.openxmlformats.org/officeDocument/2006/relationships/hyperlink" Target="https://elixir.bootlin.com/linux/v4.13/C/ident/options" TargetMode="External"/><Relationship Id="rId76" Type="http://schemas.openxmlformats.org/officeDocument/2006/relationships/hyperlink" Target="https://elixir.bootlin.com/linux/v4.13/C/ident/kernel_cap_t" TargetMode="External"/><Relationship Id="rId35" Type="http://schemas.openxmlformats.org/officeDocument/2006/relationships/hyperlink" Target="https://elixir.bootlin.com/linux/v4.13/C/ident/rusage" TargetMode="External"/><Relationship Id="rId34" Type="http://schemas.openxmlformats.org/officeDocument/2006/relationships/hyperlink" Target="https://elixir.bootlin.com/linux/v4.13/C/ident/rusage" TargetMode="External"/><Relationship Id="rId71" Type="http://schemas.openxmlformats.org/officeDocument/2006/relationships/hyperlink" Target="https://elixir.bootlin.com/linux/v4.13/C/ident/kernel_cap_struct" TargetMode="External"/><Relationship Id="rId70" Type="http://schemas.openxmlformats.org/officeDocument/2006/relationships/hyperlink" Target="https://elixir.bootlin.com/linux/v4.13/C/ident/cap_bset" TargetMode="External"/><Relationship Id="rId37" Type="http://schemas.openxmlformats.org/officeDocument/2006/relationships/hyperlink" Target="https://elixir.bootlin.com/linux/v4.13/C/ident/__user" TargetMode="External"/><Relationship Id="rId36" Type="http://schemas.openxmlformats.org/officeDocument/2006/relationships/hyperlink" Target="https://elixir.bootlin.com/linux/v4.13/C/ident/__user" TargetMode="External"/><Relationship Id="rId39" Type="http://schemas.openxmlformats.org/officeDocument/2006/relationships/hyperlink" Target="https://elixir.bootlin.com/linux/v4.13/C/ident/ru" TargetMode="External"/><Relationship Id="rId38" Type="http://schemas.openxmlformats.org/officeDocument/2006/relationships/hyperlink" Target="https://elixir.bootlin.com/linux/v4.13/C/ident/ru" TargetMode="External"/><Relationship Id="rId62" Type="http://schemas.openxmlformats.org/officeDocument/2006/relationships/hyperlink" Target="https://elixir.bootlin.com/linux/v4.13/C/ident/cred" TargetMode="External"/><Relationship Id="rId61" Type="http://schemas.openxmlformats.org/officeDocument/2006/relationships/hyperlink" Target="https://elixir.bootlin.com/linux/v4.13/C/ident/cred" TargetMode="External"/><Relationship Id="rId20" Type="http://schemas.openxmlformats.org/officeDocument/2006/relationships/hyperlink" Target="https://elixir.bootlin.com/linux/v4.13/C/ident/_status" TargetMode="External"/><Relationship Id="rId64" Type="http://schemas.openxmlformats.org/officeDocument/2006/relationships/hyperlink" Target="https://elixir.bootlin.com/linux/v4.13/C/ident/cap_inheritable" TargetMode="External"/><Relationship Id="rId63" Type="http://schemas.openxmlformats.org/officeDocument/2006/relationships/hyperlink" Target="https://elixir.bootlin.com/linux/v4.13/C/ident/kernel_cap_t" TargetMode="External"/><Relationship Id="rId22" Type="http://schemas.openxmlformats.org/officeDocument/2006/relationships/hyperlink" Target="https://elixir.bootlin.com/linux/v4.13/C/ident/which" TargetMode="External"/><Relationship Id="rId66" Type="http://schemas.openxmlformats.org/officeDocument/2006/relationships/hyperlink" Target="https://elixir.bootlin.com/linux/v4.13/C/ident/cap_permitted" TargetMode="External"/><Relationship Id="rId21" Type="http://schemas.openxmlformats.org/officeDocument/2006/relationships/hyperlink" Target="https://elixir.bootlin.com/linux/v4.13/C/ident/SYSCALL_DEFINE5" TargetMode="External"/><Relationship Id="rId65" Type="http://schemas.openxmlformats.org/officeDocument/2006/relationships/hyperlink" Target="https://elixir.bootlin.com/linux/v4.13/C/ident/kernel_cap_t" TargetMode="External"/><Relationship Id="rId24" Type="http://schemas.openxmlformats.org/officeDocument/2006/relationships/hyperlink" Target="https://elixir.bootlin.com/linux/v4.13/C/ident/pid_t" TargetMode="External"/><Relationship Id="rId68" Type="http://schemas.openxmlformats.org/officeDocument/2006/relationships/hyperlink" Target="https://elixir.bootlin.com/linux/v4.13/C/ident/cap_effective" TargetMode="External"/><Relationship Id="rId23" Type="http://schemas.openxmlformats.org/officeDocument/2006/relationships/hyperlink" Target="https://elixir.bootlin.com/linux/v4.13/C/ident/which" TargetMode="External"/><Relationship Id="rId67" Type="http://schemas.openxmlformats.org/officeDocument/2006/relationships/hyperlink" Target="https://elixir.bootlin.com/linux/v4.13/C/ident/kernel_cap_t" TargetMode="External"/><Relationship Id="rId60" Type="http://schemas.openxmlformats.org/officeDocument/2006/relationships/hyperlink" Target="https://elixir.bootlin.com/linux/v4.13/C/ident/user_access_end" TargetMode="External"/><Relationship Id="rId26" Type="http://schemas.openxmlformats.org/officeDocument/2006/relationships/hyperlink" Target="https://elixir.bootlin.com/linux/v4.13/C/ident/upid" TargetMode="External"/><Relationship Id="rId25" Type="http://schemas.openxmlformats.org/officeDocument/2006/relationships/hyperlink" Target="https://elixir.bootlin.com/linux/v4.13/C/ident/pid_t" TargetMode="External"/><Relationship Id="rId69" Type="http://schemas.openxmlformats.org/officeDocument/2006/relationships/hyperlink" Target="https://elixir.bootlin.com/linux/v4.13/C/ident/kernel_cap_t" TargetMode="External"/><Relationship Id="rId28" Type="http://schemas.openxmlformats.org/officeDocument/2006/relationships/hyperlink" Target="https://elixir.bootlin.com/linux/v4.13/C/ident/siginfo" TargetMode="External"/><Relationship Id="rId27" Type="http://schemas.openxmlformats.org/officeDocument/2006/relationships/hyperlink" Target="https://elixir.bootlin.com/linux/v4.13/C/ident/upid" TargetMode="External"/><Relationship Id="rId29" Type="http://schemas.openxmlformats.org/officeDocument/2006/relationships/hyperlink" Target="https://elixir.bootlin.com/linux/v4.13/C/ident/siginfo" TargetMode="External"/><Relationship Id="rId51" Type="http://schemas.openxmlformats.org/officeDocument/2006/relationships/hyperlink" Target="https://elixir.bootlin.com/linux/v4.13/C/ident/si_code" TargetMode="External"/><Relationship Id="rId50" Type="http://schemas.openxmlformats.org/officeDocument/2006/relationships/hyperlink" Target="https://elixir.bootlin.com/linux/v4.13/C/ident/cause" TargetMode="External"/><Relationship Id="rId53" Type="http://schemas.openxmlformats.org/officeDocument/2006/relationships/hyperlink" Target="https://elixir.bootlin.com/linux/v4.13/C/ident/pid" TargetMode="External"/><Relationship Id="rId52" Type="http://schemas.openxmlformats.org/officeDocument/2006/relationships/hyperlink" Target="https://elixir.bootlin.com/linux/v4.13/C/ident/unsafe_put_user" TargetMode="External"/><Relationship Id="rId11" Type="http://schemas.openxmlformats.org/officeDocument/2006/relationships/hyperlink" Target="https://elixir.bootlin.com/linux/v4.13/C/ident/__pad0" TargetMode="External"/><Relationship Id="rId55" Type="http://schemas.openxmlformats.org/officeDocument/2006/relationships/hyperlink" Target="https://elixir.bootlin.com/linux/v4.13/C/ident/unsafe_put_user" TargetMode="External"/><Relationship Id="rId10" Type="http://schemas.openxmlformats.org/officeDocument/2006/relationships/hyperlink" Target="https://elixir.bootlin.com/linux/v4.13/C/ident/si_code" TargetMode="External"/><Relationship Id="rId54" Type="http://schemas.openxmlformats.org/officeDocument/2006/relationships/hyperlink" Target="https://elixir.bootlin.com/linux/v4.13/C/ident/si_pid" TargetMode="External"/><Relationship Id="rId13" Type="http://schemas.openxmlformats.org/officeDocument/2006/relationships/hyperlink" Target="https://elixir.bootlin.com/linux/v4.13/C/ident/pid_t" TargetMode="External"/><Relationship Id="rId57" Type="http://schemas.openxmlformats.org/officeDocument/2006/relationships/hyperlink" Target="https://elixir.bootlin.com/linux/v4.13/C/ident/si_uid" TargetMode="External"/><Relationship Id="rId12" Type="http://schemas.openxmlformats.org/officeDocument/2006/relationships/hyperlink" Target="https://elixir.bootlin.com/linux/v4.13/C/ident/__pad0" TargetMode="External"/><Relationship Id="rId56" Type="http://schemas.openxmlformats.org/officeDocument/2006/relationships/hyperlink" Target="https://elixir.bootlin.com/linux/v4.13/C/ident/uid" TargetMode="External"/><Relationship Id="rId15" Type="http://schemas.openxmlformats.org/officeDocument/2006/relationships/hyperlink" Target="https://elixir.bootlin.com/linux/v4.13/C/ident/_pid" TargetMode="External"/><Relationship Id="rId59" Type="http://schemas.openxmlformats.org/officeDocument/2006/relationships/hyperlink" Target="https://elixir.bootlin.com/linux/v4.13/C/ident/si_status" TargetMode="External"/><Relationship Id="rId14" Type="http://schemas.openxmlformats.org/officeDocument/2006/relationships/hyperlink" Target="https://elixir.bootlin.com/linux/v4.13/C/ident/_pid" TargetMode="External"/><Relationship Id="rId58" Type="http://schemas.openxmlformats.org/officeDocument/2006/relationships/hyperlink" Target="https://elixir.bootlin.com/linux/v4.13/C/ident/unsafe_put_user" TargetMode="External"/><Relationship Id="rId17" Type="http://schemas.openxmlformats.org/officeDocument/2006/relationships/hyperlink" Target="https://elixir.bootlin.com/linux/v4.13/C/ident/_uid" TargetMode="External"/><Relationship Id="rId16" Type="http://schemas.openxmlformats.org/officeDocument/2006/relationships/hyperlink" Target="https://elixir.bootlin.com/linux/v4.13/C/ident/uid_t" TargetMode="External"/><Relationship Id="rId19" Type="http://schemas.openxmlformats.org/officeDocument/2006/relationships/hyperlink" Target="https://elixir.bootlin.com/linux/v4.13/C/ident/_status" TargetMode="External"/><Relationship Id="rId18" Type="http://schemas.openxmlformats.org/officeDocument/2006/relationships/hyperlink" Target="https://elixir.bootlin.com/linux/v4.13/C/ident/_uid" TargetMode="Externa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s://www3.cs.stonybrook.edu/~sghavamnia/confine/userguide.html" TargetMode="External"/><Relationship Id="rId4" Type="http://schemas.openxmlformats.org/officeDocument/2006/relationships/hyperlink" Target="https://www3.cs.stonybrook.edu/~sghavamnia/confine/stepbystep21.html" TargetMode="External"/><Relationship Id="rId5" Type="http://schemas.openxmlformats.org/officeDocument/2006/relationships/image" Target="../media/image2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hyperlink" Target="http://172.17.0.2" TargetMode="External"/><Relationship Id="rId4" Type="http://schemas.openxmlformats.org/officeDocument/2006/relationships/image" Target="../media/image2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hyperlink" Target="https://github.com/shamedgh/confine" TargetMode="Externa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2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ctrTitle"/>
          </p:nvPr>
        </p:nvSpPr>
        <p:spPr>
          <a:xfrm>
            <a:off x="0" y="841775"/>
            <a:ext cx="9144000" cy="13581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SSSS’21 Confine Tutorial</a:t>
            </a:r>
            <a:endParaRPr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Multi-phase System Call Filtering for Container Attack Surface Reduction</a:t>
            </a:r>
            <a:endParaRPr sz="2000">
              <a:solidFill>
                <a:schemeClr val="lt1"/>
              </a:solidFill>
            </a:endParaRPr>
          </a:p>
        </p:txBody>
      </p:sp>
      <p:sp>
        <p:nvSpPr>
          <p:cNvPr id="29" name="Google Shape;29;p5"/>
          <p:cNvSpPr txBox="1"/>
          <p:nvPr>
            <p:ph idx="1" type="subTitle"/>
          </p:nvPr>
        </p:nvSpPr>
        <p:spPr>
          <a:xfrm>
            <a:off x="0" y="3477295"/>
            <a:ext cx="9144000" cy="7848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lt1"/>
                </a:solidFill>
              </a:rPr>
              <a:t>Seyedhamed Ghavamnia, Tapti Palit, Michalis Polychronakis</a:t>
            </a:r>
            <a:endParaRPr sz="2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4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Container-wide vs. App-specific Filters</a:t>
            </a:r>
            <a:endParaRPr/>
          </a:p>
        </p:txBody>
      </p:sp>
      <p:pic>
        <p:nvPicPr>
          <p:cNvPr id="160" name="Google Shape;160;p14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14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162" name="Google Shape;162;p14"/>
          <p:cNvSpPr/>
          <p:nvPr/>
        </p:nvSpPr>
        <p:spPr>
          <a:xfrm>
            <a:off x="1840838" y="1636225"/>
            <a:ext cx="1671900" cy="4551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lt1"/>
                </a:solidFill>
              </a:rPr>
              <a:t>List of Binaries &amp; Libraries</a:t>
            </a:r>
            <a:endParaRPr b="1" sz="1100">
              <a:solidFill>
                <a:schemeClr val="lt1"/>
              </a:solidFill>
            </a:endParaRPr>
          </a:p>
        </p:txBody>
      </p:sp>
      <p:sp>
        <p:nvSpPr>
          <p:cNvPr id="163" name="Google Shape;163;p14"/>
          <p:cNvSpPr/>
          <p:nvPr/>
        </p:nvSpPr>
        <p:spPr>
          <a:xfrm>
            <a:off x="1861800" y="2034550"/>
            <a:ext cx="1631700" cy="17046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find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rm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touch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mkdir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nginx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64" name="Google Shape;164;p14"/>
          <p:cNvSpPr/>
          <p:nvPr/>
        </p:nvSpPr>
        <p:spPr>
          <a:xfrm>
            <a:off x="5513363" y="1636225"/>
            <a:ext cx="1671900" cy="455100"/>
          </a:xfrm>
          <a:prstGeom prst="roundRect">
            <a:avLst>
              <a:gd fmla="val 16667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lt1"/>
                </a:solidFill>
              </a:rPr>
              <a:t>Required </a:t>
            </a:r>
            <a:endParaRPr b="1" sz="11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lt1"/>
                </a:solidFill>
              </a:rPr>
              <a:t>System Calls</a:t>
            </a:r>
            <a:endParaRPr b="1" sz="1100">
              <a:solidFill>
                <a:schemeClr val="lt1"/>
              </a:solidFill>
            </a:endParaRPr>
          </a:p>
        </p:txBody>
      </p:sp>
      <p:sp>
        <p:nvSpPr>
          <p:cNvPr id="165" name="Google Shape;165;p14"/>
          <p:cNvSpPr/>
          <p:nvPr/>
        </p:nvSpPr>
        <p:spPr>
          <a:xfrm>
            <a:off x="5534325" y="2034550"/>
            <a:ext cx="1631700" cy="17046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shm_get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getaffin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write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socket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getdents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execve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66" name="Google Shape;166;p14"/>
          <p:cNvSpPr/>
          <p:nvPr/>
        </p:nvSpPr>
        <p:spPr>
          <a:xfrm>
            <a:off x="3999138" y="2525175"/>
            <a:ext cx="981000" cy="3981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4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5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Container-wide vs. App-specific Filters</a:t>
            </a:r>
            <a:endParaRPr/>
          </a:p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3" name="Google Shape;173;p15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15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175" name="Google Shape;175;p15"/>
          <p:cNvSpPr/>
          <p:nvPr/>
        </p:nvSpPr>
        <p:spPr>
          <a:xfrm>
            <a:off x="1840838" y="1636225"/>
            <a:ext cx="1671900" cy="4551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lt1"/>
                </a:solidFill>
              </a:rPr>
              <a:t>List of Binaries &amp; Libraries</a:t>
            </a:r>
            <a:endParaRPr b="1" sz="1100">
              <a:solidFill>
                <a:schemeClr val="lt1"/>
              </a:solidFill>
            </a:endParaRPr>
          </a:p>
        </p:txBody>
      </p:sp>
      <p:sp>
        <p:nvSpPr>
          <p:cNvPr id="176" name="Google Shape;176;p15"/>
          <p:cNvSpPr/>
          <p:nvPr/>
        </p:nvSpPr>
        <p:spPr>
          <a:xfrm>
            <a:off x="1861800" y="2034550"/>
            <a:ext cx="1631700" cy="17046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find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rm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touch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mkdir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nginx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77" name="Google Shape;177;p15"/>
          <p:cNvSpPr/>
          <p:nvPr/>
        </p:nvSpPr>
        <p:spPr>
          <a:xfrm>
            <a:off x="5513363" y="1636225"/>
            <a:ext cx="1671900" cy="455100"/>
          </a:xfrm>
          <a:prstGeom prst="roundRect">
            <a:avLst>
              <a:gd fmla="val 16667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lt1"/>
                </a:solidFill>
              </a:rPr>
              <a:t>Required </a:t>
            </a:r>
            <a:endParaRPr b="1" sz="11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lt1"/>
                </a:solidFill>
              </a:rPr>
              <a:t>System Calls</a:t>
            </a:r>
            <a:endParaRPr b="1" sz="1100">
              <a:solidFill>
                <a:schemeClr val="lt1"/>
              </a:solidFill>
            </a:endParaRPr>
          </a:p>
        </p:txBody>
      </p:sp>
      <p:sp>
        <p:nvSpPr>
          <p:cNvPr id="178" name="Google Shape;178;p15"/>
          <p:cNvSpPr/>
          <p:nvPr/>
        </p:nvSpPr>
        <p:spPr>
          <a:xfrm>
            <a:off x="5534325" y="2034550"/>
            <a:ext cx="1631700" cy="17046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shm_get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getaffin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write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socket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getdents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execve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179" name="Google Shape;179;p15"/>
          <p:cNvCxnSpPr/>
          <p:nvPr/>
        </p:nvCxnSpPr>
        <p:spPr>
          <a:xfrm flipH="1" rot="10800000">
            <a:off x="2845675" y="2403650"/>
            <a:ext cx="2840700" cy="6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0" name="Google Shape;180;p15"/>
          <p:cNvCxnSpPr/>
          <p:nvPr/>
        </p:nvCxnSpPr>
        <p:spPr>
          <a:xfrm>
            <a:off x="2693625" y="2687300"/>
            <a:ext cx="2978400" cy="119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1" name="Google Shape;181;p15"/>
          <p:cNvCxnSpPr/>
          <p:nvPr/>
        </p:nvCxnSpPr>
        <p:spPr>
          <a:xfrm>
            <a:off x="2947650" y="3127325"/>
            <a:ext cx="2738700" cy="116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2" name="Google Shape;182;p15"/>
          <p:cNvCxnSpPr/>
          <p:nvPr/>
        </p:nvCxnSpPr>
        <p:spPr>
          <a:xfrm>
            <a:off x="2971925" y="2894225"/>
            <a:ext cx="2680500" cy="111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83" name="Google Shape;183;p15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6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Container-wide vs. App-specific Filters</a:t>
            </a:r>
            <a:endParaRPr/>
          </a:p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9" name="Google Shape;189;p16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16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pic>
        <p:nvPicPr>
          <p:cNvPr id="191" name="Google Shape;19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69888" y="1087475"/>
            <a:ext cx="5171667" cy="3359275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p16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7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Confine Command Execution</a:t>
            </a:r>
            <a:endParaRPr/>
          </a:p>
        </p:txBody>
      </p:sp>
      <p:pic>
        <p:nvPicPr>
          <p:cNvPr id="198" name="Google Shape;198;p17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17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200" name="Google Shape;200;p17"/>
          <p:cNvSpPr/>
          <p:nvPr/>
        </p:nvSpPr>
        <p:spPr>
          <a:xfrm>
            <a:off x="152400" y="1907300"/>
            <a:ext cx="1236600" cy="660300"/>
          </a:xfrm>
          <a:prstGeom prst="roundRect">
            <a:avLst>
              <a:gd fmla="val 16667" name="adj"/>
            </a:avLst>
          </a:prstGeom>
          <a:solidFill>
            <a:srgbClr val="DD7E6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lt1"/>
                </a:solidFill>
              </a:rPr>
              <a:t>Docker Image</a:t>
            </a:r>
            <a:endParaRPr b="1" sz="1100">
              <a:solidFill>
                <a:schemeClr val="lt1"/>
              </a:solidFill>
            </a:endParaRPr>
          </a:p>
        </p:txBody>
      </p:sp>
      <p:sp>
        <p:nvSpPr>
          <p:cNvPr id="201" name="Google Shape;201;p17"/>
          <p:cNvSpPr/>
          <p:nvPr/>
        </p:nvSpPr>
        <p:spPr>
          <a:xfrm>
            <a:off x="1679075" y="1907300"/>
            <a:ext cx="1236600" cy="660300"/>
          </a:xfrm>
          <a:prstGeom prst="roundRect">
            <a:avLst>
              <a:gd fmla="val 16667" name="adj"/>
            </a:avLst>
          </a:prstGeom>
          <a:solidFill>
            <a:srgbClr val="B45F0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lt1"/>
                </a:solidFill>
              </a:rPr>
              <a:t>Container</a:t>
            </a:r>
            <a:endParaRPr b="1" sz="1100">
              <a:solidFill>
                <a:schemeClr val="lt1"/>
              </a:solidFill>
            </a:endParaRPr>
          </a:p>
        </p:txBody>
      </p:sp>
      <p:sp>
        <p:nvSpPr>
          <p:cNvPr id="202" name="Google Shape;202;p17"/>
          <p:cNvSpPr/>
          <p:nvPr/>
        </p:nvSpPr>
        <p:spPr>
          <a:xfrm>
            <a:off x="3186325" y="1907300"/>
            <a:ext cx="1236600" cy="660300"/>
          </a:xfrm>
          <a:prstGeom prst="roundRect">
            <a:avLst>
              <a:gd fmla="val 16667" name="adj"/>
            </a:avLst>
          </a:prstGeom>
          <a:solidFill>
            <a:srgbClr val="BF9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lt1"/>
                </a:solidFill>
              </a:rPr>
              <a:t>List of Binaries &amp; Libraries</a:t>
            </a:r>
            <a:endParaRPr b="1" sz="1100">
              <a:solidFill>
                <a:schemeClr val="lt1"/>
              </a:solidFill>
            </a:endParaRPr>
          </a:p>
        </p:txBody>
      </p:sp>
      <p:sp>
        <p:nvSpPr>
          <p:cNvPr id="203" name="Google Shape;203;p17"/>
          <p:cNvSpPr/>
          <p:nvPr/>
        </p:nvSpPr>
        <p:spPr>
          <a:xfrm rot="-5400000">
            <a:off x="1465050" y="1327687"/>
            <a:ext cx="140700" cy="27660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19050">
            <a:solidFill>
              <a:srgbClr val="783F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7"/>
          <p:cNvSpPr/>
          <p:nvPr/>
        </p:nvSpPr>
        <p:spPr>
          <a:xfrm>
            <a:off x="4732400" y="1907300"/>
            <a:ext cx="1236600" cy="6603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lt1"/>
                </a:solidFill>
              </a:rPr>
              <a:t>Required Functions</a:t>
            </a:r>
            <a:endParaRPr b="1" sz="1100">
              <a:solidFill>
                <a:schemeClr val="lt1"/>
              </a:solidFill>
            </a:endParaRPr>
          </a:p>
        </p:txBody>
      </p:sp>
      <p:sp>
        <p:nvSpPr>
          <p:cNvPr id="205" name="Google Shape;205;p17"/>
          <p:cNvSpPr/>
          <p:nvPr/>
        </p:nvSpPr>
        <p:spPr>
          <a:xfrm>
            <a:off x="7785725" y="1907300"/>
            <a:ext cx="1236600" cy="660300"/>
          </a:xfrm>
          <a:prstGeom prst="roundRect">
            <a:avLst>
              <a:gd fmla="val 16667" name="adj"/>
            </a:avLst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lt1"/>
                </a:solidFill>
              </a:rPr>
              <a:t>Libc -&gt; Syscall</a:t>
            </a:r>
            <a:endParaRPr b="1" sz="1100">
              <a:solidFill>
                <a:schemeClr val="lt1"/>
              </a:solidFill>
            </a:endParaRPr>
          </a:p>
        </p:txBody>
      </p:sp>
      <p:sp>
        <p:nvSpPr>
          <p:cNvPr id="206" name="Google Shape;206;p17"/>
          <p:cNvSpPr/>
          <p:nvPr/>
        </p:nvSpPr>
        <p:spPr>
          <a:xfrm>
            <a:off x="6127950" y="2695125"/>
            <a:ext cx="1442700" cy="767700"/>
          </a:xfrm>
          <a:prstGeom prst="roundRect">
            <a:avLst>
              <a:gd fmla="val 16667" name="adj"/>
            </a:avLst>
          </a:prstGeom>
          <a:solidFill>
            <a:srgbClr val="FF99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lt1"/>
                </a:solidFill>
              </a:rPr>
              <a:t>Required System Calls</a:t>
            </a:r>
            <a:endParaRPr b="1" sz="1300">
              <a:solidFill>
                <a:schemeClr val="lt1"/>
              </a:solidFill>
            </a:endParaRPr>
          </a:p>
        </p:txBody>
      </p:sp>
      <p:sp>
        <p:nvSpPr>
          <p:cNvPr id="207" name="Google Shape;207;p17"/>
          <p:cNvSpPr txBox="1"/>
          <p:nvPr/>
        </p:nvSpPr>
        <p:spPr>
          <a:xfrm>
            <a:off x="845850" y="2781025"/>
            <a:ext cx="1379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B0F00"/>
                </a:solidFill>
              </a:rPr>
              <a:t>Dynamic Analysis</a:t>
            </a:r>
            <a:endParaRPr sz="1100">
              <a:solidFill>
                <a:srgbClr val="5B0F00"/>
              </a:solidFill>
            </a:endParaRPr>
          </a:p>
        </p:txBody>
      </p:sp>
      <p:sp>
        <p:nvSpPr>
          <p:cNvPr id="208" name="Google Shape;208;p17"/>
          <p:cNvSpPr/>
          <p:nvPr/>
        </p:nvSpPr>
        <p:spPr>
          <a:xfrm rot="5400000">
            <a:off x="6024100" y="-1640675"/>
            <a:ext cx="140700" cy="57786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19050">
            <a:solidFill>
              <a:srgbClr val="783F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7"/>
          <p:cNvSpPr txBox="1"/>
          <p:nvPr/>
        </p:nvSpPr>
        <p:spPr>
          <a:xfrm>
            <a:off x="5404900" y="889795"/>
            <a:ext cx="1379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B0F00"/>
                </a:solidFill>
              </a:rPr>
              <a:t>Static Analysis</a:t>
            </a:r>
            <a:endParaRPr sz="1100">
              <a:solidFill>
                <a:srgbClr val="5B0F00"/>
              </a:solidFill>
            </a:endParaRPr>
          </a:p>
        </p:txBody>
      </p:sp>
      <p:sp>
        <p:nvSpPr>
          <p:cNvPr id="210" name="Google Shape;210;p17"/>
          <p:cNvSpPr/>
          <p:nvPr/>
        </p:nvSpPr>
        <p:spPr>
          <a:xfrm>
            <a:off x="1204300" y="1595425"/>
            <a:ext cx="650700" cy="140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DD7E6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7"/>
          <p:cNvSpPr txBox="1"/>
          <p:nvPr/>
        </p:nvSpPr>
        <p:spPr>
          <a:xfrm>
            <a:off x="840100" y="1282350"/>
            <a:ext cx="1379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Launch</a:t>
            </a:r>
            <a:endParaRPr b="1" sz="1100"/>
          </a:p>
        </p:txBody>
      </p:sp>
      <p:sp>
        <p:nvSpPr>
          <p:cNvPr id="212" name="Google Shape;212;p17"/>
          <p:cNvSpPr/>
          <p:nvPr/>
        </p:nvSpPr>
        <p:spPr>
          <a:xfrm>
            <a:off x="2755250" y="1595413"/>
            <a:ext cx="650700" cy="140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B45F0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7"/>
          <p:cNvSpPr txBox="1"/>
          <p:nvPr/>
        </p:nvSpPr>
        <p:spPr>
          <a:xfrm>
            <a:off x="2391050" y="1282338"/>
            <a:ext cx="1379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Monitor</a:t>
            </a:r>
            <a:endParaRPr b="1" sz="1100"/>
          </a:p>
        </p:txBody>
      </p:sp>
      <p:sp>
        <p:nvSpPr>
          <p:cNvPr id="214" name="Google Shape;214;p17"/>
          <p:cNvSpPr/>
          <p:nvPr/>
        </p:nvSpPr>
        <p:spPr>
          <a:xfrm>
            <a:off x="4281900" y="1632038"/>
            <a:ext cx="650700" cy="140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BF9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7"/>
          <p:cNvSpPr txBox="1"/>
          <p:nvPr/>
        </p:nvSpPr>
        <p:spPr>
          <a:xfrm>
            <a:off x="3917700" y="1318963"/>
            <a:ext cx="1379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Analyze</a:t>
            </a:r>
            <a:endParaRPr b="1" sz="1100"/>
          </a:p>
        </p:txBody>
      </p:sp>
      <p:sp>
        <p:nvSpPr>
          <p:cNvPr id="216" name="Google Shape;216;p17"/>
          <p:cNvSpPr/>
          <p:nvPr/>
        </p:nvSpPr>
        <p:spPr>
          <a:xfrm rot="5400000">
            <a:off x="4575525" y="1858898"/>
            <a:ext cx="450600" cy="2130600"/>
          </a:xfrm>
          <a:prstGeom prst="bentUpArrow">
            <a:avLst>
              <a:gd fmla="val 15098" name="adj1"/>
              <a:gd fmla="val 14781" name="adj2"/>
              <a:gd fmla="val 17121" name="adj3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7"/>
          <p:cNvSpPr txBox="1"/>
          <p:nvPr/>
        </p:nvSpPr>
        <p:spPr>
          <a:xfrm>
            <a:off x="3897939" y="3149500"/>
            <a:ext cx="1825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Extract Direct Syscalls</a:t>
            </a:r>
            <a:endParaRPr b="1" sz="1100"/>
          </a:p>
        </p:txBody>
      </p:sp>
      <p:sp>
        <p:nvSpPr>
          <p:cNvPr id="218" name="Google Shape;218;p17"/>
          <p:cNvSpPr/>
          <p:nvPr/>
        </p:nvSpPr>
        <p:spPr>
          <a:xfrm flipH="1" rot="10800000">
            <a:off x="6121500" y="2190775"/>
            <a:ext cx="719100" cy="405000"/>
          </a:xfrm>
          <a:prstGeom prst="bentUpArrow">
            <a:avLst>
              <a:gd fmla="val 15098" name="adj1"/>
              <a:gd fmla="val 14781" name="adj2"/>
              <a:gd fmla="val 17121" name="adj3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7"/>
          <p:cNvSpPr/>
          <p:nvPr/>
        </p:nvSpPr>
        <p:spPr>
          <a:xfrm rot="10800000">
            <a:off x="6900600" y="2190775"/>
            <a:ext cx="760800" cy="405000"/>
          </a:xfrm>
          <a:prstGeom prst="bentUpArrow">
            <a:avLst>
              <a:gd fmla="val 15098" name="adj1"/>
              <a:gd fmla="val 14781" name="adj2"/>
              <a:gd fmla="val 17121" name="adj3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7"/>
          <p:cNvSpPr txBox="1"/>
          <p:nvPr/>
        </p:nvSpPr>
        <p:spPr>
          <a:xfrm>
            <a:off x="5968989" y="1831100"/>
            <a:ext cx="1825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Integrate</a:t>
            </a:r>
            <a:endParaRPr b="1" sz="1100"/>
          </a:p>
        </p:txBody>
      </p:sp>
      <p:graphicFrame>
        <p:nvGraphicFramePr>
          <p:cNvPr id="221" name="Google Shape;221;p17"/>
          <p:cNvGraphicFramePr/>
          <p:nvPr/>
        </p:nvGraphicFramePr>
        <p:xfrm>
          <a:off x="207250" y="3810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{7A52A1D5-142F-45FC-B76F-C4207B88910D}</a:tableStyleId>
              </a:tblPr>
              <a:tblGrid>
                <a:gridCol w="87999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python3.8 confine.py </a:t>
                      </a:r>
                      <a:r>
                        <a:rPr lang="en" sz="1200">
                          <a:highlight>
                            <a:srgbClr val="8E7CC3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-l libc-callgraphs/glibc.callgraph -m libc-callgraphs/musllibc.callgraph</a:t>
                      </a:r>
                      <a:r>
                        <a:rPr lang="en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" sz="1200">
                          <a:highlight>
                            <a:srgbClr val="DD7E6B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-i images.json</a:t>
                      </a:r>
                      <a:r>
                        <a:rPr lang="en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" sz="1200">
                          <a:highlight>
                            <a:srgbClr val="BF9000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-o output/</a:t>
                      </a:r>
                      <a:r>
                        <a:rPr lang="en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-p default.seccomp.json </a:t>
                      </a:r>
                      <a:r>
                        <a:rPr lang="en" sz="1200">
                          <a:highlight>
                            <a:srgbClr val="FF9900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-r results/</a:t>
                      </a:r>
                      <a:r>
                        <a:rPr lang="en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-g go.syscalls/ </a:t>
                      </a:r>
                      <a:r>
                        <a:rPr lang="en" sz="1200">
                          <a:highlight>
                            <a:srgbClr val="4A86E8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--finegrain --othercfgfolder other-callgraphs.wsyscalls/</a:t>
                      </a:r>
                      <a:endParaRPr sz="1200">
                        <a:highlight>
                          <a:srgbClr val="4A86E8"/>
                        </a:highlight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22" name="Google Shape;222;p17"/>
          <p:cNvSpPr txBox="1"/>
          <p:nvPr>
            <p:ph idx="1" type="body"/>
          </p:nvPr>
        </p:nvSpPr>
        <p:spPr>
          <a:xfrm>
            <a:off x="228300" y="3242425"/>
            <a:ext cx="2331000" cy="5292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2225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How to run?</a:t>
            </a:r>
            <a:endParaRPr/>
          </a:p>
        </p:txBody>
      </p:sp>
      <p:sp>
        <p:nvSpPr>
          <p:cNvPr id="223" name="Google Shape;223;p17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8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Confine Input</a:t>
            </a:r>
            <a:endParaRPr/>
          </a:p>
        </p:txBody>
      </p:sp>
      <p:pic>
        <p:nvPicPr>
          <p:cNvPr id="229" name="Google Shape;229;p18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p18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graphicFrame>
        <p:nvGraphicFramePr>
          <p:cNvPr id="231" name="Google Shape;231;p18"/>
          <p:cNvGraphicFramePr/>
          <p:nvPr/>
        </p:nvGraphicFramePr>
        <p:xfrm>
          <a:off x="172013" y="1105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{7A52A1D5-142F-45FC-B76F-C4207B88910D}</a:tableStyleId>
              </a:tblPr>
              <a:tblGrid>
                <a:gridCol w="87999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python3.8 confine.py -l libc-callgraphs/glibc.callgraph -m libc-callgraphs/musllibc.callgraph </a:t>
                      </a:r>
                      <a:r>
                        <a:rPr lang="en" sz="1200">
                          <a:highlight>
                            <a:srgbClr val="DD7E6B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-i images.json</a:t>
                      </a:r>
                      <a:r>
                        <a:rPr lang="en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-o output/ -p default.seccomp.json -r results/ -g go.syscalls/ --finegrain --othercfgfolder other-callgraphs.wsyscalls/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232" name="Google Shape;232;p18"/>
          <p:cNvGraphicFramePr/>
          <p:nvPr/>
        </p:nvGraphicFramePr>
        <p:xfrm>
          <a:off x="172025" y="2012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{7A52A1D5-142F-45FC-B76F-C4207B88910D}</a:tableStyleId>
              </a:tblPr>
              <a:tblGrid>
                <a:gridCol w="8771100"/>
              </a:tblGrid>
              <a:tr h="2660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{"nginx": {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"enable": "false",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"image-name": "nginx",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"image-url": "nginx",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"options": "",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"dependencies": {},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"binaries": ["nginx"],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	"docker-cmd": ["nginx","-g","daemon off;"],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	"entrypoint": "docker-entrypoint.sh",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	"docker-path": "/home/confine/nginx"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}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}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33" name="Google Shape;233;p18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9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Docker Hub Example</a:t>
            </a:r>
            <a:endParaRPr/>
          </a:p>
        </p:txBody>
      </p:sp>
      <p:pic>
        <p:nvPicPr>
          <p:cNvPr id="239" name="Google Shape;239;p19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p19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pic>
        <p:nvPicPr>
          <p:cNvPr id="241" name="Google Shape;241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992824"/>
            <a:ext cx="8839199" cy="3483104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p19"/>
          <p:cNvSpPr/>
          <p:nvPr/>
        </p:nvSpPr>
        <p:spPr>
          <a:xfrm>
            <a:off x="6071830" y="3249195"/>
            <a:ext cx="2609400" cy="363900"/>
          </a:xfrm>
          <a:prstGeom prst="rect">
            <a:avLst/>
          </a:prstGeom>
          <a:noFill/>
          <a:ln cap="flat" cmpd="sng" w="38100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9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8" name="Google Shape;248;p20"/>
          <p:cNvGraphicFramePr/>
          <p:nvPr/>
        </p:nvGraphicFramePr>
        <p:xfrm>
          <a:off x="172025" y="2012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{7A52A1D5-142F-45FC-B76F-C4207B88910D}</a:tableStyleId>
              </a:tblPr>
              <a:tblGrid>
                <a:gridCol w="8771100"/>
              </a:tblGrid>
              <a:tr h="2660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{"nginx": {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"enable": "false",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"image-name": "nginx",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"image-url": "nginx",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"options": "",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"dependencies": {},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"binaries": ["nginx"],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	"docker-cmd": ["nginx","-g","daemon off;"],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	"entrypoint": "docker-entrypoint.sh",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	"docker-path": "/home/confine/nginx"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}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}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49" name="Google Shape;249;p20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Confine Input</a:t>
            </a:r>
            <a:endParaRPr/>
          </a:p>
        </p:txBody>
      </p:sp>
      <p:pic>
        <p:nvPicPr>
          <p:cNvPr id="250" name="Google Shape;250;p20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20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graphicFrame>
        <p:nvGraphicFramePr>
          <p:cNvPr id="252" name="Google Shape;252;p20"/>
          <p:cNvGraphicFramePr/>
          <p:nvPr/>
        </p:nvGraphicFramePr>
        <p:xfrm>
          <a:off x="172013" y="1105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{7A52A1D5-142F-45FC-B76F-C4207B88910D}</a:tableStyleId>
              </a:tblPr>
              <a:tblGrid>
                <a:gridCol w="87999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python3.8 confine.py -l libc-callgraphs/glibc.callgraph -m libc-callgraphs/musllibc.callgraph </a:t>
                      </a:r>
                      <a:r>
                        <a:rPr lang="en" sz="1200">
                          <a:highlight>
                            <a:srgbClr val="DD7E6B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-i images.json</a:t>
                      </a:r>
                      <a:r>
                        <a:rPr lang="en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-o output/ -p default.seccomp.json -r results/ -g go.syscalls/ </a:t>
                      </a:r>
                      <a:r>
                        <a:rPr lang="en" sz="12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--finegrain --othercfgfolder other-callgraphs.wsyscalls/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53" name="Google Shape;253;p20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20"/>
          <p:cNvSpPr/>
          <p:nvPr/>
        </p:nvSpPr>
        <p:spPr>
          <a:xfrm>
            <a:off x="705499" y="2734325"/>
            <a:ext cx="2120700" cy="273900"/>
          </a:xfrm>
          <a:prstGeom prst="rect">
            <a:avLst/>
          </a:prstGeom>
          <a:noFill/>
          <a:ln cap="flat" cmpd="sng" w="38100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1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Confine Input</a:t>
            </a:r>
            <a:endParaRPr/>
          </a:p>
        </p:txBody>
      </p:sp>
      <p:pic>
        <p:nvPicPr>
          <p:cNvPr id="260" name="Google Shape;260;p21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21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graphicFrame>
        <p:nvGraphicFramePr>
          <p:cNvPr id="262" name="Google Shape;262;p21"/>
          <p:cNvGraphicFramePr/>
          <p:nvPr/>
        </p:nvGraphicFramePr>
        <p:xfrm>
          <a:off x="172013" y="1105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{7A52A1D5-142F-45FC-B76F-C4207B88910D}</a:tableStyleId>
              </a:tblPr>
              <a:tblGrid>
                <a:gridCol w="87999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python3.8 confine.py </a:t>
                      </a:r>
                      <a:r>
                        <a:rPr lang="en" sz="1200">
                          <a:highlight>
                            <a:srgbClr val="8E7CC3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-l libc-callgraphs/glibc.callgraph -m libc-callgraphs/musllibc.callgraph</a:t>
                      </a:r>
                      <a:r>
                        <a:rPr lang="en" sz="1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-i images.json -o output/ -p default.seccomp.json -r results/ -g go.syscalls/ </a:t>
                      </a:r>
                      <a:r>
                        <a:rPr lang="en" sz="12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--finegrain --othercfgfolder other-callgraphs.wsyscalls/</a:t>
                      </a:r>
                      <a:endParaRPr sz="12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63" name="Google Shape;263;p21"/>
          <p:cNvSpPr txBox="1"/>
          <p:nvPr>
            <p:ph idx="1" type="body"/>
          </p:nvPr>
        </p:nvSpPr>
        <p:spPr>
          <a:xfrm>
            <a:off x="228300" y="1815850"/>
            <a:ext cx="8687400" cy="15681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"/>
              <a:t>Libc -&gt; Syscall Mapping</a:t>
            </a:r>
            <a:endParaRPr b="1"/>
          </a:p>
          <a:p>
            <a:pPr indent="-222250" lvl="0" marL="177800" rtl="0" algn="l"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Glibc: GCC RTL + egypt tool</a:t>
            </a:r>
            <a:endParaRPr/>
          </a:p>
          <a:p>
            <a:pPr indent="-222250" lvl="0" marL="1778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Musl-libc: LLVM pass</a:t>
            </a:r>
            <a:endParaRPr/>
          </a:p>
          <a:p>
            <a:pPr indent="-222250" lvl="0" marL="1778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Will not be performed today: it is provided in the repository</a:t>
            </a:r>
            <a:endParaRPr/>
          </a:p>
        </p:txBody>
      </p:sp>
      <p:sp>
        <p:nvSpPr>
          <p:cNvPr id="264" name="Google Shape;264;p21"/>
          <p:cNvSpPr/>
          <p:nvPr/>
        </p:nvSpPr>
        <p:spPr>
          <a:xfrm>
            <a:off x="5436975" y="3618125"/>
            <a:ext cx="820584" cy="203364"/>
          </a:xfrm>
          <a:prstGeom prst="flowChartTerminator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SYS_</a:t>
            </a:r>
            <a:r>
              <a:rPr lang="en" sz="700"/>
              <a:t>open</a:t>
            </a:r>
            <a:endParaRPr sz="700"/>
          </a:p>
        </p:txBody>
      </p:sp>
      <p:sp>
        <p:nvSpPr>
          <p:cNvPr id="265" name="Google Shape;265;p21"/>
          <p:cNvSpPr/>
          <p:nvPr/>
        </p:nvSpPr>
        <p:spPr>
          <a:xfrm>
            <a:off x="3103100" y="4152650"/>
            <a:ext cx="596400" cy="20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setreuid</a:t>
            </a:r>
            <a:endParaRPr sz="700"/>
          </a:p>
        </p:txBody>
      </p:sp>
      <p:sp>
        <p:nvSpPr>
          <p:cNvPr id="266" name="Google Shape;266;p21"/>
          <p:cNvSpPr/>
          <p:nvPr/>
        </p:nvSpPr>
        <p:spPr>
          <a:xfrm>
            <a:off x="4400575" y="3618113"/>
            <a:ext cx="596400" cy="20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open</a:t>
            </a:r>
            <a:endParaRPr sz="700"/>
          </a:p>
        </p:txBody>
      </p:sp>
      <p:sp>
        <p:nvSpPr>
          <p:cNvPr id="267" name="Google Shape;267;p21"/>
          <p:cNvSpPr/>
          <p:nvPr/>
        </p:nvSpPr>
        <p:spPr>
          <a:xfrm>
            <a:off x="2361025" y="3611500"/>
            <a:ext cx="596400" cy="20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read</a:t>
            </a:r>
            <a:endParaRPr sz="700"/>
          </a:p>
        </p:txBody>
      </p:sp>
      <p:sp>
        <p:nvSpPr>
          <p:cNvPr id="268" name="Google Shape;268;p21"/>
          <p:cNvSpPr/>
          <p:nvPr/>
        </p:nvSpPr>
        <p:spPr>
          <a:xfrm>
            <a:off x="4326963" y="3984912"/>
            <a:ext cx="820584" cy="203364"/>
          </a:xfrm>
          <a:prstGeom prst="flowChartTerminator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SYS_setreuid</a:t>
            </a:r>
            <a:endParaRPr sz="700"/>
          </a:p>
        </p:txBody>
      </p:sp>
      <p:sp>
        <p:nvSpPr>
          <p:cNvPr id="269" name="Google Shape;269;p21"/>
          <p:cNvSpPr/>
          <p:nvPr/>
        </p:nvSpPr>
        <p:spPr>
          <a:xfrm>
            <a:off x="4326963" y="4327061"/>
            <a:ext cx="820584" cy="203364"/>
          </a:xfrm>
          <a:prstGeom prst="flowChartTerminator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SYS_getrlimit</a:t>
            </a:r>
            <a:endParaRPr sz="700"/>
          </a:p>
        </p:txBody>
      </p:sp>
      <p:sp>
        <p:nvSpPr>
          <p:cNvPr id="270" name="Google Shape;270;p21"/>
          <p:cNvSpPr/>
          <p:nvPr/>
        </p:nvSpPr>
        <p:spPr>
          <a:xfrm>
            <a:off x="3387758" y="3611525"/>
            <a:ext cx="820584" cy="203364"/>
          </a:xfrm>
          <a:prstGeom prst="flowChartTerminator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SYS_read</a:t>
            </a:r>
            <a:endParaRPr sz="700"/>
          </a:p>
        </p:txBody>
      </p:sp>
      <p:cxnSp>
        <p:nvCxnSpPr>
          <p:cNvPr id="271" name="Google Shape;271;p21"/>
          <p:cNvCxnSpPr>
            <a:stCxn id="267" idx="3"/>
            <a:endCxn id="270" idx="1"/>
          </p:cNvCxnSpPr>
          <p:nvPr/>
        </p:nvCxnSpPr>
        <p:spPr>
          <a:xfrm>
            <a:off x="2957425" y="3713200"/>
            <a:ext cx="430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72" name="Google Shape;272;p21"/>
          <p:cNvCxnSpPr>
            <a:stCxn id="266" idx="3"/>
            <a:endCxn id="264" idx="1"/>
          </p:cNvCxnSpPr>
          <p:nvPr/>
        </p:nvCxnSpPr>
        <p:spPr>
          <a:xfrm>
            <a:off x="4996975" y="3719813"/>
            <a:ext cx="440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73" name="Google Shape;273;p21"/>
          <p:cNvCxnSpPr>
            <a:stCxn id="265" idx="3"/>
            <a:endCxn id="268" idx="1"/>
          </p:cNvCxnSpPr>
          <p:nvPr/>
        </p:nvCxnSpPr>
        <p:spPr>
          <a:xfrm flipH="1" rot="10800000">
            <a:off x="3699500" y="4086650"/>
            <a:ext cx="627600" cy="167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74" name="Google Shape;274;p21"/>
          <p:cNvCxnSpPr>
            <a:stCxn id="265" idx="3"/>
            <a:endCxn id="269" idx="1"/>
          </p:cNvCxnSpPr>
          <p:nvPr/>
        </p:nvCxnSpPr>
        <p:spPr>
          <a:xfrm>
            <a:off x="3699500" y="4254350"/>
            <a:ext cx="627600" cy="17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75" name="Google Shape;275;p21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2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281" name="Google Shape;281;p22"/>
          <p:cNvSpPr txBox="1"/>
          <p:nvPr>
            <p:ph idx="1" type="body"/>
          </p:nvPr>
        </p:nvSpPr>
        <p:spPr>
          <a:xfrm>
            <a:off x="228300" y="1077850"/>
            <a:ext cx="8687400" cy="326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2225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 strike="sngStrike"/>
              <a:t>Overview</a:t>
            </a:r>
            <a:endParaRPr strike="sngStrike"/>
          </a:p>
          <a:p>
            <a:pPr indent="-2222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 strike="sngStrike"/>
              <a:t>How to work with Confine</a:t>
            </a:r>
            <a:endParaRPr strike="sngStrike"/>
          </a:p>
          <a:p>
            <a:pPr indent="-2222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b="1" lang="en"/>
              <a:t>Demo:</a:t>
            </a:r>
            <a:endParaRPr b="1"/>
          </a:p>
          <a:p>
            <a:pPr indent="-177800" lvl="1" marL="520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Harden a sample Docker image</a:t>
            </a:r>
            <a:endParaRPr/>
          </a:p>
          <a:p>
            <a:pPr indent="-177800" lvl="1" marL="520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Escape container isolation by exploiting a kernel vulnerability</a:t>
            </a:r>
            <a:endParaRPr/>
          </a:p>
          <a:p>
            <a:pPr indent="-177800" lvl="1" marL="520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Mitigate </a:t>
            </a:r>
            <a:r>
              <a:rPr lang="en"/>
              <a:t>exploit by applying Seccomp profile created by Confine</a:t>
            </a:r>
            <a:endParaRPr/>
          </a:p>
          <a:p>
            <a:pPr indent="-2222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Hands-on exercises</a:t>
            </a:r>
            <a:endParaRPr/>
          </a:p>
        </p:txBody>
      </p:sp>
      <p:pic>
        <p:nvPicPr>
          <p:cNvPr id="282" name="Google Shape;282;p22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283" name="Google Shape;283;p22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284" name="Google Shape;284;p22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3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Demo</a:t>
            </a:r>
            <a:endParaRPr/>
          </a:p>
        </p:txBody>
      </p:sp>
      <p:sp>
        <p:nvSpPr>
          <p:cNvPr id="290" name="Google Shape;290;p23"/>
          <p:cNvSpPr txBox="1"/>
          <p:nvPr>
            <p:ph idx="1" type="body"/>
          </p:nvPr>
        </p:nvSpPr>
        <p:spPr>
          <a:xfrm>
            <a:off x="228300" y="1077850"/>
            <a:ext cx="8687400" cy="326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2225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Harden a Docker image</a:t>
            </a:r>
            <a:endParaRPr/>
          </a:p>
          <a:p>
            <a:pPr indent="-222250" lvl="0" marL="177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Generate post-initialization filter</a:t>
            </a:r>
            <a:endParaRPr/>
          </a:p>
          <a:p>
            <a:pPr indent="-222250" lvl="0" marL="177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View generated Seccomp profile (both container-wide and app-specific)</a:t>
            </a:r>
            <a:endParaRPr/>
          </a:p>
          <a:p>
            <a:pPr indent="-222250" lvl="0" marL="177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View list of extracted binaries and libraries</a:t>
            </a:r>
            <a:endParaRPr/>
          </a:p>
          <a:p>
            <a:pPr indent="-2222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View list of identified functions</a:t>
            </a:r>
            <a:endParaRPr/>
          </a:p>
          <a:p>
            <a:pPr indent="-222250" lvl="0" marL="177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Security benefit:</a:t>
            </a:r>
            <a:endParaRPr/>
          </a:p>
          <a:p>
            <a:pPr indent="-177800" lvl="1" marL="5207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User level shellcode</a:t>
            </a:r>
            <a:endParaRPr/>
          </a:p>
          <a:p>
            <a:pPr indent="-177800" lvl="1" marL="5207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Kernel vulnerability exploit</a:t>
            </a:r>
            <a:endParaRPr/>
          </a:p>
        </p:txBody>
      </p:sp>
      <p:pic>
        <p:nvPicPr>
          <p:cNvPr id="291" name="Google Shape;291;p23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23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293" name="Google Shape;293;p23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Containers</a:t>
            </a:r>
            <a:endParaRPr/>
          </a:p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228300" y="1077850"/>
            <a:ext cx="8687400" cy="326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17500" lvl="0" marL="457200" marR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Containers package software code and all its dependencies</a:t>
            </a:r>
            <a:endParaRPr/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Simplify the task of launching instances of the same application</a:t>
            </a:r>
            <a:endParaRPr/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Simplify continuous integration and continuous delivery (CI/CD) pipelines</a:t>
            </a:r>
            <a:endParaRPr/>
          </a:p>
        </p:txBody>
      </p:sp>
      <p:pic>
        <p:nvPicPr>
          <p:cNvPr id="36" name="Google Shape;36;p6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38" name="Google Shape;38;p6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4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User level shellcode </a:t>
            </a:r>
            <a:endParaRPr/>
          </a:p>
        </p:txBody>
      </p:sp>
      <p:sp>
        <p:nvSpPr>
          <p:cNvPr id="299" name="Google Shape;299;p24"/>
          <p:cNvSpPr txBox="1"/>
          <p:nvPr>
            <p:ph idx="1" type="body"/>
          </p:nvPr>
        </p:nvSpPr>
        <p:spPr>
          <a:xfrm>
            <a:off x="228300" y="1077850"/>
            <a:ext cx="8687400" cy="326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22250" lvl="0" marL="1778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Attacker wants to gain shell access in container</a:t>
            </a:r>
            <a:endParaRPr/>
          </a:p>
          <a:p>
            <a:pPr indent="-2222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Exploits vulnerability in application running in container</a:t>
            </a:r>
            <a:endParaRPr/>
          </a:p>
          <a:p>
            <a:pPr indent="-2222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Executes shellcode to get root shell in container</a:t>
            </a:r>
            <a:endParaRPr/>
          </a:p>
          <a:p>
            <a:pPr indent="-2222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Confine filters system calls invoked through shellcode</a:t>
            </a:r>
            <a:endParaRPr/>
          </a:p>
        </p:txBody>
      </p:sp>
      <p:pic>
        <p:nvPicPr>
          <p:cNvPr id="300" name="Google Shape;300;p24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Google Shape;301;p24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302" name="Google Shape;302;p24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5"/>
          <p:cNvSpPr/>
          <p:nvPr/>
        </p:nvSpPr>
        <p:spPr>
          <a:xfrm>
            <a:off x="979700" y="1512413"/>
            <a:ext cx="2314500" cy="3333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OS Virtualization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308" name="Google Shape;308;p25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Kernel Exploit - Threat Model</a:t>
            </a:r>
            <a:endParaRPr/>
          </a:p>
        </p:txBody>
      </p:sp>
      <p:pic>
        <p:nvPicPr>
          <p:cNvPr id="309" name="Google Shape;309;p25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310" name="Google Shape;310;p25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311" name="Google Shape;311;p25"/>
          <p:cNvSpPr/>
          <p:nvPr/>
        </p:nvSpPr>
        <p:spPr>
          <a:xfrm>
            <a:off x="777800" y="1815288"/>
            <a:ext cx="2718300" cy="2439900"/>
          </a:xfrm>
          <a:prstGeom prst="roundRect">
            <a:avLst>
              <a:gd fmla="val 9382" name="adj"/>
            </a:avLst>
          </a:prstGeom>
          <a:solidFill>
            <a:srgbClr val="FFFFFF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25"/>
          <p:cNvSpPr/>
          <p:nvPr/>
        </p:nvSpPr>
        <p:spPr>
          <a:xfrm>
            <a:off x="902450" y="3669100"/>
            <a:ext cx="2469000" cy="455100"/>
          </a:xfrm>
          <a:prstGeom prst="rect">
            <a:avLst/>
          </a:prstGeom>
          <a:solidFill>
            <a:srgbClr val="674E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Hardware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13" name="Google Shape;313;p25"/>
          <p:cNvSpPr/>
          <p:nvPr/>
        </p:nvSpPr>
        <p:spPr>
          <a:xfrm>
            <a:off x="902450" y="2839825"/>
            <a:ext cx="2469000" cy="7443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Linux Kernel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14" name="Google Shape;314;p25"/>
          <p:cNvSpPr/>
          <p:nvPr/>
        </p:nvSpPr>
        <p:spPr>
          <a:xfrm>
            <a:off x="1665850" y="2008050"/>
            <a:ext cx="673500" cy="688500"/>
          </a:xfrm>
          <a:prstGeom prst="rect">
            <a:avLst/>
          </a:prstGeom>
          <a:solidFill>
            <a:srgbClr val="2496ED"/>
          </a:solidFill>
          <a:ln cap="flat" cmpd="sng" w="9525">
            <a:solidFill>
              <a:srgbClr val="1C45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25"/>
          <p:cNvSpPr/>
          <p:nvPr/>
        </p:nvSpPr>
        <p:spPr>
          <a:xfrm>
            <a:off x="1711000" y="2316075"/>
            <a:ext cx="583200" cy="3333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</a:rPr>
              <a:t>App</a:t>
            </a:r>
            <a:endParaRPr sz="1300">
              <a:solidFill>
                <a:srgbClr val="FFFFFF"/>
              </a:solidFill>
            </a:endParaRPr>
          </a:p>
        </p:txBody>
      </p:sp>
      <p:pic>
        <p:nvPicPr>
          <p:cNvPr id="316" name="Google Shape;316;p25"/>
          <p:cNvPicPr preferRelativeResize="0"/>
          <p:nvPr/>
        </p:nvPicPr>
        <p:blipFill rotWithShape="1">
          <a:blip r:embed="rId4">
            <a:alphaModFix/>
          </a:blip>
          <a:srcRect b="32079" l="0" r="0" t="0"/>
          <a:stretch/>
        </p:blipFill>
        <p:spPr>
          <a:xfrm>
            <a:off x="1846813" y="2080349"/>
            <a:ext cx="311571" cy="182700"/>
          </a:xfrm>
          <a:prstGeom prst="rect">
            <a:avLst/>
          </a:prstGeom>
          <a:noFill/>
          <a:ln>
            <a:noFill/>
          </a:ln>
        </p:spPr>
      </p:pic>
      <p:sp>
        <p:nvSpPr>
          <p:cNvPr id="317" name="Google Shape;317;p25"/>
          <p:cNvSpPr/>
          <p:nvPr/>
        </p:nvSpPr>
        <p:spPr>
          <a:xfrm>
            <a:off x="902450" y="2008050"/>
            <a:ext cx="673500" cy="688500"/>
          </a:xfrm>
          <a:prstGeom prst="rect">
            <a:avLst/>
          </a:prstGeom>
          <a:solidFill>
            <a:srgbClr val="2496ED"/>
          </a:solidFill>
          <a:ln cap="flat" cmpd="sng" w="9525">
            <a:solidFill>
              <a:srgbClr val="1C45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18" name="Google Shape;318;p25"/>
          <p:cNvPicPr preferRelativeResize="0"/>
          <p:nvPr/>
        </p:nvPicPr>
        <p:blipFill rotWithShape="1">
          <a:blip r:embed="rId4">
            <a:alphaModFix/>
          </a:blip>
          <a:srcRect b="32079" l="0" r="0" t="0"/>
          <a:stretch/>
        </p:blipFill>
        <p:spPr>
          <a:xfrm>
            <a:off x="1083413" y="2080349"/>
            <a:ext cx="311571" cy="182700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25"/>
          <p:cNvSpPr/>
          <p:nvPr/>
        </p:nvSpPr>
        <p:spPr>
          <a:xfrm>
            <a:off x="947600" y="2316075"/>
            <a:ext cx="583200" cy="3333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</a:rPr>
              <a:t>App</a:t>
            </a:r>
            <a:endParaRPr sz="1300">
              <a:solidFill>
                <a:srgbClr val="FFFFFF"/>
              </a:solidFill>
            </a:endParaRPr>
          </a:p>
        </p:txBody>
      </p:sp>
      <p:sp>
        <p:nvSpPr>
          <p:cNvPr id="320" name="Google Shape;320;p25"/>
          <p:cNvSpPr/>
          <p:nvPr/>
        </p:nvSpPr>
        <p:spPr>
          <a:xfrm>
            <a:off x="2697950" y="2008050"/>
            <a:ext cx="673500" cy="688500"/>
          </a:xfrm>
          <a:prstGeom prst="rect">
            <a:avLst/>
          </a:prstGeom>
          <a:solidFill>
            <a:srgbClr val="2496ED"/>
          </a:solidFill>
          <a:ln cap="flat" cmpd="sng" w="9525">
            <a:solidFill>
              <a:srgbClr val="1C45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25"/>
          <p:cNvSpPr/>
          <p:nvPr/>
        </p:nvSpPr>
        <p:spPr>
          <a:xfrm>
            <a:off x="2743100" y="2316075"/>
            <a:ext cx="583200" cy="3333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</a:rPr>
              <a:t>App</a:t>
            </a:r>
            <a:endParaRPr sz="1300">
              <a:solidFill>
                <a:srgbClr val="FFFFFF"/>
              </a:solidFill>
            </a:endParaRPr>
          </a:p>
        </p:txBody>
      </p:sp>
      <p:pic>
        <p:nvPicPr>
          <p:cNvPr id="322" name="Google Shape;322;p25"/>
          <p:cNvPicPr preferRelativeResize="0"/>
          <p:nvPr/>
        </p:nvPicPr>
        <p:blipFill rotWithShape="1">
          <a:blip r:embed="rId4">
            <a:alphaModFix/>
          </a:blip>
          <a:srcRect b="32079" l="0" r="0" t="0"/>
          <a:stretch/>
        </p:blipFill>
        <p:spPr>
          <a:xfrm>
            <a:off x="2878913" y="2080349"/>
            <a:ext cx="311571" cy="182700"/>
          </a:xfrm>
          <a:prstGeom prst="rect">
            <a:avLst/>
          </a:prstGeom>
          <a:noFill/>
          <a:ln>
            <a:noFill/>
          </a:ln>
        </p:spPr>
      </p:pic>
      <p:sp>
        <p:nvSpPr>
          <p:cNvPr id="323" name="Google Shape;323;p25"/>
          <p:cNvSpPr/>
          <p:nvPr/>
        </p:nvSpPr>
        <p:spPr>
          <a:xfrm>
            <a:off x="2470775" y="2311250"/>
            <a:ext cx="120600" cy="120600"/>
          </a:xfrm>
          <a:prstGeom prst="ellipse">
            <a:avLst/>
          </a:prstGeom>
          <a:solidFill>
            <a:srgbClr val="2496ED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25"/>
          <p:cNvSpPr/>
          <p:nvPr/>
        </p:nvSpPr>
        <p:spPr>
          <a:xfrm>
            <a:off x="868675" y="2792725"/>
            <a:ext cx="2552700" cy="8409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25"/>
          <p:cNvSpPr/>
          <p:nvPr/>
        </p:nvSpPr>
        <p:spPr>
          <a:xfrm rot="-5400000">
            <a:off x="20950" y="3045325"/>
            <a:ext cx="1085700" cy="33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Isolation</a:t>
            </a:r>
            <a:endParaRPr sz="1200"/>
          </a:p>
        </p:txBody>
      </p:sp>
      <p:sp>
        <p:nvSpPr>
          <p:cNvPr id="326" name="Google Shape;326;p25"/>
          <p:cNvSpPr/>
          <p:nvPr/>
        </p:nvSpPr>
        <p:spPr>
          <a:xfrm>
            <a:off x="3567475" y="2806075"/>
            <a:ext cx="206400" cy="10857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25"/>
          <p:cNvSpPr txBox="1"/>
          <p:nvPr/>
        </p:nvSpPr>
        <p:spPr>
          <a:xfrm>
            <a:off x="3594600" y="2891800"/>
            <a:ext cx="5473200" cy="1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Namespaces: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Wraps a global system resource in an abstraction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Cgroups: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Limits and accounts for the resource usage of processes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b="1" lang="en"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Capabilities:</a:t>
            </a:r>
            <a:r>
              <a:rPr lang="en"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 Divide privileges traditionally associated with superuser into distinct units</a:t>
            </a:r>
            <a:endParaRPr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28" name="Google Shape;328;p25"/>
          <p:cNvCxnSpPr/>
          <p:nvPr/>
        </p:nvCxnSpPr>
        <p:spPr>
          <a:xfrm rot="10800000">
            <a:off x="649375" y="2739400"/>
            <a:ext cx="2962500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9" name="Google Shape;329;p25"/>
          <p:cNvSpPr txBox="1"/>
          <p:nvPr/>
        </p:nvSpPr>
        <p:spPr>
          <a:xfrm>
            <a:off x="-37350" y="2374700"/>
            <a:ext cx="985500" cy="4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Seccomp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25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1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6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Kernel </a:t>
            </a:r>
            <a:r>
              <a:rPr lang="en"/>
              <a:t>Exploit - Threat Model</a:t>
            </a:r>
            <a:endParaRPr/>
          </a:p>
        </p:txBody>
      </p:sp>
      <p:sp>
        <p:nvSpPr>
          <p:cNvPr id="336" name="Google Shape;336;p26"/>
          <p:cNvSpPr txBox="1"/>
          <p:nvPr>
            <p:ph idx="1" type="body"/>
          </p:nvPr>
        </p:nvSpPr>
        <p:spPr>
          <a:xfrm>
            <a:off x="228300" y="1077850"/>
            <a:ext cx="8687400" cy="326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22250" lvl="0" marL="1778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Attacker has root access to one container</a:t>
            </a:r>
            <a:endParaRPr/>
          </a:p>
          <a:p>
            <a:pPr indent="-177800" lvl="0" marL="177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Docker container processes are limited to </a:t>
            </a:r>
            <a:r>
              <a:rPr b="1" i="1" lang="en"/>
              <a:t>14 capabilities</a:t>
            </a:r>
            <a:r>
              <a:rPr lang="en"/>
              <a:t> (out of &gt;32)</a:t>
            </a:r>
            <a:endParaRPr/>
          </a:p>
          <a:p>
            <a:pPr indent="-177800" lvl="1" marL="5207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SYS_ADMIN is not enabled</a:t>
            </a:r>
            <a:endParaRPr/>
          </a:p>
          <a:p>
            <a:pPr indent="-177800" lvl="1" marL="5207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Required for installing module, reading kernel logs</a:t>
            </a:r>
            <a:endParaRPr/>
          </a:p>
          <a:p>
            <a:pPr indent="-2222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Goal: Break out of container (perform operations not permitted in container)</a:t>
            </a:r>
            <a:endParaRPr/>
          </a:p>
          <a:p>
            <a:pPr indent="-177800" lvl="1" marL="520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Read kernel logs</a:t>
            </a:r>
            <a:endParaRPr/>
          </a:p>
          <a:p>
            <a:pPr indent="-177800" lvl="1" marL="520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Install kernel modules</a:t>
            </a:r>
            <a:endParaRPr/>
          </a:p>
          <a:p>
            <a:pPr indent="-2222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Use vulnerability to add SYS_ADMIN capability to process</a:t>
            </a:r>
            <a:endParaRPr/>
          </a:p>
        </p:txBody>
      </p:sp>
      <p:pic>
        <p:nvPicPr>
          <p:cNvPr id="337" name="Google Shape;337;p26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338" name="Google Shape;338;p26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339" name="Google Shape;339;p26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27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Kernel </a:t>
            </a:r>
            <a:r>
              <a:rPr lang="en"/>
              <a:t>Exploit</a:t>
            </a:r>
            <a:endParaRPr/>
          </a:p>
        </p:txBody>
      </p:sp>
      <p:sp>
        <p:nvSpPr>
          <p:cNvPr id="345" name="Google Shape;345;p27"/>
          <p:cNvSpPr txBox="1"/>
          <p:nvPr>
            <p:ph idx="1" type="body"/>
          </p:nvPr>
        </p:nvSpPr>
        <p:spPr>
          <a:xfrm>
            <a:off x="228300" y="1077850"/>
            <a:ext cx="8687400" cy="326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22250" lvl="0" marL="1778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CVE: 2017-5123: ability to write “non-controlled” user data to arbitrary kernel memory</a:t>
            </a:r>
            <a:endParaRPr/>
          </a:p>
          <a:p>
            <a:pPr indent="-2222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Use vulnerability to overwrite capability flag of current process</a:t>
            </a:r>
            <a:endParaRPr/>
          </a:p>
          <a:p>
            <a:pPr indent="-2222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Affected system call: </a:t>
            </a:r>
            <a:r>
              <a:rPr i="1" lang="en"/>
              <a:t>waitid</a:t>
            </a:r>
            <a:endParaRPr i="1"/>
          </a:p>
          <a:p>
            <a:pPr indent="-222250" lvl="1" marL="5207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User provides address for siginfo struct</a:t>
            </a:r>
            <a:endParaRPr/>
          </a:p>
          <a:p>
            <a:pPr indent="-222250" lvl="1" marL="5207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Kernel fills that address with information from the process</a:t>
            </a:r>
            <a:endParaRPr/>
          </a:p>
          <a:p>
            <a:pPr indent="-222250" lvl="1" marL="5207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Requires a check (missing in vulnerable version) on the provided address</a:t>
            </a:r>
            <a:endParaRPr/>
          </a:p>
        </p:txBody>
      </p:sp>
      <p:pic>
        <p:nvPicPr>
          <p:cNvPr id="346" name="Google Shape;346;p27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347" name="Google Shape;347;p27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348" name="Google Shape;348;p27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3" name="Google Shape;353;p28"/>
          <p:cNvGraphicFramePr/>
          <p:nvPr/>
        </p:nvGraphicFramePr>
        <p:xfrm>
          <a:off x="6655800" y="76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{7A52A1D5-142F-45FC-B76F-C4207B88910D}</a:tableStyleId>
              </a:tblPr>
              <a:tblGrid>
                <a:gridCol w="2382300"/>
              </a:tblGrid>
              <a:tr h="2345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0088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typedef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" sz="1000">
                          <a:solidFill>
                            <a:srgbClr val="0088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struct</a:t>
                      </a:r>
                      <a:r>
                        <a:rPr lang="en" sz="1000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3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4"/>
                        </a:rPr>
                        <a:t>siginfo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{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lang="en" sz="1000">
                          <a:solidFill>
                            <a:srgbClr val="33339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</a:t>
                      </a:r>
                      <a:r>
                        <a:rPr lang="en" sz="1000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6"/>
                        </a:rPr>
                        <a:t>si_signo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;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lang="en" sz="1000">
                          <a:solidFill>
                            <a:srgbClr val="33339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</a:t>
                      </a:r>
                      <a:r>
                        <a:rPr lang="en" sz="1000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8"/>
                        </a:rPr>
                        <a:t>si_errno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;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lang="en" sz="1000">
                          <a:solidFill>
                            <a:srgbClr val="33339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</a:t>
                      </a:r>
                      <a:r>
                        <a:rPr lang="en" sz="1000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9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10"/>
                        </a:rPr>
                        <a:t>si_code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;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lang="en" sz="1000">
                          <a:solidFill>
                            <a:srgbClr val="33339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</a:t>
                      </a:r>
                      <a:r>
                        <a:rPr lang="en" sz="1000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11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12"/>
                        </a:rPr>
                        <a:t>padding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;</a:t>
                      </a:r>
                      <a:endParaRPr sz="1000">
                        <a:solidFill>
                          <a:srgbClr val="666666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13"/>
                        </a:rPr>
                        <a:t>pid_t</a:t>
                      </a:r>
                      <a:r>
                        <a:rPr lang="en" sz="1000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1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15"/>
                        </a:rPr>
                        <a:t>_pid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;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16"/>
                        </a:rPr>
                        <a:t>uid_t</a:t>
                      </a:r>
                      <a:r>
                        <a:rPr lang="en" sz="1000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1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18"/>
                        </a:rPr>
                        <a:t>_uid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;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lang="en" sz="1000">
                          <a:solidFill>
                            <a:srgbClr val="33339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</a:t>
                      </a:r>
                      <a:r>
                        <a:rPr lang="en" sz="1000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19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20"/>
                        </a:rPr>
                        <a:t>_status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;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}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354" name="Google Shape;354;p28"/>
          <p:cNvGraphicFramePr/>
          <p:nvPr/>
        </p:nvGraphicFramePr>
        <p:xfrm>
          <a:off x="79500" y="765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{7A52A1D5-142F-45FC-B76F-C4207B88910D}</a:tableStyleId>
              </a:tblPr>
              <a:tblGrid>
                <a:gridCol w="5883750"/>
              </a:tblGrid>
              <a:tr h="232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21"/>
                        </a:rPr>
                        <a:t>SYSCALL_DEFINE5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waitid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" sz="1000">
                          <a:solidFill>
                            <a:srgbClr val="33339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</a:t>
                      </a:r>
                      <a:r>
                        <a:rPr lang="en" sz="1000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22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23"/>
                        </a:rPr>
                        <a:t>which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</a:t>
                      </a:r>
                      <a:r>
                        <a:rPr lang="en" sz="1000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2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25"/>
                        </a:rPr>
                        <a:t>pid_t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</a:t>
                      </a:r>
                      <a:r>
                        <a:rPr lang="en" sz="1000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2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27"/>
                        </a:rPr>
                        <a:t>upid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" sz="1000">
                          <a:solidFill>
                            <a:srgbClr val="008800"/>
                          </a:solidFill>
                          <a:highlight>
                            <a:srgbClr val="FFFF00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struct</a:t>
                      </a:r>
                      <a:r>
                        <a:rPr lang="en" sz="100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2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FFF00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29"/>
                        </a:rPr>
                        <a:t>siginfo</a:t>
                      </a:r>
                      <a:r>
                        <a:rPr lang="en" sz="100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30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FFF00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31"/>
                        </a:rPr>
                        <a:t>__user</a:t>
                      </a:r>
                      <a:r>
                        <a:rPr lang="en" sz="100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highlight>
                            <a:srgbClr val="FFFF00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*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	infop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" sz="1000">
                          <a:solidFill>
                            <a:srgbClr val="333399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int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</a:t>
                      </a:r>
                      <a:r>
                        <a:rPr lang="en" sz="1000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32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33"/>
                        </a:rPr>
                        <a:t>options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" sz="1000">
                          <a:solidFill>
                            <a:srgbClr val="0088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struct</a:t>
                      </a:r>
                      <a:r>
                        <a:rPr lang="en" sz="1000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3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35"/>
                        </a:rPr>
                        <a:t>rusage</a:t>
                      </a:r>
                      <a:r>
                        <a:rPr lang="en" sz="1000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3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37"/>
                        </a:rPr>
                        <a:t>__user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*,</a:t>
                      </a:r>
                      <a:r>
                        <a:rPr lang="en" sz="1000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3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39"/>
                        </a:rPr>
                        <a:t>ru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){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0088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     struct</a:t>
                      </a:r>
                      <a:r>
                        <a:rPr lang="en" sz="1000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40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41"/>
                        </a:rPr>
                        <a:t>waitid_info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info 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{.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status 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=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" sz="1000">
                          <a:solidFill>
                            <a:srgbClr val="0000D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};</a:t>
                      </a:r>
                      <a:endParaRPr sz="1000">
                        <a:solidFill>
                          <a:srgbClr val="008800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lang="en" sz="1000">
                          <a:solidFill>
                            <a:srgbClr val="0088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</a:t>
                      </a:r>
                      <a:endParaRPr sz="1000">
                        <a:solidFill>
                          <a:srgbClr val="008800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42"/>
                        </a:rPr>
                        <a:t>user_access_begin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();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43"/>
                        </a:rPr>
                        <a:t>unsafe_put_user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44"/>
                        </a:rPr>
                        <a:t>signo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&amp;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infop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-&gt;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45"/>
                        </a:rPr>
                        <a:t>si_signo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Efault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);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46"/>
                        </a:rPr>
                        <a:t>unsafe_put_user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</a:t>
                      </a:r>
                      <a:r>
                        <a:rPr lang="en" sz="1000">
                          <a:solidFill>
                            <a:srgbClr val="0000D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&amp;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infop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-&gt;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47"/>
                        </a:rPr>
                        <a:t>si_errno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Efault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);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48"/>
                        </a:rPr>
                        <a:t>unsafe_put_user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((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49"/>
                        </a:rPr>
                        <a:t>short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)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info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50"/>
                        </a:rPr>
                        <a:t>cause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&amp;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infop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-&gt;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51"/>
                        </a:rPr>
                        <a:t>si_code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Efault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);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52"/>
                        </a:rPr>
                        <a:t>unsafe_put_user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info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53"/>
                        </a:rPr>
                        <a:t>pid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&amp;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infop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-&gt;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54"/>
                        </a:rPr>
                        <a:t>si_pid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Efault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);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FFF00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55"/>
                        </a:rPr>
                        <a:t>unsafe_put_user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highlight>
                            <a:srgbClr val="FFFF00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</a:t>
                      </a:r>
                      <a:r>
                        <a:rPr lang="en" sz="100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info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highlight>
                            <a:srgbClr val="FFFF00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FFF00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56"/>
                        </a:rPr>
                        <a:t>uid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highlight>
                            <a:srgbClr val="FFFF00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</a:t>
                      </a:r>
                      <a:r>
                        <a:rPr lang="en" sz="100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highlight>
                            <a:srgbClr val="FFFF00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&amp;</a:t>
                      </a:r>
                      <a:r>
                        <a:rPr lang="en" sz="100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infop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highlight>
                            <a:srgbClr val="FFFF00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-&gt;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FFF00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57"/>
                        </a:rPr>
                        <a:t>si_uid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highlight>
                            <a:srgbClr val="FFFF00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</a:t>
                      </a:r>
                      <a:r>
                        <a:rPr lang="en" sz="100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Efault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highlight>
                            <a:srgbClr val="FFFF00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);</a:t>
                      </a:r>
                      <a:endParaRPr sz="100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58"/>
                        </a:rPr>
                        <a:t>unsafe_put_user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info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status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&amp;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infop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-&gt;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59"/>
                        </a:rPr>
                        <a:t>si_status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Efault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);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60"/>
                        </a:rPr>
                        <a:t>user_access_end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();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lang="en" sz="1000">
                          <a:solidFill>
                            <a:srgbClr val="0088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return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err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;</a:t>
                      </a:r>
                      <a:endParaRPr sz="1000">
                        <a:solidFill>
                          <a:srgbClr val="008800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127000" rtl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}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355" name="Google Shape;355;p28"/>
          <p:cNvGraphicFramePr/>
          <p:nvPr/>
        </p:nvGraphicFramePr>
        <p:xfrm>
          <a:off x="4331325" y="4017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{7A52A1D5-142F-45FC-B76F-C4207B88910D}</a:tableStyleId>
              </a:tblPr>
              <a:tblGrid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</a:tblGrid>
              <a:tr h="3054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...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19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20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21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22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23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..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30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31</a:t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356" name="Google Shape;356;p28"/>
          <p:cNvGraphicFramePr/>
          <p:nvPr/>
        </p:nvGraphicFramePr>
        <p:xfrm>
          <a:off x="79500" y="24685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{7A52A1D5-142F-45FC-B76F-C4207B88910D}</a:tableStyleId>
              </a:tblPr>
              <a:tblGrid>
                <a:gridCol w="3614975"/>
              </a:tblGrid>
              <a:tr h="1554300">
                <a:tc>
                  <a:txBody>
                    <a:bodyPr/>
                    <a:lstStyle/>
                    <a:p>
                      <a:pPr indent="0" lvl="0" marL="127000" rtl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0088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struct</a:t>
                      </a:r>
                      <a:r>
                        <a:rPr lang="en" sz="1000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61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62"/>
                        </a:rPr>
                        <a:t>cred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{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127000" rtl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b="1" lang="en" sz="1000">
                          <a:solidFill>
                            <a:schemeClr val="dk1"/>
                          </a:solidFill>
                          <a:highlight>
                            <a:srgbClr val="F4F6FF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127000" rtl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63"/>
                        </a:rPr>
                        <a:t>kernel_cap_t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64"/>
                        </a:rPr>
                        <a:t>cap_inheritable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;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127000" rtl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65"/>
                        </a:rPr>
                        <a:t>kernel_cap_t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66"/>
                        </a:rPr>
                        <a:t>cap_permitted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;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127000" rtl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67"/>
                        </a:rPr>
                        <a:t>kernel_cap_t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68"/>
                        </a:rPr>
                        <a:t>cap_effective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;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127000" rtl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69"/>
                        </a:rPr>
                        <a:t>kernel_cap_t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70"/>
                        </a:rPr>
                        <a:t>cap_bset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;</a:t>
                      </a:r>
                      <a:endParaRPr b="1" sz="1000">
                        <a:solidFill>
                          <a:schemeClr val="dk1"/>
                        </a:solidFill>
                        <a:highlight>
                          <a:srgbClr val="F4F6FF"/>
                        </a:highlight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127000" rtl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b="1" lang="en" sz="1000">
                          <a:solidFill>
                            <a:schemeClr val="dk1"/>
                          </a:solidFill>
                          <a:highlight>
                            <a:srgbClr val="F4F6FF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</a:t>
                      </a:r>
                      <a:endParaRPr b="1" sz="1000">
                        <a:solidFill>
                          <a:schemeClr val="dk1"/>
                        </a:solidFill>
                        <a:highlight>
                          <a:srgbClr val="F4F6FF"/>
                        </a:highlight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127000" rtl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}</a:t>
                      </a:r>
                      <a:endParaRPr b="1" sz="1000">
                        <a:solidFill>
                          <a:schemeClr val="dk1"/>
                        </a:solidFill>
                        <a:highlight>
                          <a:srgbClr val="F4F6FF"/>
                        </a:highlight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357" name="Google Shape;357;p28"/>
          <p:cNvGraphicFramePr/>
          <p:nvPr/>
        </p:nvGraphicFramePr>
        <p:xfrm>
          <a:off x="4331325" y="3697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{7A52A1D5-142F-45FC-B76F-C4207B88910D}</a:tableStyleId>
              </a:tblPr>
              <a:tblGrid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</a:tblGrid>
              <a:tr h="279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...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358" name="Google Shape;358;p28"/>
          <p:cNvSpPr txBox="1"/>
          <p:nvPr/>
        </p:nvSpPr>
        <p:spPr>
          <a:xfrm rot="-5400000">
            <a:off x="3295200" y="3599825"/>
            <a:ext cx="1614300" cy="3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270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Courier New"/>
                <a:ea typeface="Courier New"/>
                <a:cs typeface="Courier New"/>
                <a:sym typeface="Courier New"/>
              </a:rPr>
              <a:t>cap_effective[0]:</a:t>
            </a:r>
            <a:endParaRPr/>
          </a:p>
        </p:txBody>
      </p:sp>
      <p:sp>
        <p:nvSpPr>
          <p:cNvPr id="359" name="Google Shape;359;p28"/>
          <p:cNvSpPr txBox="1"/>
          <p:nvPr/>
        </p:nvSpPr>
        <p:spPr>
          <a:xfrm rot="-5400000">
            <a:off x="5836250" y="2970475"/>
            <a:ext cx="1201500" cy="3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Courier New"/>
                <a:ea typeface="Courier New"/>
                <a:cs typeface="Courier New"/>
                <a:sym typeface="Courier New"/>
              </a:rPr>
              <a:t>CAP_SYS_ADMIN</a:t>
            </a:r>
            <a:endParaRPr/>
          </a:p>
        </p:txBody>
      </p:sp>
      <p:sp>
        <p:nvSpPr>
          <p:cNvPr id="360" name="Google Shape;360;p28"/>
          <p:cNvSpPr txBox="1"/>
          <p:nvPr/>
        </p:nvSpPr>
        <p:spPr>
          <a:xfrm rot="-5400000">
            <a:off x="4058472" y="3131150"/>
            <a:ext cx="882300" cy="3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Courier New"/>
                <a:ea typeface="Courier New"/>
                <a:cs typeface="Courier New"/>
                <a:sym typeface="Courier New"/>
              </a:rPr>
              <a:t>CAP_CHOWN</a:t>
            </a:r>
            <a:endParaRPr/>
          </a:p>
        </p:txBody>
      </p:sp>
      <p:sp>
        <p:nvSpPr>
          <p:cNvPr id="361" name="Google Shape;361;p28"/>
          <p:cNvSpPr txBox="1"/>
          <p:nvPr/>
        </p:nvSpPr>
        <p:spPr>
          <a:xfrm rot="-5400000">
            <a:off x="5028125" y="2943425"/>
            <a:ext cx="1255200" cy="3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Courier New"/>
                <a:ea typeface="Courier New"/>
                <a:cs typeface="Courier New"/>
                <a:sym typeface="Courier New"/>
              </a:rPr>
              <a:t>CAP_SYS_PTRACE</a:t>
            </a:r>
            <a:endParaRPr/>
          </a:p>
        </p:txBody>
      </p:sp>
      <p:graphicFrame>
        <p:nvGraphicFramePr>
          <p:cNvPr id="362" name="Google Shape;362;p28"/>
          <p:cNvGraphicFramePr/>
          <p:nvPr/>
        </p:nvGraphicFramePr>
        <p:xfrm>
          <a:off x="79500" y="42710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{7A52A1D5-142F-45FC-B76F-C4207B88910D}</a:tableStyleId>
              </a:tblPr>
              <a:tblGrid>
                <a:gridCol w="3614975"/>
              </a:tblGrid>
              <a:tr h="714800">
                <a:tc>
                  <a:txBody>
                    <a:bodyPr/>
                    <a:lstStyle/>
                    <a:p>
                      <a:pPr indent="0" lvl="0" marL="127000" rtl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0088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typedef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" sz="1000">
                          <a:solidFill>
                            <a:srgbClr val="0088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struct</a:t>
                      </a:r>
                      <a:r>
                        <a:rPr lang="en" sz="1000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71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72"/>
                        </a:rPr>
                        <a:t>kernel_cap_struct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{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127000" rtl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73"/>
                        </a:rPr>
                        <a:t>__u32</a:t>
                      </a:r>
                      <a:r>
                        <a:rPr lang="en" sz="1000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7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75"/>
                        </a:rPr>
                        <a:t>cap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[</a:t>
                      </a:r>
                      <a:r>
                        <a:rPr b="1" lang="en" sz="1000">
                          <a:solidFill>
                            <a:srgbClr val="666666"/>
                          </a:solidFill>
                          <a:highlight>
                            <a:srgbClr val="F4F6FF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2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];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indent="0" lvl="0" marL="127000" rtl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}</a:t>
                      </a:r>
                      <a:r>
                        <a:rPr lang="en" sz="1000">
                          <a:solidFill>
                            <a:schemeClr val="dk1"/>
                          </a:solidFill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7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b="1" lang="en" sz="1000">
                          <a:solidFill>
                            <a:schemeClr val="hlink"/>
                          </a:solidFill>
                          <a:highlight>
                            <a:srgbClr val="F4F6FF"/>
                          </a:highlight>
                          <a:uFill>
                            <a:noFill/>
                          </a:uFill>
                          <a:latin typeface="Courier New"/>
                          <a:ea typeface="Courier New"/>
                          <a:cs typeface="Courier New"/>
                          <a:sym typeface="Courier New"/>
                          <a:hlinkClick r:id="rId77"/>
                        </a:rPr>
                        <a:t>kernel_cap_t</a:t>
                      </a:r>
                      <a:r>
                        <a:rPr lang="en" sz="1000">
                          <a:solidFill>
                            <a:srgbClr val="6666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;</a:t>
                      </a:r>
                      <a:endParaRPr sz="1000">
                        <a:solidFill>
                          <a:srgbClr val="008800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363" name="Google Shape;363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29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Exploit Steps</a:t>
            </a:r>
            <a:endParaRPr/>
          </a:p>
        </p:txBody>
      </p:sp>
      <p:sp>
        <p:nvSpPr>
          <p:cNvPr id="369" name="Google Shape;369;p29"/>
          <p:cNvSpPr txBox="1"/>
          <p:nvPr>
            <p:ph idx="1" type="body"/>
          </p:nvPr>
        </p:nvSpPr>
        <p:spPr>
          <a:xfrm>
            <a:off x="228300" y="1077850"/>
            <a:ext cx="8687400" cy="326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22250" lvl="0" marL="1778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Launch a container and run bash</a:t>
            </a:r>
            <a:endParaRPr/>
          </a:p>
          <a:p>
            <a:pPr indent="-222250" lvl="0" marL="177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Create a user with the highest possible UID (dummy)</a:t>
            </a:r>
            <a:endParaRPr/>
          </a:p>
          <a:p>
            <a:pPr indent="-222250" lvl="0" marL="177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Add user to sudoers</a:t>
            </a:r>
            <a:endParaRPr/>
          </a:p>
          <a:p>
            <a:pPr indent="-222250" lvl="0" marL="177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Switch to created user (dummy)</a:t>
            </a:r>
            <a:endParaRPr/>
          </a:p>
          <a:p>
            <a:pPr indent="-222250" lvl="0" marL="177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Run exploit which overwrites capabilities with UID</a:t>
            </a:r>
            <a:endParaRPr/>
          </a:p>
        </p:txBody>
      </p:sp>
      <p:pic>
        <p:nvPicPr>
          <p:cNvPr id="370" name="Google Shape;370;p29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371" name="Google Shape;371;p29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372" name="Google Shape;372;p29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30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378" name="Google Shape;378;p30"/>
          <p:cNvSpPr txBox="1"/>
          <p:nvPr>
            <p:ph idx="1" type="body"/>
          </p:nvPr>
        </p:nvSpPr>
        <p:spPr>
          <a:xfrm>
            <a:off x="228300" y="1077850"/>
            <a:ext cx="8687400" cy="326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2225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 strike="sngStrike"/>
              <a:t>Overview</a:t>
            </a:r>
            <a:endParaRPr strike="sngStrike"/>
          </a:p>
          <a:p>
            <a:pPr indent="-2222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 strike="sngStrike"/>
              <a:t>How to work with Confine</a:t>
            </a:r>
            <a:endParaRPr strike="sngStrike"/>
          </a:p>
          <a:p>
            <a:pPr indent="-2222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 strike="sngStrike"/>
              <a:t>Demo:</a:t>
            </a:r>
            <a:endParaRPr strike="sngStrike"/>
          </a:p>
          <a:p>
            <a:pPr indent="-177800" lvl="1" marL="520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trike="sngStrike"/>
              <a:t>Harden a sample Docker image</a:t>
            </a:r>
            <a:endParaRPr strike="sngStrike"/>
          </a:p>
          <a:p>
            <a:pPr indent="-177800" lvl="1" marL="520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trike="sngStrike"/>
              <a:t>Escape container isolation by exploiting kernel vulnerability</a:t>
            </a:r>
            <a:endParaRPr strike="sngStrike"/>
          </a:p>
          <a:p>
            <a:pPr indent="-177800" lvl="1" marL="520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trike="sngStrike"/>
              <a:t>Mitigate exploit by applying Seccomp profile created by Confine</a:t>
            </a:r>
            <a:endParaRPr strike="sngStrike"/>
          </a:p>
          <a:p>
            <a:pPr indent="-2222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b="1" lang="en"/>
              <a:t>Hands-on exercises</a:t>
            </a:r>
            <a:endParaRPr b="1"/>
          </a:p>
        </p:txBody>
      </p:sp>
      <p:pic>
        <p:nvPicPr>
          <p:cNvPr id="379" name="Google Shape;379;p30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380" name="Google Shape;380;p30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381" name="Google Shape;381;p30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31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Hands-on Exercise 1</a:t>
            </a:r>
            <a:endParaRPr/>
          </a:p>
        </p:txBody>
      </p:sp>
      <p:sp>
        <p:nvSpPr>
          <p:cNvPr id="387" name="Google Shape;387;p31"/>
          <p:cNvSpPr txBox="1"/>
          <p:nvPr>
            <p:ph idx="1" type="body"/>
          </p:nvPr>
        </p:nvSpPr>
        <p:spPr>
          <a:xfrm>
            <a:off x="228300" y="1077850"/>
            <a:ext cx="8687400" cy="326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22250" lvl="0" marL="1778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b="1" lang="en"/>
              <a:t>Goal: Harden the Nginx Docker image</a:t>
            </a:r>
            <a:endParaRPr b="1"/>
          </a:p>
          <a:p>
            <a:pPr indent="-177800" lvl="1" marL="5207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image-name: nginx</a:t>
            </a:r>
            <a:endParaRPr/>
          </a:p>
          <a:p>
            <a:pPr indent="-177800" lvl="1" marL="5207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image-url: nginx</a:t>
            </a:r>
            <a:endParaRPr/>
          </a:p>
          <a:p>
            <a:pPr indent="-222250" lvl="0" marL="177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User guide: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https://www3.cs.stonybrook.edu/~sghavamnia/confine/userguide.html</a:t>
            </a:r>
            <a:endParaRPr/>
          </a:p>
          <a:p>
            <a:pPr indent="-222250" lvl="0" marL="1778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Step-by-Step Guide: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https://www3.cs.stonybrook.edu/~sghavamnia/confine/stepbystep21.html</a:t>
            </a:r>
            <a:endParaRPr/>
          </a:p>
          <a:p>
            <a:pPr indent="0" lvl="0" marL="17780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88" name="Google Shape;388;p31"/>
          <p:cNvPicPr preferRelativeResize="0"/>
          <p:nvPr/>
        </p:nvPicPr>
        <p:blipFill rotWithShape="1">
          <a:blip r:embed="rId5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389" name="Google Shape;389;p31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390" name="Google Shape;390;p31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32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Hands-on Exercise 2</a:t>
            </a:r>
            <a:endParaRPr/>
          </a:p>
        </p:txBody>
      </p:sp>
      <p:sp>
        <p:nvSpPr>
          <p:cNvPr id="396" name="Google Shape;396;p32"/>
          <p:cNvSpPr txBox="1"/>
          <p:nvPr>
            <p:ph idx="1" type="body"/>
          </p:nvPr>
        </p:nvSpPr>
        <p:spPr>
          <a:xfrm>
            <a:off x="228300" y="1077850"/>
            <a:ext cx="8687400" cy="3575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22250" lvl="0" marL="1778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b="1" lang="en"/>
              <a:t>Goal: Test the functionality of the hardened container</a:t>
            </a:r>
            <a:endParaRPr b="1"/>
          </a:p>
          <a:p>
            <a:pPr indent="-222250" lvl="0" marL="177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Launch the container with the hardened profile </a:t>
            </a:r>
            <a:endParaRPr/>
          </a:p>
          <a:p>
            <a:pPr indent="-222250" lvl="1" marL="5207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 sz="2100"/>
              <a:t>Hint: Use the commands in the user guide</a:t>
            </a:r>
            <a:endParaRPr sz="2100"/>
          </a:p>
          <a:p>
            <a:pPr indent="-222250" lvl="0" marL="177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Try fetching the default index file with: wget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http://172.17.0.2</a:t>
            </a:r>
            <a:endParaRPr/>
          </a:p>
          <a:p>
            <a:pPr indent="-177800" lvl="1" marL="5207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2100"/>
              <a:t>You might need to extract the IP first</a:t>
            </a:r>
            <a:endParaRPr sz="2100"/>
          </a:p>
          <a:p>
            <a:pPr indent="-222250" lvl="0" marL="177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Try connecting to the container and getting a shell</a:t>
            </a:r>
            <a:endParaRPr/>
          </a:p>
          <a:p>
            <a:pPr indent="-177800" lvl="1" marL="5207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2100"/>
              <a:t>Did it work? (How about trying /bin/sh)</a:t>
            </a:r>
            <a:endParaRPr sz="2100"/>
          </a:p>
          <a:p>
            <a:pPr indent="-177800" lvl="1" marL="5207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2100"/>
              <a:t>Run some commands. Is there anything that doesn’t work? (apt-get update)</a:t>
            </a:r>
            <a:endParaRPr/>
          </a:p>
        </p:txBody>
      </p:sp>
      <p:pic>
        <p:nvPicPr>
          <p:cNvPr id="397" name="Google Shape;397;p32"/>
          <p:cNvPicPr preferRelativeResize="0"/>
          <p:nvPr/>
        </p:nvPicPr>
        <p:blipFill rotWithShape="1">
          <a:blip r:embed="rId4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398" name="Google Shape;398;p32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399" name="Google Shape;399;p32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33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Hands-on Exercise 3</a:t>
            </a:r>
            <a:endParaRPr/>
          </a:p>
        </p:txBody>
      </p:sp>
      <p:sp>
        <p:nvSpPr>
          <p:cNvPr id="405" name="Google Shape;405;p33"/>
          <p:cNvSpPr txBox="1"/>
          <p:nvPr>
            <p:ph idx="1" type="body"/>
          </p:nvPr>
        </p:nvSpPr>
        <p:spPr>
          <a:xfrm>
            <a:off x="228300" y="1077850"/>
            <a:ext cx="8687400" cy="3575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22250" lvl="0" marL="1778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b="1" lang="en"/>
              <a:t>Goal: Interpret results and identify security benefit</a:t>
            </a:r>
            <a:endParaRPr b="1"/>
          </a:p>
          <a:p>
            <a:pPr indent="-222250" lvl="0" marL="177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How many system calls can be filtered?</a:t>
            </a:r>
            <a:endParaRPr/>
          </a:p>
          <a:p>
            <a:pPr indent="-222250" lvl="0" marL="177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Map filtered system calls to CVEs</a:t>
            </a:r>
            <a:endParaRPr/>
          </a:p>
          <a:p>
            <a:pPr indent="-177800" lvl="1" marL="5207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How? Refer to user guide (part 3)</a:t>
            </a:r>
            <a:endParaRPr sz="2100"/>
          </a:p>
          <a:p>
            <a:pPr indent="-222250" lvl="0" marL="177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How many CVEs are mitigated?</a:t>
            </a:r>
            <a:endParaRPr/>
          </a:p>
          <a:p>
            <a:pPr indent="-222250" lvl="0" marL="177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Was waitid() filtered? Do the results show CVE-2017-5123 being mitigated?</a:t>
            </a:r>
            <a:endParaRPr/>
          </a:p>
        </p:txBody>
      </p:sp>
      <p:pic>
        <p:nvPicPr>
          <p:cNvPr id="406" name="Google Shape;406;p33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407" name="Google Shape;407;p33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408" name="Google Shape;408;p33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OS Virtualization</a:t>
            </a:r>
            <a:endParaRPr/>
          </a:p>
        </p:txBody>
      </p:sp>
      <p:sp>
        <p:nvSpPr>
          <p:cNvPr id="44" name="Google Shape;44;p7"/>
          <p:cNvSpPr txBox="1"/>
          <p:nvPr>
            <p:ph idx="1" type="body"/>
          </p:nvPr>
        </p:nvSpPr>
        <p:spPr>
          <a:xfrm>
            <a:off x="228300" y="1077850"/>
            <a:ext cx="8687400" cy="326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17500" lvl="0" marL="4572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Containers work based on OS virtualization (vs. HW virtualization)</a:t>
            </a:r>
            <a:endParaRPr/>
          </a:p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Interest in containers has increased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Higher resource utilization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Easier to launch and maintain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Faster startup time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Better for software packaging</a:t>
            </a:r>
            <a:endParaRPr/>
          </a:p>
        </p:txBody>
      </p:sp>
      <p:pic>
        <p:nvPicPr>
          <p:cNvPr id="45" name="Google Shape;45;p7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47" name="Google Shape;47;p7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34"/>
          <p:cNvSpPr txBox="1"/>
          <p:nvPr>
            <p:ph type="ctrTitle"/>
          </p:nvPr>
        </p:nvSpPr>
        <p:spPr>
          <a:xfrm>
            <a:off x="0" y="841775"/>
            <a:ext cx="9144000" cy="13164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Thank you!</a:t>
            </a:r>
            <a:endParaRPr b="1" sz="2200">
              <a:solidFill>
                <a:schemeClr val="lt1"/>
              </a:solidFill>
            </a:endParaRPr>
          </a:p>
        </p:txBody>
      </p:sp>
      <p:sp>
        <p:nvSpPr>
          <p:cNvPr id="414" name="Google Shape;414;p34"/>
          <p:cNvSpPr txBox="1"/>
          <p:nvPr>
            <p:ph idx="1" type="subTitle"/>
          </p:nvPr>
        </p:nvSpPr>
        <p:spPr>
          <a:xfrm>
            <a:off x="3964250" y="2920650"/>
            <a:ext cx="5179800" cy="5793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8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</a:rPr>
              <a:t>{sghavamnia, tpalit, mikepo}@cs.stonybrook.edu</a:t>
            </a:r>
            <a:endParaRPr sz="2000">
              <a:solidFill>
                <a:schemeClr val="lt1"/>
              </a:solidFill>
            </a:endParaRPr>
          </a:p>
        </p:txBody>
      </p:sp>
      <p:sp>
        <p:nvSpPr>
          <p:cNvPr id="415" name="Google Shape;415;p34"/>
          <p:cNvSpPr txBox="1"/>
          <p:nvPr>
            <p:ph idx="1" type="subTitle"/>
          </p:nvPr>
        </p:nvSpPr>
        <p:spPr>
          <a:xfrm>
            <a:off x="0" y="4283950"/>
            <a:ext cx="8244300" cy="7950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</a:rPr>
              <a:t>Confine: Multi-phase System Call Filtering for Container Attack Surface Reduction</a:t>
            </a:r>
            <a:endParaRPr sz="16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https://github.com/shamedgh/confine</a:t>
            </a:r>
            <a:endParaRPr b="1" sz="1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35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Docker Default Capabilities</a:t>
            </a:r>
            <a:endParaRPr/>
          </a:p>
        </p:txBody>
      </p:sp>
      <p:pic>
        <p:nvPicPr>
          <p:cNvPr id="421" name="Google Shape;421;p35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5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423" name="Google Shape;423;p35"/>
          <p:cNvSpPr txBox="1"/>
          <p:nvPr>
            <p:ph idx="1" type="body"/>
          </p:nvPr>
        </p:nvSpPr>
        <p:spPr>
          <a:xfrm>
            <a:off x="681575" y="1127313"/>
            <a:ext cx="3289500" cy="3279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68300" lvl="0" marL="457200" rtl="0" algn="l">
              <a:spcBef>
                <a:spcPts val="80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CHOWN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DAC_OVERRIDE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FSETID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FOWNER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MKNOD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NET_RAW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SETGID</a:t>
            </a:r>
            <a:endParaRPr sz="2200"/>
          </a:p>
        </p:txBody>
      </p:sp>
      <p:sp>
        <p:nvSpPr>
          <p:cNvPr id="424" name="Google Shape;424;p35"/>
          <p:cNvSpPr txBox="1"/>
          <p:nvPr>
            <p:ph idx="1" type="body"/>
          </p:nvPr>
        </p:nvSpPr>
        <p:spPr>
          <a:xfrm>
            <a:off x="4893575" y="1044600"/>
            <a:ext cx="3289500" cy="3279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68300" lvl="0" marL="457200" rtl="0" algn="l">
              <a:spcBef>
                <a:spcPts val="80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SETUID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SETFCAP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SETPCAP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NET_BIND_SERVICE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SYS_CHROOT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KILL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AUDIT_WRITE</a:t>
            </a:r>
            <a:endParaRPr sz="2200"/>
          </a:p>
        </p:txBody>
      </p:sp>
      <p:sp>
        <p:nvSpPr>
          <p:cNvPr id="425" name="Google Shape;425;p35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36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Glibc Callgraph</a:t>
            </a:r>
            <a:endParaRPr/>
          </a:p>
        </p:txBody>
      </p:sp>
      <p:pic>
        <p:nvPicPr>
          <p:cNvPr id="431" name="Google Shape;431;p36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432" name="Google Shape;432;p36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433" name="Google Shape;433;p36"/>
          <p:cNvSpPr txBox="1"/>
          <p:nvPr>
            <p:ph idx="1" type="body"/>
          </p:nvPr>
        </p:nvSpPr>
        <p:spPr>
          <a:xfrm>
            <a:off x="228300" y="901450"/>
            <a:ext cx="8687400" cy="3279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"/>
              <a:t>Gl</a:t>
            </a:r>
            <a:r>
              <a:rPr b="1" lang="en"/>
              <a:t>ibc-&gt;Syscall Mapping</a:t>
            </a:r>
            <a:endParaRPr b="1"/>
          </a:p>
          <a:p>
            <a:pPr indent="-228600" lvl="0" marL="177800" rtl="0" algn="l">
              <a:spcBef>
                <a:spcPts val="80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Compile glibc into RTL</a:t>
            </a:r>
            <a:endParaRPr sz="2200"/>
          </a:p>
          <a:p>
            <a:pPr indent="-228600" lvl="0" marL="1778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Generate initial callgraph by running egypt tool on RTL</a:t>
            </a:r>
            <a:endParaRPr sz="2200"/>
          </a:p>
          <a:p>
            <a:pPr indent="-228600" lvl="0" marL="1778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Map functions to system calls through parsing RTL</a:t>
            </a:r>
            <a:endParaRPr sz="2200"/>
          </a:p>
          <a:p>
            <a:pPr indent="-228600" lvl="0" marL="1778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Handle weak aliases</a:t>
            </a:r>
            <a:endParaRPr sz="2200"/>
          </a:p>
          <a:p>
            <a:pPr indent="-228600" lvl="0" marL="1778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Handle strong aliases</a:t>
            </a:r>
            <a:endParaRPr sz="2200"/>
          </a:p>
          <a:p>
            <a:pPr indent="-228600" lvl="0" marL="1778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Handle versioned aliases</a:t>
            </a:r>
            <a:endParaRPr sz="2200"/>
          </a:p>
          <a:p>
            <a:pPr indent="-228600" lvl="0" marL="1778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Handle compatibility symbols</a:t>
            </a:r>
            <a:endParaRPr sz="2200"/>
          </a:p>
        </p:txBody>
      </p:sp>
      <p:sp>
        <p:nvSpPr>
          <p:cNvPr id="434" name="Google Shape;434;p36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/>
          <p:nvPr/>
        </p:nvSpPr>
        <p:spPr>
          <a:xfrm>
            <a:off x="979700" y="1512413"/>
            <a:ext cx="2314500" cy="3333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OS Virtualization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53" name="Google Shape;53;p8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OS vs. HW Virtualization</a:t>
            </a:r>
            <a:endParaRPr/>
          </a:p>
        </p:txBody>
      </p:sp>
      <p:pic>
        <p:nvPicPr>
          <p:cNvPr id="54" name="Google Shape;54;p8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56" name="Google Shape;56;p8"/>
          <p:cNvSpPr/>
          <p:nvPr/>
        </p:nvSpPr>
        <p:spPr>
          <a:xfrm>
            <a:off x="777800" y="1815288"/>
            <a:ext cx="2718300" cy="2439900"/>
          </a:xfrm>
          <a:prstGeom prst="roundRect">
            <a:avLst>
              <a:gd fmla="val 9382" name="adj"/>
            </a:avLst>
          </a:prstGeom>
          <a:solidFill>
            <a:srgbClr val="FFFFFF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8"/>
          <p:cNvSpPr/>
          <p:nvPr/>
        </p:nvSpPr>
        <p:spPr>
          <a:xfrm>
            <a:off x="902450" y="3669100"/>
            <a:ext cx="2469000" cy="455100"/>
          </a:xfrm>
          <a:prstGeom prst="rect">
            <a:avLst/>
          </a:prstGeom>
          <a:solidFill>
            <a:srgbClr val="674E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Hardware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8" name="Google Shape;58;p8"/>
          <p:cNvSpPr/>
          <p:nvPr/>
        </p:nvSpPr>
        <p:spPr>
          <a:xfrm>
            <a:off x="902450" y="2839825"/>
            <a:ext cx="2469000" cy="7443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Linux Kernel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9" name="Google Shape;59;p8"/>
          <p:cNvSpPr/>
          <p:nvPr/>
        </p:nvSpPr>
        <p:spPr>
          <a:xfrm>
            <a:off x="1665850" y="2008050"/>
            <a:ext cx="673500" cy="688500"/>
          </a:xfrm>
          <a:prstGeom prst="rect">
            <a:avLst/>
          </a:prstGeom>
          <a:solidFill>
            <a:srgbClr val="2496ED"/>
          </a:solidFill>
          <a:ln cap="flat" cmpd="sng" w="9525">
            <a:solidFill>
              <a:srgbClr val="1C45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8"/>
          <p:cNvSpPr/>
          <p:nvPr/>
        </p:nvSpPr>
        <p:spPr>
          <a:xfrm>
            <a:off x="1711000" y="2316075"/>
            <a:ext cx="583200" cy="3333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</a:rPr>
              <a:t>App</a:t>
            </a:r>
            <a:endParaRPr sz="1300">
              <a:solidFill>
                <a:srgbClr val="FFFFFF"/>
              </a:solidFill>
            </a:endParaRPr>
          </a:p>
        </p:txBody>
      </p:sp>
      <p:pic>
        <p:nvPicPr>
          <p:cNvPr id="61" name="Google Shape;61;p8"/>
          <p:cNvPicPr preferRelativeResize="0"/>
          <p:nvPr/>
        </p:nvPicPr>
        <p:blipFill rotWithShape="1">
          <a:blip r:embed="rId4">
            <a:alphaModFix/>
          </a:blip>
          <a:srcRect b="32079" l="0" r="0" t="0"/>
          <a:stretch/>
        </p:blipFill>
        <p:spPr>
          <a:xfrm>
            <a:off x="1846813" y="2080349"/>
            <a:ext cx="311571" cy="1827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8"/>
          <p:cNvSpPr/>
          <p:nvPr/>
        </p:nvSpPr>
        <p:spPr>
          <a:xfrm>
            <a:off x="902450" y="2008050"/>
            <a:ext cx="673500" cy="688500"/>
          </a:xfrm>
          <a:prstGeom prst="rect">
            <a:avLst/>
          </a:prstGeom>
          <a:solidFill>
            <a:srgbClr val="2496ED"/>
          </a:solidFill>
          <a:ln cap="flat" cmpd="sng" w="9525">
            <a:solidFill>
              <a:srgbClr val="1C45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8"/>
          <p:cNvPicPr preferRelativeResize="0"/>
          <p:nvPr/>
        </p:nvPicPr>
        <p:blipFill rotWithShape="1">
          <a:blip r:embed="rId4">
            <a:alphaModFix/>
          </a:blip>
          <a:srcRect b="32079" l="0" r="0" t="0"/>
          <a:stretch/>
        </p:blipFill>
        <p:spPr>
          <a:xfrm>
            <a:off x="1083413" y="2080349"/>
            <a:ext cx="311571" cy="1827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8"/>
          <p:cNvSpPr/>
          <p:nvPr/>
        </p:nvSpPr>
        <p:spPr>
          <a:xfrm>
            <a:off x="947600" y="2316075"/>
            <a:ext cx="583200" cy="3333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</a:rPr>
              <a:t>App</a:t>
            </a:r>
            <a:endParaRPr sz="1300">
              <a:solidFill>
                <a:srgbClr val="FFFFFF"/>
              </a:solidFill>
            </a:endParaRPr>
          </a:p>
        </p:txBody>
      </p:sp>
      <p:sp>
        <p:nvSpPr>
          <p:cNvPr id="65" name="Google Shape;65;p8"/>
          <p:cNvSpPr/>
          <p:nvPr/>
        </p:nvSpPr>
        <p:spPr>
          <a:xfrm>
            <a:off x="2697950" y="2008050"/>
            <a:ext cx="673500" cy="688500"/>
          </a:xfrm>
          <a:prstGeom prst="rect">
            <a:avLst/>
          </a:prstGeom>
          <a:solidFill>
            <a:srgbClr val="2496ED"/>
          </a:solidFill>
          <a:ln cap="flat" cmpd="sng" w="9525">
            <a:solidFill>
              <a:srgbClr val="1C45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8"/>
          <p:cNvSpPr/>
          <p:nvPr/>
        </p:nvSpPr>
        <p:spPr>
          <a:xfrm>
            <a:off x="2743100" y="2316075"/>
            <a:ext cx="583200" cy="3333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</a:rPr>
              <a:t>App</a:t>
            </a:r>
            <a:endParaRPr sz="1300">
              <a:solidFill>
                <a:srgbClr val="FFFFFF"/>
              </a:solidFill>
            </a:endParaRPr>
          </a:p>
        </p:txBody>
      </p:sp>
      <p:pic>
        <p:nvPicPr>
          <p:cNvPr id="67" name="Google Shape;67;p8"/>
          <p:cNvPicPr preferRelativeResize="0"/>
          <p:nvPr/>
        </p:nvPicPr>
        <p:blipFill rotWithShape="1">
          <a:blip r:embed="rId4">
            <a:alphaModFix/>
          </a:blip>
          <a:srcRect b="32079" l="0" r="0" t="0"/>
          <a:stretch/>
        </p:blipFill>
        <p:spPr>
          <a:xfrm>
            <a:off x="2878913" y="2080349"/>
            <a:ext cx="311571" cy="1827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8"/>
          <p:cNvSpPr/>
          <p:nvPr/>
        </p:nvSpPr>
        <p:spPr>
          <a:xfrm>
            <a:off x="2470775" y="2311250"/>
            <a:ext cx="120600" cy="120600"/>
          </a:xfrm>
          <a:prstGeom prst="ellipse">
            <a:avLst/>
          </a:prstGeom>
          <a:solidFill>
            <a:srgbClr val="2496ED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8"/>
          <p:cNvSpPr/>
          <p:nvPr/>
        </p:nvSpPr>
        <p:spPr>
          <a:xfrm>
            <a:off x="868675" y="2792725"/>
            <a:ext cx="2552700" cy="8409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8"/>
          <p:cNvSpPr/>
          <p:nvPr/>
        </p:nvSpPr>
        <p:spPr>
          <a:xfrm rot="-5400000">
            <a:off x="20950" y="3045325"/>
            <a:ext cx="1085700" cy="33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Isolation</a:t>
            </a:r>
            <a:endParaRPr sz="1200"/>
          </a:p>
        </p:txBody>
      </p:sp>
      <p:sp>
        <p:nvSpPr>
          <p:cNvPr id="71" name="Google Shape;71;p8"/>
          <p:cNvSpPr/>
          <p:nvPr/>
        </p:nvSpPr>
        <p:spPr>
          <a:xfrm>
            <a:off x="5808875" y="1512425"/>
            <a:ext cx="2314500" cy="3333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HW Virtualization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72" name="Google Shape;72;p8"/>
          <p:cNvSpPr/>
          <p:nvPr/>
        </p:nvSpPr>
        <p:spPr>
          <a:xfrm>
            <a:off x="5606975" y="1815300"/>
            <a:ext cx="2718300" cy="2439900"/>
          </a:xfrm>
          <a:prstGeom prst="roundRect">
            <a:avLst>
              <a:gd fmla="val 9382" name="adj"/>
            </a:avLst>
          </a:prstGeom>
          <a:solidFill>
            <a:srgbClr val="FFFFFF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8"/>
          <p:cNvSpPr/>
          <p:nvPr/>
        </p:nvSpPr>
        <p:spPr>
          <a:xfrm>
            <a:off x="5731625" y="3631013"/>
            <a:ext cx="2469000" cy="455100"/>
          </a:xfrm>
          <a:prstGeom prst="rect">
            <a:avLst/>
          </a:prstGeom>
          <a:solidFill>
            <a:srgbClr val="674E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Hardware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74" name="Google Shape;74;p8"/>
          <p:cNvSpPr/>
          <p:nvPr/>
        </p:nvSpPr>
        <p:spPr>
          <a:xfrm>
            <a:off x="5731625" y="3090930"/>
            <a:ext cx="2469000" cy="4551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Hypervisor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75" name="Google Shape;75;p8"/>
          <p:cNvSpPr/>
          <p:nvPr/>
        </p:nvSpPr>
        <p:spPr>
          <a:xfrm>
            <a:off x="5731625" y="2008075"/>
            <a:ext cx="985500" cy="957300"/>
          </a:xfrm>
          <a:prstGeom prst="rect">
            <a:avLst/>
          </a:prstGeom>
          <a:solidFill>
            <a:srgbClr val="2496ED"/>
          </a:solidFill>
          <a:ln cap="flat" cmpd="sng" w="9525">
            <a:solidFill>
              <a:srgbClr val="1C45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</a:rPr>
              <a:t>VM1</a:t>
            </a:r>
            <a:endParaRPr sz="13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76" name="Google Shape;76;p8"/>
          <p:cNvSpPr/>
          <p:nvPr/>
        </p:nvSpPr>
        <p:spPr>
          <a:xfrm>
            <a:off x="5776775" y="2304488"/>
            <a:ext cx="892500" cy="2490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</a:rPr>
              <a:t>App</a:t>
            </a:r>
            <a:endParaRPr sz="1300">
              <a:solidFill>
                <a:srgbClr val="FFFFFF"/>
              </a:solidFill>
            </a:endParaRPr>
          </a:p>
        </p:txBody>
      </p:sp>
      <p:sp>
        <p:nvSpPr>
          <p:cNvPr id="77" name="Google Shape;77;p8"/>
          <p:cNvSpPr/>
          <p:nvPr/>
        </p:nvSpPr>
        <p:spPr>
          <a:xfrm>
            <a:off x="6918950" y="2444613"/>
            <a:ext cx="120600" cy="120600"/>
          </a:xfrm>
          <a:prstGeom prst="ellipse">
            <a:avLst/>
          </a:prstGeom>
          <a:solidFill>
            <a:srgbClr val="2496ED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8"/>
          <p:cNvSpPr/>
          <p:nvPr/>
        </p:nvSpPr>
        <p:spPr>
          <a:xfrm>
            <a:off x="5689775" y="3046150"/>
            <a:ext cx="2552700" cy="10857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rot="-5400000">
            <a:off x="4897475" y="3422338"/>
            <a:ext cx="1085700" cy="33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Isolation</a:t>
            </a:r>
            <a:endParaRPr sz="1200"/>
          </a:p>
        </p:txBody>
      </p:sp>
      <p:sp>
        <p:nvSpPr>
          <p:cNvPr id="80" name="Google Shape;80;p8"/>
          <p:cNvSpPr/>
          <p:nvPr/>
        </p:nvSpPr>
        <p:spPr>
          <a:xfrm>
            <a:off x="5776775" y="2598888"/>
            <a:ext cx="892500" cy="3156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</a:rPr>
              <a:t>Guest OS</a:t>
            </a:r>
            <a:endParaRPr sz="1200">
              <a:solidFill>
                <a:srgbClr val="FFFFFF"/>
              </a:solidFill>
            </a:endParaRPr>
          </a:p>
        </p:txBody>
      </p:sp>
      <p:sp>
        <p:nvSpPr>
          <p:cNvPr id="81" name="Google Shape;81;p8"/>
          <p:cNvSpPr/>
          <p:nvPr/>
        </p:nvSpPr>
        <p:spPr>
          <a:xfrm>
            <a:off x="7221950" y="2002463"/>
            <a:ext cx="985500" cy="957300"/>
          </a:xfrm>
          <a:prstGeom prst="rect">
            <a:avLst/>
          </a:prstGeom>
          <a:solidFill>
            <a:srgbClr val="2496ED"/>
          </a:solidFill>
          <a:ln cap="flat" cmpd="sng" w="9525">
            <a:solidFill>
              <a:srgbClr val="1C45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</a:rPr>
              <a:t>VM2</a:t>
            </a:r>
            <a:endParaRPr sz="13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2" name="Google Shape;82;p8"/>
          <p:cNvSpPr/>
          <p:nvPr/>
        </p:nvSpPr>
        <p:spPr>
          <a:xfrm>
            <a:off x="7267100" y="2298875"/>
            <a:ext cx="892500" cy="2490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</a:rPr>
              <a:t>App</a:t>
            </a:r>
            <a:endParaRPr sz="1300">
              <a:solidFill>
                <a:srgbClr val="FFFFFF"/>
              </a:solidFill>
            </a:endParaRPr>
          </a:p>
        </p:txBody>
      </p:sp>
      <p:sp>
        <p:nvSpPr>
          <p:cNvPr id="83" name="Google Shape;83;p8"/>
          <p:cNvSpPr/>
          <p:nvPr/>
        </p:nvSpPr>
        <p:spPr>
          <a:xfrm>
            <a:off x="7267100" y="2593275"/>
            <a:ext cx="892500" cy="3156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</a:rPr>
              <a:t>Guest OS</a:t>
            </a:r>
            <a:endParaRPr sz="1200">
              <a:solidFill>
                <a:srgbClr val="FFFFFF"/>
              </a:solidFill>
            </a:endParaRPr>
          </a:p>
        </p:txBody>
      </p:sp>
      <p:sp>
        <p:nvSpPr>
          <p:cNvPr id="84" name="Google Shape;84;p8"/>
          <p:cNvSpPr/>
          <p:nvPr/>
        </p:nvSpPr>
        <p:spPr>
          <a:xfrm>
            <a:off x="3567475" y="2806075"/>
            <a:ext cx="206400" cy="10857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8"/>
          <p:cNvSpPr txBox="1"/>
          <p:nvPr/>
        </p:nvSpPr>
        <p:spPr>
          <a:xfrm>
            <a:off x="3559600" y="2822525"/>
            <a:ext cx="5473200" cy="1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Namespaces: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Wraps a global system resource in an abstraction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Cgroups: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Limits and accounts for the resource usage of processes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Capabilities: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Divide privileges traditionally associated with superuser into distinct units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6" name="Google Shape;86;p8"/>
          <p:cNvCxnSpPr/>
          <p:nvPr/>
        </p:nvCxnSpPr>
        <p:spPr>
          <a:xfrm rot="10800000">
            <a:off x="649375" y="2739400"/>
            <a:ext cx="2962500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7" name="Google Shape;87;p8"/>
          <p:cNvSpPr txBox="1"/>
          <p:nvPr/>
        </p:nvSpPr>
        <p:spPr>
          <a:xfrm>
            <a:off x="-37350" y="2374700"/>
            <a:ext cx="985500" cy="4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Seccomp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8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1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9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OS vs. HW Virtualization</a:t>
            </a:r>
            <a:endParaRPr/>
          </a:p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9"/>
          <p:cNvSpPr txBox="1"/>
          <p:nvPr>
            <p:ph idx="1" type="body"/>
          </p:nvPr>
        </p:nvSpPr>
        <p:spPr>
          <a:xfrm>
            <a:off x="228300" y="1077850"/>
            <a:ext cx="8687400" cy="326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2225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Container isolation enforced by kernel</a:t>
            </a:r>
            <a:endParaRPr/>
          </a:p>
          <a:p>
            <a:pPr indent="-2222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Exploit kernel vulnerability = Break isolation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/>
              <a:t>Possible strategies:</a:t>
            </a:r>
            <a:endParaRPr/>
          </a:p>
          <a:p>
            <a:pPr indent="-361950" lvl="0" marL="4572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Use better isolation techniques (hardware, hypervisor, VMM)</a:t>
            </a:r>
            <a:endParaRPr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Reduces resource utilization</a:t>
            </a:r>
            <a:endParaRPr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Reduce kernel attack surface</a:t>
            </a:r>
            <a:endParaRPr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Limit attacker capabilities required to break out of a container</a:t>
            </a:r>
            <a:endParaRPr/>
          </a:p>
        </p:txBody>
      </p:sp>
      <p:pic>
        <p:nvPicPr>
          <p:cNvPr id="95" name="Google Shape;95;p9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9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97" name="Google Shape;97;p9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0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Reduce Kernel Attack Surface</a:t>
            </a:r>
            <a:endParaRPr/>
          </a:p>
        </p:txBody>
      </p: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228300" y="1077850"/>
            <a:ext cx="8687400" cy="21528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2225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Linux kernel (v5.6) provides 349 system calls</a:t>
            </a:r>
            <a:endParaRPr/>
          </a:p>
          <a:p>
            <a:pPr indent="-2222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Docker prohibits access to 44 system calls by default</a:t>
            </a:r>
            <a:endParaRPr/>
          </a:p>
          <a:p>
            <a:pPr indent="-2222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Seccomp BPF filtering</a:t>
            </a:r>
            <a:endParaRPr/>
          </a:p>
          <a:p>
            <a:pPr indent="-177800" lvl="1" marL="520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Restrict access to system calls</a:t>
            </a:r>
            <a:endParaRPr/>
          </a:p>
          <a:p>
            <a:pPr indent="-177800" lvl="1" marL="520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Reduce the accessible parts of the kernel</a:t>
            </a:r>
            <a:endParaRPr b="1" i="1"/>
          </a:p>
        </p:txBody>
      </p:sp>
      <p:pic>
        <p:nvPicPr>
          <p:cNvPr id="104" name="Google Shape;104;p10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0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106" name="Google Shape;106;p10"/>
          <p:cNvSpPr/>
          <p:nvPr/>
        </p:nvSpPr>
        <p:spPr>
          <a:xfrm>
            <a:off x="964500" y="3230650"/>
            <a:ext cx="7215000" cy="732600"/>
          </a:xfrm>
          <a:prstGeom prst="roundRect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0">
            <a:noAutofit/>
          </a:bodyPr>
          <a:lstStyle/>
          <a:p>
            <a:pPr indent="0" lvl="0" marL="177800" rtl="0" algn="ctr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we filter more system calls by analyzing the container?</a:t>
            </a:r>
            <a:endParaRPr b="1" i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0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1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Confine</a:t>
            </a:r>
            <a:endParaRPr/>
          </a:p>
        </p:txBody>
      </p:sp>
      <p:sp>
        <p:nvSpPr>
          <p:cNvPr id="113" name="Google Shape;113;p11"/>
          <p:cNvSpPr txBox="1"/>
          <p:nvPr>
            <p:ph idx="1" type="body"/>
          </p:nvPr>
        </p:nvSpPr>
        <p:spPr>
          <a:xfrm>
            <a:off x="228300" y="1077850"/>
            <a:ext cx="8687400" cy="35598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2225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Identifies system calls required through static and dynamic analysis</a:t>
            </a:r>
            <a:endParaRPr/>
          </a:p>
          <a:p>
            <a:pPr indent="-2222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Generates a Seccomp profile for the </a:t>
            </a:r>
            <a:r>
              <a:rPr b="1" i="1" lang="en"/>
              <a:t>whole</a:t>
            </a:r>
            <a:r>
              <a:rPr i="1" lang="en"/>
              <a:t> </a:t>
            </a:r>
            <a:r>
              <a:rPr lang="en"/>
              <a:t>container</a:t>
            </a:r>
            <a:endParaRPr/>
          </a:p>
          <a:p>
            <a:pPr indent="-2222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b="1" lang="en"/>
              <a:t>New features </a:t>
            </a:r>
            <a:r>
              <a:rPr lang="en"/>
              <a:t>(since SSSS ’20)</a:t>
            </a:r>
            <a:endParaRPr/>
          </a:p>
          <a:p>
            <a:pPr indent="-177800" lvl="1" marL="520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Consider a container’s different phases of execution</a:t>
            </a:r>
            <a:endParaRPr/>
          </a:p>
          <a:p>
            <a:pPr indent="-177800" lvl="1" marL="520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Generate a more restrictive filter based on the long-running application </a:t>
            </a:r>
            <a:r>
              <a:rPr b="1" i="1" lang="en"/>
              <a:t>(app-specific)</a:t>
            </a:r>
            <a:endParaRPr b="1" i="1"/>
          </a:p>
        </p:txBody>
      </p:sp>
      <p:pic>
        <p:nvPicPr>
          <p:cNvPr id="114" name="Google Shape;114;p11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1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116" name="Google Shape;116;p11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2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122" name="Google Shape;122;p12"/>
          <p:cNvSpPr txBox="1"/>
          <p:nvPr>
            <p:ph idx="1" type="body"/>
          </p:nvPr>
        </p:nvSpPr>
        <p:spPr>
          <a:xfrm>
            <a:off x="228300" y="1077850"/>
            <a:ext cx="8687400" cy="326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22250" lvl="0" marL="1778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Overview</a:t>
            </a:r>
            <a:endParaRPr/>
          </a:p>
          <a:p>
            <a:pPr indent="-2222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How to work with Confine</a:t>
            </a:r>
            <a:endParaRPr/>
          </a:p>
          <a:p>
            <a:pPr indent="-2222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Demo:</a:t>
            </a:r>
            <a:endParaRPr/>
          </a:p>
          <a:p>
            <a:pPr indent="-177800" lvl="1" marL="520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Harden a sample Docker image</a:t>
            </a:r>
            <a:endParaRPr/>
          </a:p>
          <a:p>
            <a:pPr indent="-177800" lvl="1" marL="520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Escape container isolation by exploiting kernel vulnerability</a:t>
            </a:r>
            <a:endParaRPr/>
          </a:p>
          <a:p>
            <a:pPr indent="-177800" lvl="1" marL="520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Mitigate exploit by applying Seccomp profile created by Confine</a:t>
            </a:r>
            <a:endParaRPr/>
          </a:p>
          <a:p>
            <a:pPr indent="-222250" lvl="0" marL="177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Hands-on exercises</a:t>
            </a:r>
            <a:endParaRPr/>
          </a:p>
        </p:txBody>
      </p:sp>
      <p:pic>
        <p:nvPicPr>
          <p:cNvPr id="123" name="Google Shape;123;p12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2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125" name="Google Shape;125;p12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3"/>
          <p:cNvSpPr txBox="1"/>
          <p:nvPr>
            <p:ph type="title"/>
          </p:nvPr>
        </p:nvSpPr>
        <p:spPr>
          <a:xfrm>
            <a:off x="0" y="-476"/>
            <a:ext cx="9144000" cy="84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/>
              <a:t>Confine Overview</a:t>
            </a:r>
            <a:endParaRPr/>
          </a:p>
        </p:txBody>
      </p:sp>
      <p:pic>
        <p:nvPicPr>
          <p:cNvPr id="131" name="Google Shape;131;p13"/>
          <p:cNvPicPr preferRelativeResize="0"/>
          <p:nvPr/>
        </p:nvPicPr>
        <p:blipFill rotWithShape="1">
          <a:blip r:embed="rId3">
            <a:alphaModFix/>
          </a:blip>
          <a:srcRect b="10623" l="9507" r="9296" t="7657"/>
          <a:stretch/>
        </p:blipFill>
        <p:spPr>
          <a:xfrm>
            <a:off x="7356950" y="145675"/>
            <a:ext cx="1534525" cy="529325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13"/>
          <p:cNvSpPr txBox="1"/>
          <p:nvPr>
            <p:ph idx="12" type="sldNum"/>
          </p:nvPr>
        </p:nvSpPr>
        <p:spPr>
          <a:xfrm>
            <a:off x="8679555" y="4796262"/>
            <a:ext cx="353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133" name="Google Shape;133;p13"/>
          <p:cNvSpPr/>
          <p:nvPr/>
        </p:nvSpPr>
        <p:spPr>
          <a:xfrm>
            <a:off x="152400" y="2288300"/>
            <a:ext cx="1236600" cy="660300"/>
          </a:xfrm>
          <a:prstGeom prst="roundRect">
            <a:avLst>
              <a:gd fmla="val 16667" name="adj"/>
            </a:avLst>
          </a:prstGeom>
          <a:solidFill>
            <a:srgbClr val="DD7E6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lt1"/>
                </a:solidFill>
              </a:rPr>
              <a:t>Docker Image</a:t>
            </a:r>
            <a:endParaRPr b="1" sz="1100">
              <a:solidFill>
                <a:schemeClr val="lt1"/>
              </a:solidFill>
            </a:endParaRPr>
          </a:p>
        </p:txBody>
      </p:sp>
      <p:sp>
        <p:nvSpPr>
          <p:cNvPr id="134" name="Google Shape;134;p13"/>
          <p:cNvSpPr/>
          <p:nvPr/>
        </p:nvSpPr>
        <p:spPr>
          <a:xfrm>
            <a:off x="1679075" y="2288300"/>
            <a:ext cx="1236600" cy="660300"/>
          </a:xfrm>
          <a:prstGeom prst="roundRect">
            <a:avLst>
              <a:gd fmla="val 16667" name="adj"/>
            </a:avLst>
          </a:prstGeom>
          <a:solidFill>
            <a:srgbClr val="B45F0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lt1"/>
                </a:solidFill>
              </a:rPr>
              <a:t>Container</a:t>
            </a:r>
            <a:endParaRPr b="1" sz="1100">
              <a:solidFill>
                <a:schemeClr val="lt1"/>
              </a:solidFill>
            </a:endParaRPr>
          </a:p>
        </p:txBody>
      </p:sp>
      <p:sp>
        <p:nvSpPr>
          <p:cNvPr id="135" name="Google Shape;135;p13"/>
          <p:cNvSpPr/>
          <p:nvPr/>
        </p:nvSpPr>
        <p:spPr>
          <a:xfrm>
            <a:off x="3186325" y="2288300"/>
            <a:ext cx="1236600" cy="660300"/>
          </a:xfrm>
          <a:prstGeom prst="roundRect">
            <a:avLst>
              <a:gd fmla="val 16667" name="adj"/>
            </a:avLst>
          </a:prstGeom>
          <a:solidFill>
            <a:srgbClr val="BF9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lt1"/>
                </a:solidFill>
              </a:rPr>
              <a:t>List of Binaries &amp; Libraries</a:t>
            </a:r>
            <a:endParaRPr b="1" sz="1100">
              <a:solidFill>
                <a:schemeClr val="lt1"/>
              </a:solidFill>
            </a:endParaRPr>
          </a:p>
        </p:txBody>
      </p:sp>
      <p:sp>
        <p:nvSpPr>
          <p:cNvPr id="136" name="Google Shape;136;p13"/>
          <p:cNvSpPr/>
          <p:nvPr/>
        </p:nvSpPr>
        <p:spPr>
          <a:xfrm rot="-5400000">
            <a:off x="1465050" y="1708687"/>
            <a:ext cx="140700" cy="27660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19050">
            <a:solidFill>
              <a:srgbClr val="783F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3"/>
          <p:cNvSpPr/>
          <p:nvPr/>
        </p:nvSpPr>
        <p:spPr>
          <a:xfrm>
            <a:off x="4732400" y="2288300"/>
            <a:ext cx="1236600" cy="6603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lt1"/>
                </a:solidFill>
              </a:rPr>
              <a:t>Required Functions</a:t>
            </a:r>
            <a:endParaRPr b="1" sz="1100">
              <a:solidFill>
                <a:schemeClr val="lt1"/>
              </a:solidFill>
            </a:endParaRPr>
          </a:p>
        </p:txBody>
      </p:sp>
      <p:sp>
        <p:nvSpPr>
          <p:cNvPr id="138" name="Google Shape;138;p13"/>
          <p:cNvSpPr/>
          <p:nvPr/>
        </p:nvSpPr>
        <p:spPr>
          <a:xfrm>
            <a:off x="7785725" y="2288300"/>
            <a:ext cx="1236600" cy="660300"/>
          </a:xfrm>
          <a:prstGeom prst="roundRect">
            <a:avLst>
              <a:gd fmla="val 16667" name="adj"/>
            </a:avLst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lt1"/>
                </a:solidFill>
              </a:rPr>
              <a:t>Libc -&gt; Syscall</a:t>
            </a:r>
            <a:endParaRPr b="1" sz="1100">
              <a:solidFill>
                <a:schemeClr val="lt1"/>
              </a:solidFill>
            </a:endParaRPr>
          </a:p>
        </p:txBody>
      </p:sp>
      <p:sp>
        <p:nvSpPr>
          <p:cNvPr id="139" name="Google Shape;139;p13"/>
          <p:cNvSpPr/>
          <p:nvPr/>
        </p:nvSpPr>
        <p:spPr>
          <a:xfrm>
            <a:off x="6127950" y="3076125"/>
            <a:ext cx="1442700" cy="767700"/>
          </a:xfrm>
          <a:prstGeom prst="roundRect">
            <a:avLst>
              <a:gd fmla="val 16667" name="adj"/>
            </a:avLst>
          </a:prstGeom>
          <a:solidFill>
            <a:srgbClr val="FF99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lt1"/>
                </a:solidFill>
              </a:rPr>
              <a:t>Required System Calls</a:t>
            </a:r>
            <a:endParaRPr b="1" sz="1300">
              <a:solidFill>
                <a:schemeClr val="lt1"/>
              </a:solidFill>
            </a:endParaRPr>
          </a:p>
        </p:txBody>
      </p:sp>
      <p:sp>
        <p:nvSpPr>
          <p:cNvPr id="140" name="Google Shape;140;p13"/>
          <p:cNvSpPr txBox="1"/>
          <p:nvPr/>
        </p:nvSpPr>
        <p:spPr>
          <a:xfrm>
            <a:off x="845850" y="3162025"/>
            <a:ext cx="1379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B0F00"/>
                </a:solidFill>
              </a:rPr>
              <a:t>Dynamic Analysis</a:t>
            </a:r>
            <a:endParaRPr sz="1100">
              <a:solidFill>
                <a:srgbClr val="5B0F00"/>
              </a:solidFill>
            </a:endParaRPr>
          </a:p>
        </p:txBody>
      </p:sp>
      <p:sp>
        <p:nvSpPr>
          <p:cNvPr id="141" name="Google Shape;141;p13"/>
          <p:cNvSpPr/>
          <p:nvPr/>
        </p:nvSpPr>
        <p:spPr>
          <a:xfrm rot="5400000">
            <a:off x="6024100" y="-1259675"/>
            <a:ext cx="140700" cy="57786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19050">
            <a:solidFill>
              <a:srgbClr val="783F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3"/>
          <p:cNvSpPr txBox="1"/>
          <p:nvPr/>
        </p:nvSpPr>
        <p:spPr>
          <a:xfrm>
            <a:off x="5404900" y="1270795"/>
            <a:ext cx="1379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B0F00"/>
                </a:solidFill>
              </a:rPr>
              <a:t>Static Analysis</a:t>
            </a:r>
            <a:endParaRPr sz="1100">
              <a:solidFill>
                <a:srgbClr val="5B0F00"/>
              </a:solidFill>
            </a:endParaRPr>
          </a:p>
        </p:txBody>
      </p:sp>
      <p:sp>
        <p:nvSpPr>
          <p:cNvPr id="143" name="Google Shape;143;p13"/>
          <p:cNvSpPr/>
          <p:nvPr/>
        </p:nvSpPr>
        <p:spPr>
          <a:xfrm>
            <a:off x="1204300" y="1976425"/>
            <a:ext cx="650700" cy="140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DD7E6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3"/>
          <p:cNvSpPr txBox="1"/>
          <p:nvPr/>
        </p:nvSpPr>
        <p:spPr>
          <a:xfrm>
            <a:off x="840100" y="1663350"/>
            <a:ext cx="1379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Launch</a:t>
            </a:r>
            <a:endParaRPr b="1" sz="1100"/>
          </a:p>
        </p:txBody>
      </p:sp>
      <p:sp>
        <p:nvSpPr>
          <p:cNvPr id="145" name="Google Shape;145;p13"/>
          <p:cNvSpPr/>
          <p:nvPr/>
        </p:nvSpPr>
        <p:spPr>
          <a:xfrm>
            <a:off x="2755250" y="1976413"/>
            <a:ext cx="650700" cy="140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B45F0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3"/>
          <p:cNvSpPr txBox="1"/>
          <p:nvPr/>
        </p:nvSpPr>
        <p:spPr>
          <a:xfrm>
            <a:off x="2391050" y="1663338"/>
            <a:ext cx="1379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Monitor</a:t>
            </a:r>
            <a:endParaRPr b="1" sz="1100"/>
          </a:p>
        </p:txBody>
      </p:sp>
      <p:sp>
        <p:nvSpPr>
          <p:cNvPr id="147" name="Google Shape;147;p13"/>
          <p:cNvSpPr/>
          <p:nvPr/>
        </p:nvSpPr>
        <p:spPr>
          <a:xfrm>
            <a:off x="4281900" y="2013038"/>
            <a:ext cx="650700" cy="140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BF9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3"/>
          <p:cNvSpPr txBox="1"/>
          <p:nvPr/>
        </p:nvSpPr>
        <p:spPr>
          <a:xfrm>
            <a:off x="3917700" y="1699963"/>
            <a:ext cx="1379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Analyze</a:t>
            </a:r>
            <a:endParaRPr b="1" sz="1100"/>
          </a:p>
        </p:txBody>
      </p:sp>
      <p:sp>
        <p:nvSpPr>
          <p:cNvPr id="149" name="Google Shape;149;p13"/>
          <p:cNvSpPr/>
          <p:nvPr/>
        </p:nvSpPr>
        <p:spPr>
          <a:xfrm rot="5400000">
            <a:off x="4575525" y="2239898"/>
            <a:ext cx="450600" cy="2130600"/>
          </a:xfrm>
          <a:prstGeom prst="bentUpArrow">
            <a:avLst>
              <a:gd fmla="val 15098" name="adj1"/>
              <a:gd fmla="val 14781" name="adj2"/>
              <a:gd fmla="val 17121" name="adj3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3"/>
          <p:cNvSpPr txBox="1"/>
          <p:nvPr/>
        </p:nvSpPr>
        <p:spPr>
          <a:xfrm>
            <a:off x="3897939" y="3530500"/>
            <a:ext cx="1825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Extract Direct Syscalls</a:t>
            </a:r>
            <a:endParaRPr b="1" sz="1100"/>
          </a:p>
        </p:txBody>
      </p:sp>
      <p:sp>
        <p:nvSpPr>
          <p:cNvPr id="151" name="Google Shape;151;p13"/>
          <p:cNvSpPr/>
          <p:nvPr/>
        </p:nvSpPr>
        <p:spPr>
          <a:xfrm flipH="1" rot="10800000">
            <a:off x="6121500" y="2571775"/>
            <a:ext cx="719100" cy="405000"/>
          </a:xfrm>
          <a:prstGeom prst="bentUpArrow">
            <a:avLst>
              <a:gd fmla="val 15098" name="adj1"/>
              <a:gd fmla="val 14781" name="adj2"/>
              <a:gd fmla="val 17121" name="adj3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3"/>
          <p:cNvSpPr/>
          <p:nvPr/>
        </p:nvSpPr>
        <p:spPr>
          <a:xfrm rot="10800000">
            <a:off x="6900600" y="2571775"/>
            <a:ext cx="760800" cy="405000"/>
          </a:xfrm>
          <a:prstGeom prst="bentUpArrow">
            <a:avLst>
              <a:gd fmla="val 15098" name="adj1"/>
              <a:gd fmla="val 14781" name="adj2"/>
              <a:gd fmla="val 17121" name="adj3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3"/>
          <p:cNvSpPr txBox="1"/>
          <p:nvPr/>
        </p:nvSpPr>
        <p:spPr>
          <a:xfrm>
            <a:off x="5968989" y="2212100"/>
            <a:ext cx="1825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Integrate</a:t>
            </a:r>
            <a:endParaRPr b="1" sz="1100"/>
          </a:p>
        </p:txBody>
      </p:sp>
      <p:sp>
        <p:nvSpPr>
          <p:cNvPr id="154" name="Google Shape;154;p13"/>
          <p:cNvSpPr txBox="1"/>
          <p:nvPr/>
        </p:nvSpPr>
        <p:spPr>
          <a:xfrm>
            <a:off x="38850" y="4693800"/>
            <a:ext cx="5108700" cy="4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Confine: Multi-phase System Call Filtering 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Container Attack Surface Reduction</a:t>
            </a: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2007-201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