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9144000"/>
  <p:notesSz cx="6858000" cy="9144000"/>
  <p:embeddedFontLst>
    <p:embeddedFont>
      <p:font typeface="Helvetica Neue"/>
      <p:regular r:id="rId55"/>
      <p:bold r:id="rId56"/>
      <p:italic r:id="rId57"/>
      <p:boldItalic r:id="rId58"/>
    </p:embeddedFont>
    <p:embeddedFont>
      <p:font typeface="Helvetica Neue Light"/>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18">
          <p15:clr>
            <a:srgbClr val="A4A3A4"/>
          </p15:clr>
        </p15:guide>
        <p15:guide id="2" pos="3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18" orient="horz"/>
        <p:guide pos="35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Light-boldItalic.fntdata"/><Relationship Id="rId61" Type="http://schemas.openxmlformats.org/officeDocument/2006/relationships/font" Target="fonts/HelveticaNeueLight-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HelveticaNeueLight-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HelveticaNeue-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HelveticaNeue-italic.fntdata"/><Relationship Id="rId12" Type="http://schemas.openxmlformats.org/officeDocument/2006/relationships/slide" Target="slides/slide7.xml"/><Relationship Id="rId56" Type="http://schemas.openxmlformats.org/officeDocument/2006/relationships/font" Target="fonts/HelveticaNeue-bold.fntdata"/><Relationship Id="rId15" Type="http://schemas.openxmlformats.org/officeDocument/2006/relationships/slide" Target="slides/slide10.xml"/><Relationship Id="rId59" Type="http://schemas.openxmlformats.org/officeDocument/2006/relationships/font" Target="fonts/HelveticaNeueLight-regular.fntdata"/><Relationship Id="rId14" Type="http://schemas.openxmlformats.org/officeDocument/2006/relationships/slide" Target="slides/slide9.xml"/><Relationship Id="rId58"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SFI is a very heavyweight whole-program rewriting technique that isolates related collections of code and data, adding guards before every code and data access to ensure that it is within the same group. Transformations can allow almost arbitrarily-granular divisions.  In the limit, this basically devolves to CFI (Control Flow Integrity)</a:t>
            </a:r>
            <a:endParaRPr/>
          </a:p>
        </p:txBody>
      </p:sp>
      <p:sp>
        <p:nvSpPr>
          <p:cNvPr id="154" name="Google Shape;15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One can think of active monitors in this space as enforcers of control flow integrity</a:t>
            </a:r>
            <a:endParaRPr/>
          </a:p>
        </p:txBody>
      </p:sp>
      <p:sp>
        <p:nvSpPr>
          <p:cNvPr id="163" name="Google Shape;16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Note that the exercise covers the entire workflow</a:t>
            </a:r>
            <a:endParaRPr/>
          </a:p>
          <a:p>
            <a:pPr indent="-171450" lvl="0" marL="171450" rtl="0" algn="l">
              <a:spcBef>
                <a:spcPts val="0"/>
              </a:spcBef>
              <a:spcAft>
                <a:spcPts val="0"/>
              </a:spcAft>
              <a:buClr>
                <a:schemeClr val="dk1"/>
              </a:buClr>
              <a:buSzPts val="1200"/>
              <a:buFont typeface="Arial"/>
              <a:buChar char="•"/>
            </a:pPr>
            <a:r>
              <a:rPr lang="en-US"/>
              <a:t>The demos cover both tools in significant detail</a:t>
            </a:r>
            <a:endParaRPr/>
          </a:p>
          <a:p>
            <a:pPr indent="-171450" lvl="0" marL="171450" rtl="0" algn="l">
              <a:spcBef>
                <a:spcPts val="0"/>
              </a:spcBef>
              <a:spcAft>
                <a:spcPts val="0"/>
              </a:spcAft>
              <a:buClr>
                <a:schemeClr val="dk1"/>
              </a:buClr>
              <a:buSzPts val="1200"/>
              <a:buFont typeface="Arial"/>
              <a:buChar char="•"/>
            </a:pPr>
            <a:r>
              <a:rPr lang="en-US"/>
              <a:t>The exercise also includes a demonstration of what a watchdog actually does</a:t>
            </a:r>
            <a:endParaRPr/>
          </a:p>
          <a:p>
            <a:pPr indent="-171450" lvl="0" marL="171450" rtl="0" algn="l">
              <a:spcBef>
                <a:spcPts val="0"/>
              </a:spcBef>
              <a:spcAft>
                <a:spcPts val="0"/>
              </a:spcAft>
              <a:buClr>
                <a:schemeClr val="dk1"/>
              </a:buClr>
              <a:buSzPts val="1200"/>
              <a:buFont typeface="Arial"/>
              <a:buChar char="•"/>
            </a:pPr>
            <a:r>
              <a:rPr lang="en-US"/>
              <a:t>Note: Assurance will get its own section, but isn’t particularly addressed in the exercise</a:t>
            </a:r>
            <a:endParaRPr/>
          </a:p>
        </p:txBody>
      </p:sp>
      <p:sp>
        <p:nvSpPr>
          <p:cNvPr id="185" name="Google Shape;18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Note that there are gaps in the original binary. These include address space discontinuities and data interleaved with code, as well as simple padding</a:t>
            </a:r>
            <a:endParaRPr/>
          </a:p>
          <a:p>
            <a:pPr indent="-171450" lvl="0" marL="171450" rtl="0" algn="l">
              <a:spcBef>
                <a:spcPts val="0"/>
              </a:spcBef>
              <a:spcAft>
                <a:spcPts val="0"/>
              </a:spcAft>
              <a:buClr>
                <a:schemeClr val="dk1"/>
              </a:buClr>
              <a:buSzPts val="1200"/>
              <a:buFont typeface="Arial"/>
              <a:buChar char="•"/>
            </a:pPr>
            <a:r>
              <a:rPr lang="en-US"/>
              <a:t>This view shows how basic blocks of code have been moved in the binary</a:t>
            </a:r>
            <a:endParaRPr/>
          </a:p>
          <a:p>
            <a:pPr indent="-171450" lvl="0" marL="171450" rtl="0" algn="l">
              <a:spcBef>
                <a:spcPts val="0"/>
              </a:spcBef>
              <a:spcAft>
                <a:spcPts val="0"/>
              </a:spcAft>
              <a:buClr>
                <a:schemeClr val="dk1"/>
              </a:buClr>
              <a:buSzPts val="1200"/>
              <a:buFont typeface="Arial"/>
              <a:buChar char="•"/>
            </a:pPr>
            <a:r>
              <a:rPr lang="en-US"/>
              <a:t>Note that there is an extra section (actually, segment) of code that comes after the original to hold moved code, as the rewriting process requires some additional space</a:t>
            </a:r>
            <a:endParaRPr/>
          </a:p>
          <a:p>
            <a:pPr indent="0" lvl="0" marL="0" rtl="0" algn="l">
              <a:spcBef>
                <a:spcPts val="0"/>
              </a:spcBef>
              <a:spcAft>
                <a:spcPts val="0"/>
              </a:spcAft>
              <a:buNone/>
            </a:pPr>
            <a:r>
              <a:t/>
            </a:r>
            <a:endParaRPr/>
          </a:p>
        </p:txBody>
      </p:sp>
      <p:sp>
        <p:nvSpPr>
          <p:cNvPr id="222" name="Google Shape;22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visualization tool provides a mode to highlight only code that has </a:t>
            </a:r>
            <a:r>
              <a:rPr i="1" lang="en-US"/>
              <a:t>not</a:t>
            </a:r>
            <a:r>
              <a:rPr i="0" lang="en-US"/>
              <a:t> moved</a:t>
            </a:r>
            <a:endParaRPr/>
          </a:p>
          <a:p>
            <a:pPr indent="-171450" lvl="0" marL="171450" rtl="0" algn="l">
              <a:spcBef>
                <a:spcPts val="0"/>
              </a:spcBef>
              <a:spcAft>
                <a:spcPts val="0"/>
              </a:spcAft>
              <a:buClr>
                <a:schemeClr val="dk1"/>
              </a:buClr>
              <a:buSzPts val="1200"/>
              <a:buFont typeface="Arial"/>
              <a:buChar char="•"/>
            </a:pPr>
            <a:r>
              <a:rPr i="0" lang="en-US"/>
              <a:t>This helps focus attack mitigation evaluation</a:t>
            </a:r>
            <a:endParaRPr/>
          </a:p>
          <a:p>
            <a:pPr indent="-171450" lvl="0" marL="171450" rtl="0" algn="l">
              <a:spcBef>
                <a:spcPts val="0"/>
              </a:spcBef>
              <a:spcAft>
                <a:spcPts val="0"/>
              </a:spcAft>
              <a:buClr>
                <a:schemeClr val="dk1"/>
              </a:buClr>
              <a:buSzPts val="1200"/>
              <a:buFont typeface="Arial"/>
              <a:buChar char="•"/>
            </a:pPr>
            <a:r>
              <a:rPr i="0" lang="en-US"/>
              <a:t>There is a further refinement of this view that limits the view to </a:t>
            </a:r>
            <a:r>
              <a:rPr i="1" lang="en-US"/>
              <a:t>gadgets</a:t>
            </a:r>
            <a:r>
              <a:rPr i="0" lang="en-US"/>
              <a:t> that have not moved</a:t>
            </a:r>
            <a:endParaRPr/>
          </a:p>
        </p:txBody>
      </p:sp>
      <p:sp>
        <p:nvSpPr>
          <p:cNvPr id="230" name="Google Shape;23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TODO: Add a diagram</a:t>
            </a:r>
            <a:endParaRPr/>
          </a:p>
        </p:txBody>
      </p:sp>
      <p:sp>
        <p:nvSpPr>
          <p:cNvPr id="86" name="Google Shape;8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In this context, a </a:t>
            </a:r>
            <a:r>
              <a:rPr i="1" lang="en-US"/>
              <a:t>watchdog</a:t>
            </a:r>
            <a:r>
              <a:rPr i="0" lang="en-US"/>
              <a:t> process monitors the execution of another process and restarts it if it crashes</a:t>
            </a:r>
            <a:endParaRPr/>
          </a:p>
          <a:p>
            <a:pPr indent="-171450" lvl="0" marL="171450" rtl="0" algn="l">
              <a:spcBef>
                <a:spcPts val="0"/>
              </a:spcBef>
              <a:spcAft>
                <a:spcPts val="0"/>
              </a:spcAft>
              <a:buClr>
                <a:schemeClr val="dk1"/>
              </a:buClr>
              <a:buSzPts val="1200"/>
              <a:buFont typeface="Arial"/>
              <a:buChar char="•"/>
            </a:pPr>
            <a:r>
              <a:rPr i="0" lang="en-US"/>
              <a:t>This dog is clearly keeping an eye on things</a:t>
            </a:r>
            <a:endParaRPr/>
          </a:p>
          <a:p>
            <a:pPr indent="-171450" lvl="0" marL="171450" rtl="0" algn="l">
              <a:spcBef>
                <a:spcPts val="0"/>
              </a:spcBef>
              <a:spcAft>
                <a:spcPts val="0"/>
              </a:spcAft>
              <a:buClr>
                <a:schemeClr val="dk1"/>
              </a:buClr>
              <a:buSzPts val="1200"/>
              <a:buFont typeface="Arial"/>
              <a:buChar char="•"/>
            </a:pPr>
            <a:r>
              <a:rPr i="0" lang="en-US"/>
              <a:t>The watchdog must be made aware that multiple variants exist and it must mediate between the inputs and outputs of hot spares</a:t>
            </a:r>
            <a:endParaRPr/>
          </a:p>
          <a:p>
            <a:pPr indent="-171450" lvl="0" marL="171450" rtl="0" algn="l">
              <a:spcBef>
                <a:spcPts val="0"/>
              </a:spcBef>
              <a:spcAft>
                <a:spcPts val="0"/>
              </a:spcAft>
              <a:buClr>
                <a:schemeClr val="dk1"/>
              </a:buClr>
              <a:buSzPts val="1200"/>
              <a:buFont typeface="Arial"/>
              <a:buChar char="•"/>
            </a:pPr>
            <a:r>
              <a:rPr i="0" lang="en-US"/>
              <a:t>The watchdog monitors multiple copies and initiates a recovery process if one crashes; it also ensures that I/O is managed in a safe way for the system. In this example, all variants get the same inputs but only one has its output connected to the real world at a time</a:t>
            </a:r>
            <a:endParaRPr/>
          </a:p>
          <a:p>
            <a:pPr indent="-171450" lvl="0" marL="171450" rtl="0" algn="l">
              <a:spcBef>
                <a:spcPts val="0"/>
              </a:spcBef>
              <a:spcAft>
                <a:spcPts val="0"/>
              </a:spcAft>
              <a:buClr>
                <a:schemeClr val="dk1"/>
              </a:buClr>
              <a:buSzPts val="1200"/>
              <a:buFont typeface="Arial"/>
              <a:buChar char="•"/>
            </a:pPr>
            <a:r>
              <a:rPr i="0" lang="en-US"/>
              <a:t>There is an example of a watchdog and the integration effort in the exercise</a:t>
            </a:r>
            <a:endParaRPr/>
          </a:p>
        </p:txBody>
      </p:sp>
      <p:sp>
        <p:nvSpPr>
          <p:cNvPr id="238" name="Google Shape;23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Further, the Software Fault Encouragement tools provide a mechanism to allow the watchdog to detect determined attacks vs transient faults</a:t>
            </a:r>
            <a:endParaRPr/>
          </a:p>
          <a:p>
            <a:pPr indent="-171450" lvl="0" marL="171450" rtl="0" algn="l">
              <a:spcBef>
                <a:spcPts val="0"/>
              </a:spcBef>
              <a:spcAft>
                <a:spcPts val="0"/>
              </a:spcAft>
              <a:buClr>
                <a:schemeClr val="dk1"/>
              </a:buClr>
              <a:buSzPts val="1200"/>
              <a:buFont typeface="Arial"/>
              <a:buChar char="•"/>
            </a:pPr>
            <a:r>
              <a:rPr lang="en-US"/>
              <a:t>The watchdog must be adapted to take advantage of this most effectively</a:t>
            </a:r>
            <a:endParaRPr/>
          </a:p>
          <a:p>
            <a:pPr indent="-171450" lvl="0" marL="171450" rtl="0" algn="l">
              <a:spcBef>
                <a:spcPts val="0"/>
              </a:spcBef>
              <a:spcAft>
                <a:spcPts val="0"/>
              </a:spcAft>
              <a:buClr>
                <a:schemeClr val="dk1"/>
              </a:buClr>
              <a:buSzPts val="1200"/>
              <a:buFont typeface="Arial"/>
              <a:buChar char="•"/>
            </a:pPr>
            <a:r>
              <a:rPr lang="en-US"/>
              <a:t>Potentially, the feature could be used with post-hoc analysis of core dumps, if available</a:t>
            </a:r>
            <a:endParaRPr/>
          </a:p>
          <a:p>
            <a:pPr indent="-171450" lvl="0" marL="171450" rtl="0" algn="l">
              <a:spcBef>
                <a:spcPts val="0"/>
              </a:spcBef>
              <a:spcAft>
                <a:spcPts val="0"/>
              </a:spcAft>
              <a:buClr>
                <a:schemeClr val="dk1"/>
              </a:buClr>
              <a:buSzPts val="1200"/>
              <a:buFont typeface="Arial"/>
              <a:buChar char="•"/>
            </a:pPr>
            <a:r>
              <a:rPr lang="en-US"/>
              <a:t>In a Linux environment, shared memory makes sense. In a more microcontroller-oriented environment, direct use of I/O pins may be more sensible. The tools are designed to work via memory-mapped I/O, which can in principle support either</a:t>
            </a:r>
            <a:endParaRPr/>
          </a:p>
        </p:txBody>
      </p:sp>
      <p:sp>
        <p:nvSpPr>
          <p:cNvPr id="260" name="Google Shape;260;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Assurance in this case is gaining confidence that the tools do not break the target system</a:t>
            </a:r>
            <a:endParaRPr/>
          </a:p>
          <a:p>
            <a:pPr indent="-171450" lvl="1" marL="628650" rtl="0" algn="l">
              <a:spcBef>
                <a:spcPts val="0"/>
              </a:spcBef>
              <a:spcAft>
                <a:spcPts val="0"/>
              </a:spcAft>
              <a:buClr>
                <a:schemeClr val="dk1"/>
              </a:buClr>
              <a:buSzPts val="1200"/>
              <a:buFont typeface="Arial"/>
              <a:buChar char="•"/>
            </a:pPr>
            <a:r>
              <a:rPr lang="en-US"/>
              <a:t>We want the transformed binaries to have the same behavior (under benign inputs)</a:t>
            </a:r>
            <a:endParaRPr/>
          </a:p>
          <a:p>
            <a:pPr indent="-171450" lvl="1" marL="628650" rtl="0" algn="l">
              <a:spcBef>
                <a:spcPts val="0"/>
              </a:spcBef>
              <a:spcAft>
                <a:spcPts val="0"/>
              </a:spcAft>
              <a:buClr>
                <a:schemeClr val="dk1"/>
              </a:buClr>
              <a:buSzPts val="1200"/>
              <a:buFont typeface="Arial"/>
              <a:buChar char="•"/>
            </a:pPr>
            <a:r>
              <a:rPr lang="en-US"/>
              <a:t>We have a demonstration of automated verification of equivalence</a:t>
            </a:r>
            <a:endParaRPr/>
          </a:p>
          <a:p>
            <a:pPr indent="-171450" lvl="0" marL="171450" rtl="0" algn="l">
              <a:spcBef>
                <a:spcPts val="0"/>
              </a:spcBef>
              <a:spcAft>
                <a:spcPts val="0"/>
              </a:spcAft>
              <a:buClr>
                <a:schemeClr val="dk1"/>
              </a:buClr>
              <a:buSzPts val="1200"/>
              <a:buFont typeface="Arial"/>
              <a:buChar char="•"/>
            </a:pPr>
            <a:r>
              <a:rPr lang="en-US"/>
              <a:t>There is guidance in later slides about the types of workloads amenable to the brittle software approach from a performance perspective</a:t>
            </a:r>
            <a:endParaRPr/>
          </a:p>
          <a:p>
            <a:pPr indent="-95250" lvl="0" marL="171450" rtl="0" algn="l">
              <a:spcBef>
                <a:spcPts val="0"/>
              </a:spcBef>
              <a:spcAft>
                <a:spcPts val="0"/>
              </a:spcAft>
              <a:buClr>
                <a:schemeClr val="dk1"/>
              </a:buClr>
              <a:buSzPts val="1200"/>
              <a:buFont typeface="Arial"/>
              <a:buNone/>
            </a:pPr>
            <a:r>
              <a:t/>
            </a:r>
            <a:endParaRPr/>
          </a:p>
        </p:txBody>
      </p:sp>
      <p:sp>
        <p:nvSpPr>
          <p:cNvPr id="283" name="Google Shape;28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We have all of the decoders and semantics for Thumb, but have not hooked it up yet</a:t>
            </a:r>
            <a:endParaRPr/>
          </a:p>
          <a:p>
            <a:pPr indent="-171450" lvl="0" marL="171450" rtl="0" algn="l">
              <a:spcBef>
                <a:spcPts val="0"/>
              </a:spcBef>
              <a:spcAft>
                <a:spcPts val="0"/>
              </a:spcAft>
              <a:buClr>
                <a:schemeClr val="dk1"/>
              </a:buClr>
              <a:buSzPts val="1200"/>
              <a:buFont typeface="Arial"/>
              <a:buChar char="•"/>
            </a:pPr>
            <a:r>
              <a:rPr lang="en-US"/>
              <a:t>It seems like PIC code would be easier to rewrite since all code is intended to be position-independent; however, the difficulty is in tracking the propagation of IP values that might need to be updated, especially when they become IP-relative data accesses</a:t>
            </a:r>
            <a:endParaRPr/>
          </a:p>
          <a:p>
            <a:pPr indent="-171450" lvl="0" marL="171450" rtl="0" algn="l">
              <a:spcBef>
                <a:spcPts val="0"/>
              </a:spcBef>
              <a:spcAft>
                <a:spcPts val="0"/>
              </a:spcAft>
              <a:buClr>
                <a:schemeClr val="dk1"/>
              </a:buClr>
              <a:buSzPts val="1200"/>
              <a:buFont typeface="Arial"/>
              <a:buChar char="•"/>
            </a:pPr>
            <a:r>
              <a:rPr lang="en-US"/>
              <a:t>Static binary discussion is in a few slides</a:t>
            </a:r>
            <a:endParaRPr/>
          </a:p>
        </p:txBody>
      </p:sp>
      <p:sp>
        <p:nvSpPr>
          <p:cNvPr id="297" name="Google Shape;297;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primary concern here is that binary rewriting can perturb code layouts in a way that has a negative impact on performance</a:t>
            </a:r>
            <a:endParaRPr/>
          </a:p>
          <a:p>
            <a:pPr indent="-171450" lvl="1" marL="628650" rtl="0" algn="l">
              <a:spcBef>
                <a:spcPts val="0"/>
              </a:spcBef>
              <a:spcAft>
                <a:spcPts val="0"/>
              </a:spcAft>
              <a:buClr>
                <a:schemeClr val="dk1"/>
              </a:buClr>
              <a:buSzPts val="1200"/>
              <a:buFont typeface="Arial"/>
              <a:buChar char="•"/>
            </a:pPr>
            <a:r>
              <a:rPr lang="en-US"/>
              <a:t>The problems arise due to changing cache behavior, which is not really practical to predict statically</a:t>
            </a:r>
            <a:endParaRPr/>
          </a:p>
          <a:p>
            <a:pPr indent="-171450" lvl="1" marL="628650" rtl="0" algn="l">
              <a:spcBef>
                <a:spcPts val="0"/>
              </a:spcBef>
              <a:spcAft>
                <a:spcPts val="0"/>
              </a:spcAft>
              <a:buClr>
                <a:schemeClr val="dk1"/>
              </a:buClr>
              <a:buSzPts val="1200"/>
              <a:buFont typeface="Arial"/>
              <a:buChar char="•"/>
            </a:pPr>
            <a:r>
              <a:rPr lang="en-US"/>
              <a:t>In highly performance tuned systems, this could be a problem</a:t>
            </a:r>
            <a:endParaRPr/>
          </a:p>
          <a:p>
            <a:pPr indent="-171450" lvl="1" marL="628650" rtl="0" algn="l">
              <a:spcBef>
                <a:spcPts val="0"/>
              </a:spcBef>
              <a:spcAft>
                <a:spcPts val="0"/>
              </a:spcAft>
              <a:buClr>
                <a:schemeClr val="dk1"/>
              </a:buClr>
              <a:buSzPts val="1200"/>
              <a:buFont typeface="Arial"/>
              <a:buChar char="•"/>
            </a:pPr>
            <a:r>
              <a:rPr lang="en-US"/>
              <a:t>However, most systems are not tuned to that level of cache control</a:t>
            </a:r>
            <a:endParaRPr/>
          </a:p>
          <a:p>
            <a:pPr indent="-171450" lvl="1" marL="628650" rtl="0" algn="l">
              <a:spcBef>
                <a:spcPts val="0"/>
              </a:spcBef>
              <a:spcAft>
                <a:spcPts val="0"/>
              </a:spcAft>
              <a:buClr>
                <a:schemeClr val="dk1"/>
              </a:buClr>
              <a:buSzPts val="1200"/>
              <a:buFont typeface="Arial"/>
              <a:buChar char="•"/>
            </a:pPr>
            <a:r>
              <a:rPr lang="en-US"/>
              <a:t>In some cases, performance improves due to fortuitous cache changes</a:t>
            </a:r>
            <a:endParaRPr/>
          </a:p>
          <a:p>
            <a:pPr indent="-171450" lvl="0" marL="171450" rtl="0" algn="l">
              <a:spcBef>
                <a:spcPts val="0"/>
              </a:spcBef>
              <a:spcAft>
                <a:spcPts val="0"/>
              </a:spcAft>
              <a:buClr>
                <a:schemeClr val="dk1"/>
              </a:buClr>
              <a:buSzPts val="1200"/>
              <a:buFont typeface="Arial"/>
              <a:buChar char="•"/>
            </a:pPr>
            <a:r>
              <a:rPr lang="en-US"/>
              <a:t>It seems like most control systems aren’t that performance sensitive and have enough headroom</a:t>
            </a:r>
            <a:endParaRPr/>
          </a:p>
          <a:p>
            <a:pPr indent="-171450" lvl="0" marL="171450" rtl="0" algn="l">
              <a:spcBef>
                <a:spcPts val="0"/>
              </a:spcBef>
              <a:spcAft>
                <a:spcPts val="0"/>
              </a:spcAft>
              <a:buClr>
                <a:schemeClr val="dk1"/>
              </a:buClr>
              <a:buSzPts val="1200"/>
              <a:buFont typeface="Arial"/>
              <a:buChar char="•"/>
            </a:pPr>
            <a:r>
              <a:rPr lang="en-US"/>
              <a:t>Reactive and I/O bound systems will not have problems</a:t>
            </a:r>
            <a:endParaRPr/>
          </a:p>
          <a:p>
            <a:pPr indent="-171450" lvl="0" marL="171450" rtl="0" algn="l">
              <a:spcBef>
                <a:spcPts val="0"/>
              </a:spcBef>
              <a:spcAft>
                <a:spcPts val="0"/>
              </a:spcAft>
              <a:buClr>
                <a:schemeClr val="dk1"/>
              </a:buClr>
              <a:buSzPts val="1200"/>
              <a:buFont typeface="Arial"/>
              <a:buChar char="•"/>
            </a:pPr>
            <a:r>
              <a:rPr lang="en-US"/>
              <a:t>Computationally-bound systems are a bit trickier</a:t>
            </a:r>
            <a:endParaRPr/>
          </a:p>
        </p:txBody>
      </p:sp>
      <p:sp>
        <p:nvSpPr>
          <p:cNvPr id="315" name="Google Shape;31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SFE involves creating multiple (randomized) variants of the original program</a:t>
            </a:r>
            <a:endParaRPr/>
          </a:p>
          <a:p>
            <a:pPr indent="-171450" lvl="0" marL="171450" rtl="0" algn="l">
              <a:spcBef>
                <a:spcPts val="0"/>
              </a:spcBef>
              <a:spcAft>
                <a:spcPts val="0"/>
              </a:spcAft>
              <a:buClr>
                <a:schemeClr val="dk1"/>
              </a:buClr>
              <a:buSzPts val="1200"/>
              <a:buFont typeface="Arial"/>
              <a:buChar char="•"/>
            </a:pPr>
            <a:r>
              <a:rPr lang="en-US"/>
              <a:t>Managing those variants poses extra challenges</a:t>
            </a:r>
            <a:endParaRPr/>
          </a:p>
          <a:p>
            <a:pPr indent="-171450" lvl="0" marL="171450" rtl="0" algn="l">
              <a:spcBef>
                <a:spcPts val="0"/>
              </a:spcBef>
              <a:spcAft>
                <a:spcPts val="0"/>
              </a:spcAft>
              <a:buClr>
                <a:schemeClr val="dk1"/>
              </a:buClr>
              <a:buSzPts val="1200"/>
              <a:buFont typeface="Arial"/>
              <a:buChar char="•"/>
            </a:pPr>
            <a:r>
              <a:rPr lang="en-US"/>
              <a:t>We do not have experience with this at scale</a:t>
            </a:r>
            <a:endParaRPr/>
          </a:p>
        </p:txBody>
      </p:sp>
      <p:sp>
        <p:nvSpPr>
          <p:cNvPr id="332" name="Google Shape;332;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These are ideas we have, but we are very open to hearing about use cases people have</a:t>
            </a:r>
            <a:endParaRPr/>
          </a:p>
        </p:txBody>
      </p:sp>
      <p:sp>
        <p:nvSpPr>
          <p:cNvPr id="347" name="Google Shape;34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a:t>
            </a:r>
            <a:r>
              <a:rPr b="1" lang="en-US"/>
              <a:t>embrittle</a:t>
            </a:r>
            <a:r>
              <a:rPr b="0" lang="en-US"/>
              <a:t> and </a:t>
            </a:r>
            <a:r>
              <a:rPr b="1" lang="en-US"/>
              <a:t>visualization</a:t>
            </a:r>
            <a:r>
              <a:rPr b="0" lang="en-US"/>
              <a:t> tools are the primary interface to Software Fault Encouragement</a:t>
            </a:r>
            <a:endParaRPr/>
          </a:p>
          <a:p>
            <a:pPr indent="-171450" lvl="0" marL="171450" rtl="0" algn="l">
              <a:spcBef>
                <a:spcPts val="0"/>
              </a:spcBef>
              <a:spcAft>
                <a:spcPts val="0"/>
              </a:spcAft>
              <a:buClr>
                <a:schemeClr val="dk1"/>
              </a:buClr>
              <a:buSzPts val="1200"/>
              <a:buFont typeface="Arial"/>
              <a:buChar char="•"/>
            </a:pPr>
            <a:r>
              <a:rPr b="0" lang="en-US"/>
              <a:t>The other utilities are included in a typical Linux system and are useful for examining binaries</a:t>
            </a:r>
            <a:endParaRPr/>
          </a:p>
          <a:p>
            <a:pPr indent="-171450" lvl="0" marL="171450" rtl="0" algn="l">
              <a:spcBef>
                <a:spcPts val="0"/>
              </a:spcBef>
              <a:spcAft>
                <a:spcPts val="0"/>
              </a:spcAft>
              <a:buClr>
                <a:schemeClr val="dk1"/>
              </a:buClr>
              <a:buSzPts val="1200"/>
              <a:buFont typeface="Arial"/>
              <a:buChar char="•"/>
            </a:pPr>
            <a:r>
              <a:rPr b="0" lang="en-US"/>
              <a:t>Note that these demos are included with the VM image for reproduction, along with the exercise</a:t>
            </a:r>
            <a:endParaRPr/>
          </a:p>
        </p:txBody>
      </p:sp>
      <p:sp>
        <p:nvSpPr>
          <p:cNvPr id="374" name="Google Shape;374;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program has an out-of-bounds array access</a:t>
            </a:r>
            <a:endParaRPr/>
          </a:p>
          <a:p>
            <a:pPr indent="-171450" lvl="0" marL="171450" rtl="0" algn="l">
              <a:spcBef>
                <a:spcPts val="0"/>
              </a:spcBef>
              <a:spcAft>
                <a:spcPts val="0"/>
              </a:spcAft>
              <a:buClr>
                <a:schemeClr val="dk1"/>
              </a:buClr>
              <a:buSzPts val="1200"/>
              <a:buFont typeface="Arial"/>
              <a:buChar char="•"/>
            </a:pPr>
            <a:r>
              <a:rPr lang="en-US"/>
              <a:t>A “clever” attacker can provide command line arguments to disclose a secret stored on the stack</a:t>
            </a:r>
            <a:endParaRPr/>
          </a:p>
          <a:p>
            <a:pPr indent="-171450" lvl="0" marL="171450" rtl="0" algn="l">
              <a:spcBef>
                <a:spcPts val="0"/>
              </a:spcBef>
              <a:spcAft>
                <a:spcPts val="0"/>
              </a:spcAft>
              <a:buClr>
                <a:schemeClr val="dk1"/>
              </a:buClr>
              <a:buSzPts val="1200"/>
              <a:buFont typeface="Arial"/>
              <a:buChar char="•"/>
            </a:pPr>
            <a:r>
              <a:rPr lang="en-US"/>
              <a:t>Note that the variant generation process can save random seeds to let us reproduce random variants exactly for auditing and debug purposes</a:t>
            </a:r>
            <a:endParaRPr/>
          </a:p>
          <a:p>
            <a:pPr indent="-171450" lvl="0" marL="171450" rtl="0" algn="l">
              <a:spcBef>
                <a:spcPts val="0"/>
              </a:spcBef>
              <a:spcAft>
                <a:spcPts val="0"/>
              </a:spcAft>
              <a:buClr>
                <a:schemeClr val="dk1"/>
              </a:buClr>
              <a:buSzPts val="1200"/>
              <a:buFont typeface="Arial"/>
              <a:buChar char="•"/>
            </a:pPr>
            <a:r>
              <a:rPr lang="en-US"/>
              <a:t>The data attack mitigations cause the program to crash instead of exposing its secrets</a:t>
            </a:r>
            <a:endParaRPr/>
          </a:p>
          <a:p>
            <a:pPr indent="-95250" lvl="0" marL="171450" rtl="0" algn="l">
              <a:spcBef>
                <a:spcPts val="0"/>
              </a:spcBef>
              <a:spcAft>
                <a:spcPts val="0"/>
              </a:spcAft>
              <a:buClr>
                <a:schemeClr val="dk1"/>
              </a:buClr>
              <a:buSzPts val="1200"/>
              <a:buFont typeface="Arial"/>
              <a:buNone/>
            </a:pPr>
            <a:r>
              <a:t/>
            </a:r>
            <a:endParaRPr/>
          </a:p>
        </p:txBody>
      </p:sp>
      <p:sp>
        <p:nvSpPr>
          <p:cNvPr id="383" name="Google Shape;383;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ROP attack is executed by a script (since it involves writing binary data that is difficult to do by hand interactively)</a:t>
            </a:r>
            <a:endParaRPr/>
          </a:p>
          <a:p>
            <a:pPr indent="-171450" lvl="0" marL="171450" rtl="0" algn="l">
              <a:spcBef>
                <a:spcPts val="0"/>
              </a:spcBef>
              <a:spcAft>
                <a:spcPts val="0"/>
              </a:spcAft>
              <a:buClr>
                <a:schemeClr val="dk1"/>
              </a:buClr>
              <a:buSzPts val="1200"/>
              <a:buFont typeface="Arial"/>
              <a:buChar char="•"/>
            </a:pPr>
            <a:r>
              <a:rPr lang="en-US"/>
              <a:t>The original program just exits cleanly</a:t>
            </a:r>
            <a:endParaRPr/>
          </a:p>
          <a:p>
            <a:pPr indent="-171450" lvl="1" marL="628650" rtl="0" algn="l">
              <a:spcBef>
                <a:spcPts val="0"/>
              </a:spcBef>
              <a:spcAft>
                <a:spcPts val="0"/>
              </a:spcAft>
              <a:buClr>
                <a:schemeClr val="dk1"/>
              </a:buClr>
              <a:buSzPts val="1200"/>
              <a:buFont typeface="Arial"/>
              <a:buChar char="•"/>
            </a:pPr>
            <a:r>
              <a:rPr lang="en-US"/>
              <a:t>The attack takes control of the program and executes the ls command (via /bin/sh) and then exits</a:t>
            </a:r>
            <a:endParaRPr/>
          </a:p>
          <a:p>
            <a:pPr indent="-171450" lvl="0" marL="171450" rtl="0" algn="l">
              <a:spcBef>
                <a:spcPts val="0"/>
              </a:spcBef>
              <a:spcAft>
                <a:spcPts val="0"/>
              </a:spcAft>
              <a:buClr>
                <a:schemeClr val="dk1"/>
              </a:buClr>
              <a:buSzPts val="1200"/>
              <a:buFont typeface="Arial"/>
              <a:buChar char="•"/>
            </a:pPr>
            <a:r>
              <a:rPr lang="en-US"/>
              <a:t>The attack was generated mostly automatically using the ROPGadget tool (https://github.com/JonathanSalwan/ROPgadget)</a:t>
            </a:r>
            <a:endParaRPr/>
          </a:p>
          <a:p>
            <a:pPr indent="-171450" lvl="0" marL="171450" rtl="0" algn="l">
              <a:spcBef>
                <a:spcPts val="0"/>
              </a:spcBef>
              <a:spcAft>
                <a:spcPts val="0"/>
              </a:spcAft>
              <a:buClr>
                <a:schemeClr val="dk1"/>
              </a:buClr>
              <a:buSzPts val="1200"/>
              <a:buFont typeface="Arial"/>
              <a:buChar char="•"/>
            </a:pPr>
            <a:r>
              <a:rPr lang="en-US"/>
              <a:t>Note that the target program has a few gadgets injected into it – the compiler did not generate enough to easily pull off the attack (see gadgets.s)</a:t>
            </a:r>
            <a:endParaRPr/>
          </a:p>
          <a:p>
            <a:pPr indent="-171450" lvl="1" marL="628650" rtl="0" algn="l">
              <a:spcBef>
                <a:spcPts val="0"/>
              </a:spcBef>
              <a:spcAft>
                <a:spcPts val="0"/>
              </a:spcAft>
              <a:buClr>
                <a:schemeClr val="dk1"/>
              </a:buClr>
              <a:buSzPts val="1200"/>
              <a:buFont typeface="Arial"/>
              <a:buChar char="•"/>
            </a:pPr>
            <a:r>
              <a:rPr lang="en-US"/>
              <a:t>The script to launch the attack has a bit of logic in it to flush stdin at the right times to actually make the attack progress and not just be completely buffered</a:t>
            </a:r>
            <a:endParaRPr/>
          </a:p>
          <a:p>
            <a:pPr indent="-171450" lvl="0" marL="171450" rtl="0" algn="l">
              <a:spcBef>
                <a:spcPts val="0"/>
              </a:spcBef>
              <a:spcAft>
                <a:spcPts val="0"/>
              </a:spcAft>
              <a:buClr>
                <a:schemeClr val="dk1"/>
              </a:buClr>
              <a:buSzPts val="1200"/>
              <a:buFont typeface="Arial"/>
              <a:buChar char="•"/>
            </a:pPr>
            <a:r>
              <a:rPr lang="en-US"/>
              <a:t>ROP attack notes:</a:t>
            </a:r>
            <a:endParaRPr/>
          </a:p>
          <a:p>
            <a:pPr indent="-171450" lvl="1" marL="628650" rtl="0" algn="l">
              <a:spcBef>
                <a:spcPts val="0"/>
              </a:spcBef>
              <a:spcAft>
                <a:spcPts val="0"/>
              </a:spcAft>
              <a:buClr>
                <a:schemeClr val="dk1"/>
              </a:buClr>
              <a:buSzPts val="1200"/>
              <a:buFont typeface="Arial"/>
              <a:buChar char="•"/>
            </a:pPr>
            <a:r>
              <a:rPr lang="en-US"/>
              <a:t>The syscall number for execve is 59 (hence the repeated add1 calls)</a:t>
            </a:r>
            <a:endParaRPr/>
          </a:p>
          <a:p>
            <a:pPr indent="-171450" lvl="1" marL="628650" rtl="0" algn="l">
              <a:spcBef>
                <a:spcPts val="0"/>
              </a:spcBef>
              <a:spcAft>
                <a:spcPts val="0"/>
              </a:spcAft>
              <a:buClr>
                <a:schemeClr val="dk1"/>
              </a:buClr>
              <a:buSzPts val="1200"/>
              <a:buFont typeface="Arial"/>
              <a:buChar char="•"/>
            </a:pPr>
            <a:r>
              <a:rPr lang="en-US"/>
              <a:t>This includes the argument for exec: /bin/sh</a:t>
            </a:r>
            <a:endParaRPr/>
          </a:p>
          <a:p>
            <a:pPr indent="-171450" lvl="1" marL="628650" rtl="0" algn="l">
              <a:spcBef>
                <a:spcPts val="0"/>
              </a:spcBef>
              <a:spcAft>
                <a:spcPts val="0"/>
              </a:spcAft>
              <a:buClr>
                <a:schemeClr val="dk1"/>
              </a:buClr>
              <a:buSzPts val="1200"/>
              <a:buFont typeface="Arial"/>
              <a:buChar char="•"/>
            </a:pPr>
            <a:r>
              <a:rPr lang="en-US"/>
              <a:t>The padding bytes position the payload to overwrite the return address of the caller of gets on the stack (so that, on return from gets, the attack begins)</a:t>
            </a:r>
            <a:endParaRPr/>
          </a:p>
        </p:txBody>
      </p:sp>
      <p:sp>
        <p:nvSpPr>
          <p:cNvPr id="391" name="Google Shape;391;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TODO Add a diagram</a:t>
            </a:r>
            <a:endParaRPr/>
          </a:p>
        </p:txBody>
      </p:sp>
      <p:sp>
        <p:nvSpPr>
          <p:cNvPr id="100" name="Google Shape;10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a:t>
            </a:r>
            <a:r>
              <a:rPr b="1" lang="en-US"/>
              <a:t>embrittle</a:t>
            </a:r>
            <a:r>
              <a:rPr b="0" lang="en-US"/>
              <a:t> and </a:t>
            </a:r>
            <a:r>
              <a:rPr b="1" lang="en-US"/>
              <a:t>visualization</a:t>
            </a:r>
            <a:r>
              <a:rPr b="0" lang="en-US"/>
              <a:t> tools are the primary interface to Software Fault Encouragement</a:t>
            </a:r>
            <a:endParaRPr/>
          </a:p>
          <a:p>
            <a:pPr indent="-171450" lvl="0" marL="171450" rtl="0" algn="l">
              <a:spcBef>
                <a:spcPts val="0"/>
              </a:spcBef>
              <a:spcAft>
                <a:spcPts val="0"/>
              </a:spcAft>
              <a:buClr>
                <a:schemeClr val="dk1"/>
              </a:buClr>
              <a:buSzPts val="1200"/>
              <a:buFont typeface="Arial"/>
              <a:buChar char="•"/>
            </a:pPr>
            <a:r>
              <a:rPr b="0" lang="en-US"/>
              <a:t>The other utilities are included in a typical Linux system and are useful for examining binaries</a:t>
            </a:r>
            <a:endParaRPr/>
          </a:p>
        </p:txBody>
      </p:sp>
      <p:sp>
        <p:nvSpPr>
          <p:cNvPr id="418" name="Google Shape;418;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We aim for resilience w.r.t. incomplete program knowledge because binary analysis is inherently undecidable and approaches are either incomplete or have massive over-approximations</a:t>
            </a:r>
            <a:endParaRPr/>
          </a:p>
          <a:p>
            <a:pPr indent="-171450" lvl="1" marL="628650" rtl="0" algn="l">
              <a:spcBef>
                <a:spcPts val="0"/>
              </a:spcBef>
              <a:spcAft>
                <a:spcPts val="0"/>
              </a:spcAft>
              <a:buClr>
                <a:schemeClr val="dk1"/>
              </a:buClr>
              <a:buSzPts val="1200"/>
              <a:buFont typeface="Arial"/>
              <a:buChar char="•"/>
            </a:pPr>
            <a:r>
              <a:rPr lang="en-US"/>
              <a:t>We aim for safe incompleteness, because the alternative is typically highly-disruptive</a:t>
            </a:r>
            <a:endParaRPr/>
          </a:p>
          <a:p>
            <a:pPr indent="-171450" lvl="0" marL="171450" rtl="0" algn="l">
              <a:spcBef>
                <a:spcPts val="0"/>
              </a:spcBef>
              <a:spcAft>
                <a:spcPts val="0"/>
              </a:spcAft>
              <a:buClr>
                <a:schemeClr val="dk1"/>
              </a:buClr>
              <a:buSzPts val="1200"/>
              <a:buFont typeface="Arial"/>
              <a:buChar char="•"/>
            </a:pPr>
            <a:r>
              <a:rPr lang="en-US"/>
              <a:t>While we are rewriting binaries, we want the results to look as similar as possible to the originals so that they can be audited and understood</a:t>
            </a:r>
            <a:endParaRPr/>
          </a:p>
          <a:p>
            <a:pPr indent="-171450" lvl="1" marL="628650" rtl="0" algn="l">
              <a:spcBef>
                <a:spcPts val="0"/>
              </a:spcBef>
              <a:spcAft>
                <a:spcPts val="0"/>
              </a:spcAft>
              <a:buClr>
                <a:schemeClr val="dk1"/>
              </a:buClr>
              <a:buSzPts val="1200"/>
              <a:buFont typeface="Arial"/>
              <a:buChar char="•"/>
            </a:pPr>
            <a:r>
              <a:rPr lang="en-US"/>
              <a:t>Some approaches e.g., lift to LLVM, transform, and then recompile. This can in principle have good results, but:</a:t>
            </a:r>
            <a:endParaRPr/>
          </a:p>
          <a:p>
            <a:pPr indent="-171450" lvl="2" marL="1085850" rtl="0" algn="l">
              <a:spcBef>
                <a:spcPts val="0"/>
              </a:spcBef>
              <a:spcAft>
                <a:spcPts val="0"/>
              </a:spcAft>
              <a:buClr>
                <a:schemeClr val="dk1"/>
              </a:buClr>
              <a:buSzPts val="1200"/>
              <a:buFont typeface="Arial"/>
              <a:buChar char="•"/>
            </a:pPr>
            <a:r>
              <a:rPr lang="en-US"/>
              <a:t>It is very difficult to lift reliably from machine code to LLVM as machine code has many incidental dependencies that are not reflected in higher level programs (like the source or LLVM), and recovering them in a way that is agnostic to the difference is really challenging</a:t>
            </a:r>
            <a:endParaRPr/>
          </a:p>
          <a:p>
            <a:pPr indent="-171450" lvl="2" marL="1085850" rtl="0" algn="l">
              <a:spcBef>
                <a:spcPts val="0"/>
              </a:spcBef>
              <a:spcAft>
                <a:spcPts val="0"/>
              </a:spcAft>
              <a:buClr>
                <a:schemeClr val="dk1"/>
              </a:buClr>
              <a:buSzPts val="1200"/>
              <a:buFont typeface="Arial"/>
              <a:buChar char="•"/>
            </a:pPr>
            <a:r>
              <a:rPr lang="en-US"/>
              <a:t>Generated code from LLVM will have no relation to the original binary</a:t>
            </a:r>
            <a:endParaRPr/>
          </a:p>
        </p:txBody>
      </p:sp>
      <p:sp>
        <p:nvSpPr>
          <p:cNvPr id="433" name="Google Shape;433;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This is in contrast to other approaches that attempt to lift to LLVM and recompile to machine code: those approaches significantly inflate code size and give up significant performance while introducing complexity</a:t>
            </a:r>
            <a:endParaRPr/>
          </a:p>
          <a:p>
            <a:pPr indent="-95250" lvl="0" marL="171450" rtl="0" algn="l">
              <a:spcBef>
                <a:spcPts val="0"/>
              </a:spcBef>
              <a:spcAft>
                <a:spcPts val="0"/>
              </a:spcAft>
              <a:buClr>
                <a:schemeClr val="dk1"/>
              </a:buClr>
              <a:buSzPts val="1200"/>
              <a:buFont typeface="Arial"/>
              <a:buNone/>
            </a:pPr>
            <a:r>
              <a:t/>
            </a:r>
            <a:endParaRPr/>
          </a:p>
        </p:txBody>
      </p:sp>
      <p:sp>
        <p:nvSpPr>
          <p:cNvPr id="441" name="Google Shape;441;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No knowledge of machine code is expected here</a:t>
            </a:r>
            <a:endParaRPr/>
          </a:p>
          <a:p>
            <a:pPr indent="-171450" lvl="0" marL="171450" rtl="0" algn="l">
              <a:spcBef>
                <a:spcPts val="0"/>
              </a:spcBef>
              <a:spcAft>
                <a:spcPts val="0"/>
              </a:spcAft>
              <a:buClr>
                <a:schemeClr val="dk1"/>
              </a:buClr>
              <a:buSzPts val="1200"/>
              <a:buFont typeface="Arial"/>
              <a:buChar char="•"/>
            </a:pPr>
            <a:r>
              <a:rPr lang="en-US"/>
              <a:t>The first highlight shows an indirect call (through a function pointer)</a:t>
            </a:r>
            <a:endParaRPr/>
          </a:p>
          <a:p>
            <a:pPr indent="-171450" lvl="1" marL="628650" rtl="0" algn="l">
              <a:spcBef>
                <a:spcPts val="0"/>
              </a:spcBef>
              <a:spcAft>
                <a:spcPts val="0"/>
              </a:spcAft>
              <a:buClr>
                <a:schemeClr val="dk1"/>
              </a:buClr>
              <a:buSzPts val="1200"/>
              <a:buFont typeface="Arial"/>
              <a:buChar char="•"/>
            </a:pPr>
            <a:r>
              <a:rPr lang="en-US"/>
              <a:t>The value is dynamically-updated so we don’t know what it will be</a:t>
            </a:r>
            <a:endParaRPr/>
          </a:p>
          <a:p>
            <a:pPr indent="-171450" lvl="1" marL="628650" rtl="0" algn="l">
              <a:spcBef>
                <a:spcPts val="0"/>
              </a:spcBef>
              <a:spcAft>
                <a:spcPts val="0"/>
              </a:spcAft>
              <a:buClr>
                <a:schemeClr val="dk1"/>
              </a:buClr>
              <a:buSzPts val="1200"/>
              <a:buFont typeface="Arial"/>
              <a:buChar char="•"/>
            </a:pPr>
            <a:r>
              <a:rPr lang="en-US"/>
              <a:t>It is likely initialized with some value in the data section</a:t>
            </a:r>
            <a:endParaRPr/>
          </a:p>
          <a:p>
            <a:pPr indent="-171450" lvl="1" marL="628650" rtl="0" algn="l">
              <a:spcBef>
                <a:spcPts val="0"/>
              </a:spcBef>
              <a:spcAft>
                <a:spcPts val="0"/>
              </a:spcAft>
              <a:buClr>
                <a:schemeClr val="dk1"/>
              </a:buClr>
              <a:buSzPts val="1200"/>
              <a:buFont typeface="Arial"/>
              <a:buChar char="•"/>
            </a:pPr>
            <a:r>
              <a:rPr lang="en-US"/>
              <a:t>We cannot guarantee (without expensive and likely intractable global analysis) that the values that flow to that address are only function pointers that could be updated</a:t>
            </a:r>
            <a:endParaRPr/>
          </a:p>
          <a:p>
            <a:pPr indent="-171450" lvl="1" marL="628650" rtl="0" algn="l">
              <a:spcBef>
                <a:spcPts val="0"/>
              </a:spcBef>
              <a:spcAft>
                <a:spcPts val="0"/>
              </a:spcAft>
              <a:buClr>
                <a:schemeClr val="dk1"/>
              </a:buClr>
              <a:buSzPts val="1200"/>
              <a:buFont typeface="Arial"/>
              <a:buChar char="•"/>
            </a:pPr>
            <a:r>
              <a:rPr lang="en-US"/>
              <a:t>Updating all values in the data section that look like function pointers could break the program by e.g., modifying floating point values</a:t>
            </a:r>
            <a:endParaRPr/>
          </a:p>
          <a:p>
            <a:pPr indent="-171450" lvl="1" marL="628650" rtl="0" algn="l">
              <a:spcBef>
                <a:spcPts val="0"/>
              </a:spcBef>
              <a:spcAft>
                <a:spcPts val="0"/>
              </a:spcAft>
              <a:buClr>
                <a:schemeClr val="dk1"/>
              </a:buClr>
              <a:buSzPts val="1200"/>
              <a:buFont typeface="Arial"/>
              <a:buChar char="•"/>
            </a:pPr>
            <a:r>
              <a:rPr lang="en-US"/>
              <a:t>In the limit, we could even miss function pointer values that are created in clever ways, also breaking the program</a:t>
            </a:r>
            <a:endParaRPr/>
          </a:p>
          <a:p>
            <a:pPr indent="-171450" lvl="1" marL="628650" rtl="0" algn="l">
              <a:spcBef>
                <a:spcPts val="0"/>
              </a:spcBef>
              <a:spcAft>
                <a:spcPts val="0"/>
              </a:spcAft>
              <a:buClr>
                <a:schemeClr val="dk1"/>
              </a:buClr>
              <a:buSzPts val="1200"/>
              <a:buFont typeface="Arial"/>
              <a:buChar char="•"/>
            </a:pPr>
            <a:r>
              <a:rPr lang="en-US"/>
              <a:t>To avoid that, we do not move function entry points (ever)</a:t>
            </a:r>
            <a:endParaRPr/>
          </a:p>
          <a:p>
            <a:pPr indent="-171450" lvl="0" marL="171450" rtl="0" algn="l">
              <a:spcBef>
                <a:spcPts val="0"/>
              </a:spcBef>
              <a:spcAft>
                <a:spcPts val="0"/>
              </a:spcAft>
              <a:buClr>
                <a:schemeClr val="dk1"/>
              </a:buClr>
              <a:buSzPts val="1200"/>
              <a:buFont typeface="Arial"/>
              <a:buChar char="•"/>
            </a:pPr>
            <a:r>
              <a:rPr lang="en-US"/>
              <a:t>The second highlight shows that most control flow is </a:t>
            </a:r>
            <a:r>
              <a:rPr i="1" lang="en-US"/>
              <a:t>relative</a:t>
            </a:r>
            <a:endParaRPr i="0"/>
          </a:p>
          <a:p>
            <a:pPr indent="-171450" lvl="1" marL="628650" rtl="0" algn="l">
              <a:spcBef>
                <a:spcPts val="0"/>
              </a:spcBef>
              <a:spcAft>
                <a:spcPts val="0"/>
              </a:spcAft>
              <a:buClr>
                <a:schemeClr val="dk1"/>
              </a:buClr>
              <a:buSzPts val="1200"/>
              <a:buFont typeface="Arial"/>
              <a:buChar char="•"/>
            </a:pPr>
            <a:r>
              <a:rPr i="0" lang="en-US"/>
              <a:t>Moving the target of the jump requires updating this offset</a:t>
            </a:r>
            <a:endParaRPr/>
          </a:p>
          <a:p>
            <a:pPr indent="-171450" lvl="1" marL="628650" rtl="0" algn="l">
              <a:spcBef>
                <a:spcPts val="0"/>
              </a:spcBef>
              <a:spcAft>
                <a:spcPts val="0"/>
              </a:spcAft>
              <a:buClr>
                <a:schemeClr val="dk1"/>
              </a:buClr>
              <a:buSzPts val="1200"/>
              <a:buFont typeface="Arial"/>
              <a:buChar char="•"/>
            </a:pPr>
            <a:r>
              <a:rPr i="0" lang="en-US"/>
              <a:t>Moving this code also requires changing the offset</a:t>
            </a:r>
            <a:endParaRPr/>
          </a:p>
          <a:p>
            <a:pPr indent="-95250" lvl="0" marL="171450" rtl="0" algn="l">
              <a:spcBef>
                <a:spcPts val="0"/>
              </a:spcBef>
              <a:spcAft>
                <a:spcPts val="0"/>
              </a:spcAft>
              <a:buClr>
                <a:schemeClr val="dk1"/>
              </a:buClr>
              <a:buSzPts val="1200"/>
              <a:buFont typeface="Arial"/>
              <a:buNone/>
            </a:pPr>
            <a:r>
              <a:t/>
            </a:r>
            <a:endParaRPr/>
          </a:p>
        </p:txBody>
      </p:sp>
      <p:sp>
        <p:nvSpPr>
          <p:cNvPr id="457" name="Google Shape;457;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PowerPC and ARM have limited capacity for local jumps</a:t>
            </a:r>
            <a:endParaRPr/>
          </a:p>
          <a:p>
            <a:pPr indent="-171450" lvl="1" marL="628650" rtl="0" algn="l">
              <a:spcBef>
                <a:spcPts val="0"/>
              </a:spcBef>
              <a:spcAft>
                <a:spcPts val="0"/>
              </a:spcAft>
              <a:buClr>
                <a:schemeClr val="dk1"/>
              </a:buClr>
              <a:buSzPts val="1200"/>
              <a:buFont typeface="Arial"/>
              <a:buChar char="•"/>
            </a:pPr>
            <a:r>
              <a:rPr lang="en-US"/>
              <a:t>Reduces the range we can easily handle without tricks (and lost efficiency)</a:t>
            </a:r>
            <a:endParaRPr/>
          </a:p>
          <a:p>
            <a:pPr indent="-171450" lvl="1" marL="628650" rtl="0" algn="l">
              <a:spcBef>
                <a:spcPts val="0"/>
              </a:spcBef>
              <a:spcAft>
                <a:spcPts val="0"/>
              </a:spcAft>
              <a:buClr>
                <a:schemeClr val="dk1"/>
              </a:buClr>
              <a:buSzPts val="1200"/>
              <a:buFont typeface="Arial"/>
              <a:buChar char="•"/>
            </a:pPr>
            <a:r>
              <a:rPr lang="en-US"/>
              <a:t>Longer jumps are easily accomplished by storing addresses or larger offsets in memory and using indirect jumps</a:t>
            </a:r>
            <a:endParaRPr/>
          </a:p>
          <a:p>
            <a:pPr indent="-171450" lvl="0" marL="171450" rtl="0" algn="l">
              <a:spcBef>
                <a:spcPts val="0"/>
              </a:spcBef>
              <a:spcAft>
                <a:spcPts val="0"/>
              </a:spcAft>
              <a:buClr>
                <a:schemeClr val="dk1"/>
              </a:buClr>
              <a:buSzPts val="1200"/>
              <a:buFont typeface="Arial"/>
              <a:buChar char="•"/>
            </a:pPr>
            <a:r>
              <a:rPr lang="en-US"/>
              <a:t>Kernel alignment requirements mean that we can’t necessarily move the original code without blowing up the binary size</a:t>
            </a:r>
            <a:endParaRPr/>
          </a:p>
          <a:p>
            <a:pPr indent="-171450" lvl="0" marL="171450" rtl="0" algn="l">
              <a:spcBef>
                <a:spcPts val="0"/>
              </a:spcBef>
              <a:spcAft>
                <a:spcPts val="0"/>
              </a:spcAft>
              <a:buClr>
                <a:schemeClr val="dk1"/>
              </a:buClr>
              <a:buSzPts val="1200"/>
              <a:buFont typeface="Arial"/>
              <a:buChar char="•"/>
            </a:pPr>
            <a:r>
              <a:rPr lang="en-US"/>
              <a:t>Restrictions on segment orders/placement restrict where new code can be placed</a:t>
            </a:r>
            <a:endParaRPr/>
          </a:p>
        </p:txBody>
      </p:sp>
      <p:sp>
        <p:nvSpPr>
          <p:cNvPr id="467" name="Google Shape;467;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still some assumptions made by this strategy</a:t>
            </a:r>
            <a:endParaRPr/>
          </a:p>
          <a:p>
            <a:pPr indent="-171450" lvl="0" marL="171450" rtl="0" algn="l">
              <a:spcBef>
                <a:spcPts val="0"/>
              </a:spcBef>
              <a:spcAft>
                <a:spcPts val="0"/>
              </a:spcAft>
              <a:buClr>
                <a:schemeClr val="dk1"/>
              </a:buClr>
              <a:buSzPts val="1200"/>
              <a:buFont typeface="Arial"/>
              <a:buChar char="•"/>
            </a:pPr>
            <a:r>
              <a:rPr lang="en-US"/>
              <a:t>All variants of “no jumps into the middle of other functions from undiscovered code”</a:t>
            </a:r>
            <a:endParaRPr/>
          </a:p>
          <a:p>
            <a:pPr indent="-95250" lvl="0" marL="171450" rtl="0" algn="l">
              <a:spcBef>
                <a:spcPts val="0"/>
              </a:spcBef>
              <a:spcAft>
                <a:spcPts val="0"/>
              </a:spcAft>
              <a:buClr>
                <a:schemeClr val="dk1"/>
              </a:buClr>
              <a:buSzPts val="1200"/>
              <a:buFont typeface="Arial"/>
              <a:buNone/>
            </a:pPr>
            <a:r>
              <a:t/>
            </a:r>
            <a:endParaRPr/>
          </a:p>
        </p:txBody>
      </p:sp>
      <p:sp>
        <p:nvSpPr>
          <p:cNvPr id="478" name="Google Shape;478;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Basic blocks are sequences of machine instructions with no control flow transfers</a:t>
            </a:r>
            <a:endParaRPr/>
          </a:p>
          <a:p>
            <a:pPr indent="-95250" lvl="0" marL="171450" rtl="0" algn="l">
              <a:spcBef>
                <a:spcPts val="0"/>
              </a:spcBef>
              <a:spcAft>
                <a:spcPts val="0"/>
              </a:spcAft>
              <a:buClr>
                <a:schemeClr val="dk1"/>
              </a:buClr>
              <a:buSzPts val="1200"/>
              <a:buFont typeface="Arial"/>
              <a:buNone/>
            </a:pPr>
            <a:r>
              <a:t/>
            </a:r>
            <a:endParaRPr/>
          </a:p>
        </p:txBody>
      </p:sp>
      <p:sp>
        <p:nvSpPr>
          <p:cNvPr id="500" name="Google Shape;500;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that many modern platforms have hardware mitigations for code injection attacks (e.g., W^X); however, many legacy platforms and even newer microcontrollers do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source https://publicdomainvectors.org/en/free-clipart/Spy-behind-computer/68287.html</a:t>
            </a:r>
            <a:endParaRPr/>
          </a:p>
        </p:txBody>
      </p:sp>
      <p:sp>
        <p:nvSpPr>
          <p:cNvPr id="108" name="Google Shape;10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Note: we do not really mitigate call-oriented programming attacks since we never move function entry points (more specifically, we redirect them)</a:t>
            </a:r>
            <a:endParaRPr/>
          </a:p>
          <a:p>
            <a:pPr indent="-171450" lvl="0" marL="171450" rtl="0" algn="l">
              <a:spcBef>
                <a:spcPts val="0"/>
              </a:spcBef>
              <a:spcAft>
                <a:spcPts val="0"/>
              </a:spcAft>
              <a:buClr>
                <a:schemeClr val="dk1"/>
              </a:buClr>
              <a:buSzPts val="1200"/>
              <a:buFont typeface="Arial"/>
              <a:buChar char="•"/>
            </a:pPr>
            <a:r>
              <a:rPr lang="en-US"/>
              <a:t>Address randomization and gadget disruption break ROP attacks by changing the addresses that attackers rely on and by making gadgets less useful</a:t>
            </a:r>
            <a:endParaRPr/>
          </a:p>
          <a:p>
            <a:pPr indent="-171450" lvl="0" marL="171450" rtl="0" algn="l">
              <a:spcBef>
                <a:spcPts val="0"/>
              </a:spcBef>
              <a:spcAft>
                <a:spcPts val="0"/>
              </a:spcAft>
              <a:buClr>
                <a:schemeClr val="dk1"/>
              </a:buClr>
              <a:buSzPts val="1200"/>
              <a:buFont typeface="Arial"/>
              <a:buChar char="•"/>
            </a:pPr>
            <a:r>
              <a:rPr lang="en-US"/>
              <a:t>Indirect branch guards restrict execution to ranges of known code to prevent code injection attacks</a:t>
            </a:r>
            <a:endParaRPr/>
          </a:p>
        </p:txBody>
      </p:sp>
      <p:sp>
        <p:nvSpPr>
          <p:cNvPr id="116" name="Google Shape;11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contrast to the defenses that move code, these defenses move </a:t>
            </a:r>
            <a:r>
              <a:rPr i="1" lang="en-US"/>
              <a:t>data</a:t>
            </a:r>
            <a:r>
              <a:rPr i="0" lang="en-US"/>
              <a:t> to prevent attackers from knowing its static location and corrupting it</a:t>
            </a:r>
            <a:endParaRPr/>
          </a:p>
        </p:txBody>
      </p:sp>
      <p:sp>
        <p:nvSpPr>
          <p:cNvPr id="124" name="Google Shape;12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rgbClr val="3777BC"/>
        </a:solidFill>
      </p:bgPr>
    </p:bg>
    <p:spTree>
      <p:nvGrpSpPr>
        <p:cNvPr id="16" name="Shape 16"/>
        <p:cNvGrpSpPr/>
        <p:nvPr/>
      </p:nvGrpSpPr>
      <p:grpSpPr>
        <a:xfrm>
          <a:off x="0" y="0"/>
          <a:ext cx="0" cy="0"/>
          <a:chOff x="0" y="0"/>
          <a:chExt cx="0" cy="0"/>
        </a:xfrm>
      </p:grpSpPr>
      <p:sp>
        <p:nvSpPr>
          <p:cNvPr id="17" name="Google Shape;17;p2"/>
          <p:cNvSpPr txBox="1"/>
          <p:nvPr>
            <p:ph idx="1" type="body"/>
          </p:nvPr>
        </p:nvSpPr>
        <p:spPr>
          <a:xfrm>
            <a:off x="460375" y="4010000"/>
            <a:ext cx="8229052" cy="90772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None/>
              <a:defRPr b="1" i="0" sz="1400" cap="none">
                <a:solidFill>
                  <a:schemeClr val="lt1"/>
                </a:solidFill>
                <a:latin typeface="Helvetica Neue"/>
                <a:ea typeface="Helvetica Neue"/>
                <a:cs typeface="Helvetica Neue"/>
                <a:sym typeface="Helvetica Neu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FC32E"/>
              </a:buClr>
              <a:buSzPts val="3400"/>
              <a:buFont typeface="Helvetica Neue"/>
              <a:buNone/>
              <a:defRPr sz="3400">
                <a:solidFill>
                  <a:srgbClr val="FFC3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galois-pres.png" id="19" name="Google Shape;19;p2"/>
          <p:cNvPicPr preferRelativeResize="0"/>
          <p:nvPr/>
        </p:nvPicPr>
        <p:blipFill rotWithShape="1">
          <a:blip r:embed="rId2">
            <a:alphaModFix/>
          </a:blip>
          <a:srcRect b="0" l="0" r="0" t="0"/>
          <a:stretch/>
        </p:blipFill>
        <p:spPr>
          <a:xfrm>
            <a:off x="564660" y="552294"/>
            <a:ext cx="2032696" cy="5323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1" name="Shape 71"/>
        <p:cNvGrpSpPr/>
        <p:nvPr/>
      </p:nvGrpSpPr>
      <p:grpSpPr>
        <a:xfrm>
          <a:off x="0" y="0"/>
          <a:ext cx="0" cy="0"/>
          <a:chOff x="0" y="0"/>
          <a:chExt cx="0" cy="0"/>
        </a:xfrm>
      </p:grpSpPr>
      <p:sp>
        <p:nvSpPr>
          <p:cNvPr id="72" name="Google Shape;72;p11"/>
          <p:cNvSpPr txBox="1"/>
          <p:nvPr>
            <p:ph type="title"/>
          </p:nvPr>
        </p:nvSpPr>
        <p:spPr>
          <a:xfrm>
            <a:off x="457200" y="731520"/>
            <a:ext cx="8226107" cy="7315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3F3F3F"/>
              </a:buClr>
              <a:buSzPts val="40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txBox="1"/>
          <p:nvPr>
            <p:ph idx="1" type="body"/>
          </p:nvPr>
        </p:nvSpPr>
        <p:spPr>
          <a:xfrm>
            <a:off x="466725" y="1425575"/>
            <a:ext cx="8226425" cy="4114800"/>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dk1"/>
              </a:buClr>
              <a:buSzPts val="2000"/>
              <a:buNone/>
              <a:defRPr sz="20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42900" lvl="3" marL="1828800" algn="l">
              <a:spcBef>
                <a:spcPts val="360"/>
              </a:spcBef>
              <a:spcAft>
                <a:spcPts val="0"/>
              </a:spcAft>
              <a:buClr>
                <a:schemeClr val="dk1"/>
              </a:buClr>
              <a:buSzPts val="1800"/>
              <a:buFont typeface="Helvetica Neue Light"/>
              <a:buChar char="-"/>
              <a:defRPr sz="1800"/>
            </a:lvl4pPr>
            <a:lvl5pPr indent="-330200" lvl="4" marL="2286000" algn="l">
              <a:spcBef>
                <a:spcPts val="320"/>
              </a:spcBef>
              <a:spcAft>
                <a:spcPts val="0"/>
              </a:spcAft>
              <a:buClr>
                <a:schemeClr val="dk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74" name="Shape 74"/>
        <p:cNvGrpSpPr/>
        <p:nvPr/>
      </p:nvGrpSpPr>
      <p:grpSpPr>
        <a:xfrm>
          <a:off x="0" y="0"/>
          <a:ext cx="0" cy="0"/>
          <a:chOff x="0" y="0"/>
          <a:chExt cx="0" cy="0"/>
        </a:xfrm>
      </p:grpSpPr>
      <p:sp>
        <p:nvSpPr>
          <p:cNvPr id="75" name="Google Shape;75;p12"/>
          <p:cNvSpPr txBox="1"/>
          <p:nvPr>
            <p:ph type="title"/>
          </p:nvPr>
        </p:nvSpPr>
        <p:spPr>
          <a:xfrm>
            <a:off x="457200" y="731520"/>
            <a:ext cx="8226107" cy="7315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3F3F3F"/>
              </a:buClr>
              <a:buSzPts val="40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a:off x="466725" y="1425575"/>
            <a:ext cx="8226425" cy="4114800"/>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Clr>
                <a:schemeClr val="dk1"/>
              </a:buClr>
              <a:buSzPts val="2000"/>
              <a:buFont typeface="Calibri"/>
              <a:buAutoNum type="romanUcPeriod"/>
              <a:defRPr sz="2000"/>
            </a:lvl1pPr>
            <a:lvl2pPr indent="-355600" lvl="1" marL="914400" algn="l">
              <a:spcBef>
                <a:spcPts val="400"/>
              </a:spcBef>
              <a:spcAft>
                <a:spcPts val="0"/>
              </a:spcAft>
              <a:buClr>
                <a:schemeClr val="dk1"/>
              </a:buClr>
              <a:buSzPts val="2000"/>
              <a:buFont typeface="Calibri"/>
              <a:buAutoNum type="alphaUcPeriod"/>
              <a:defRPr sz="2000"/>
            </a:lvl2pPr>
            <a:lvl3pPr indent="-342900" lvl="2" marL="1371600" algn="l">
              <a:spcBef>
                <a:spcPts val="360"/>
              </a:spcBef>
              <a:spcAft>
                <a:spcPts val="0"/>
              </a:spcAft>
              <a:buClr>
                <a:schemeClr val="dk1"/>
              </a:buClr>
              <a:buSzPts val="1800"/>
              <a:buFont typeface="Calibri"/>
              <a:buAutoNum type="arabicPeriod"/>
              <a:defRPr sz="1800"/>
            </a:lvl3pPr>
            <a:lvl4pPr indent="-330200" lvl="3" marL="1828800" algn="l">
              <a:spcBef>
                <a:spcPts val="320"/>
              </a:spcBef>
              <a:spcAft>
                <a:spcPts val="0"/>
              </a:spcAft>
              <a:buClr>
                <a:schemeClr val="dk1"/>
              </a:buClr>
              <a:buSzPts val="1600"/>
              <a:buFont typeface="Calibri"/>
              <a:buAutoNum type="alphaLcPeriod"/>
              <a:defRPr sz="1600"/>
            </a:lvl4pPr>
            <a:lvl5pPr indent="-330200" lvl="4" marL="2286000" algn="l">
              <a:spcBef>
                <a:spcPts val="320"/>
              </a:spcBef>
              <a:spcAft>
                <a:spcPts val="0"/>
              </a:spcAft>
              <a:buClr>
                <a:schemeClr val="dk1"/>
              </a:buClr>
              <a:buSzPts val="1600"/>
              <a:buFont typeface="Calibri"/>
              <a:buAutoNum type="romanLcPeriod"/>
              <a:defRPr sz="1600">
                <a:solidFill>
                  <a:schemeClr val="dk1"/>
                </a:solidFill>
              </a:defRPr>
            </a:lvl5pPr>
            <a:lvl6pPr indent="-330200" lvl="5" marL="2743200" algn="l">
              <a:spcBef>
                <a:spcPts val="320"/>
              </a:spcBef>
              <a:spcAft>
                <a:spcPts val="0"/>
              </a:spcAft>
              <a:buClr>
                <a:schemeClr val="dk1"/>
              </a:buClr>
              <a:buSzPts val="1600"/>
              <a:buChar char="•"/>
              <a:defRPr sz="1600">
                <a:solidFill>
                  <a:schemeClr val="dk1"/>
                </a:solidFill>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0" name="Shape 20"/>
        <p:cNvGrpSpPr/>
        <p:nvPr/>
      </p:nvGrpSpPr>
      <p:grpSpPr>
        <a:xfrm>
          <a:off x="0" y="0"/>
          <a:ext cx="0" cy="0"/>
          <a:chOff x="0" y="0"/>
          <a:chExt cx="0" cy="0"/>
        </a:xfrm>
      </p:grpSpPr>
      <p:sp>
        <p:nvSpPr>
          <p:cNvPr id="21" name="Google Shape;21;p3"/>
          <p:cNvSpPr txBox="1"/>
          <p:nvPr/>
        </p:nvSpPr>
        <p:spPr>
          <a:xfrm>
            <a:off x="6597020" y="6591402"/>
            <a:ext cx="2448756" cy="49244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700"/>
              <a:buFont typeface="Helvetica Neue"/>
              <a:buNone/>
            </a:pPr>
            <a:r>
              <a:rPr b="0" i="0" lang="en-US" sz="700" u="none" cap="none" strike="noStrike">
                <a:solidFill>
                  <a:schemeClr val="lt1"/>
                </a:solidFill>
                <a:latin typeface="Helvetica Neue"/>
                <a:ea typeface="Helvetica Neue"/>
                <a:cs typeface="Helvetica Neue"/>
                <a:sym typeface="Helvetica Neue"/>
              </a:rPr>
              <a:t>© 2014 Galois, Inc</a:t>
            </a:r>
            <a:endParaRPr b="0" i="0" sz="7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3"/>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3F3F3F"/>
              </a:buClr>
              <a:buSzPts val="2800"/>
              <a:buFont typeface="Helvetica Neue"/>
              <a:buNone/>
              <a:defRPr b="1" i="0" sz="2800">
                <a:solidFill>
                  <a:srgbClr val="3F3F3F"/>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dk1"/>
              </a:buClr>
              <a:buSzPts val="2000"/>
              <a:buNone/>
              <a:defRPr sz="2000"/>
            </a:lvl1pPr>
            <a:lvl2pPr indent="-330200" lvl="1" marL="914400" algn="l">
              <a:spcBef>
                <a:spcPts val="320"/>
              </a:spcBef>
              <a:spcAft>
                <a:spcPts val="0"/>
              </a:spcAft>
              <a:buClr>
                <a:schemeClr val="dk1"/>
              </a:buClr>
              <a:buSzPts val="1600"/>
              <a:buChar char="▪"/>
              <a:defRPr sz="1600"/>
            </a:lvl2pPr>
            <a:lvl3pPr indent="-330200" lvl="2" marL="1371600" algn="l">
              <a:spcBef>
                <a:spcPts val="320"/>
              </a:spcBef>
              <a:spcAft>
                <a:spcPts val="0"/>
              </a:spcAft>
              <a:buClr>
                <a:schemeClr val="dk1"/>
              </a:buClr>
              <a:buSzPts val="1600"/>
              <a:buChar char="•"/>
              <a:defRPr sz="1600"/>
            </a:lvl3pPr>
            <a:lvl4pPr indent="-330200" lvl="3" marL="1828800" algn="l">
              <a:spcBef>
                <a:spcPts val="320"/>
              </a:spcBef>
              <a:spcAft>
                <a:spcPts val="0"/>
              </a:spcAft>
              <a:buClr>
                <a:schemeClr val="dk1"/>
              </a:buClr>
              <a:buSzPts val="1600"/>
              <a:buFont typeface="Helvetica Neue Light"/>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4" name="Google Shape;24;p3"/>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dk1"/>
              </a:buClr>
              <a:buSzPts val="2000"/>
              <a:buNone/>
              <a:defRPr sz="2000"/>
            </a:lvl1pPr>
            <a:lvl2pPr indent="-330200" lvl="1" marL="914400" algn="l">
              <a:spcBef>
                <a:spcPts val="320"/>
              </a:spcBef>
              <a:spcAft>
                <a:spcPts val="0"/>
              </a:spcAft>
              <a:buClr>
                <a:schemeClr val="dk1"/>
              </a:buClr>
              <a:buSzPts val="1600"/>
              <a:buChar char="▪"/>
              <a:defRPr sz="1600"/>
            </a:lvl2pPr>
            <a:lvl3pPr indent="-330200" lvl="2" marL="1371600" algn="l">
              <a:spcBef>
                <a:spcPts val="320"/>
              </a:spcBef>
              <a:spcAft>
                <a:spcPts val="0"/>
              </a:spcAft>
              <a:buClr>
                <a:schemeClr val="dk1"/>
              </a:buClr>
              <a:buSzPts val="1600"/>
              <a:buChar char="•"/>
              <a:defRPr sz="1600"/>
            </a:lvl3pPr>
            <a:lvl4pPr indent="-330200" lvl="3" marL="1828800" algn="l">
              <a:spcBef>
                <a:spcPts val="320"/>
              </a:spcBef>
              <a:spcAft>
                <a:spcPts val="0"/>
              </a:spcAft>
              <a:buClr>
                <a:schemeClr val="dk1"/>
              </a:buClr>
              <a:buSzPts val="1600"/>
              <a:buFont typeface="Helvetica Neue Light"/>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5" name="Google Shape;25;p3"/>
          <p:cNvSpPr/>
          <p:nvPr/>
        </p:nvSpPr>
        <p:spPr>
          <a:xfrm>
            <a:off x="0" y="6544526"/>
            <a:ext cx="9144000" cy="313474"/>
          </a:xfrm>
          <a:prstGeom prst="rect">
            <a:avLst/>
          </a:prstGeom>
          <a:solidFill>
            <a:srgbClr val="3777B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alois-icon.png" id="26" name="Google Shape;26;p3"/>
          <p:cNvPicPr preferRelativeResize="0"/>
          <p:nvPr/>
        </p:nvPicPr>
        <p:blipFill rotWithShape="1">
          <a:blip r:embed="rId2">
            <a:alphaModFix/>
          </a:blip>
          <a:srcRect b="0" l="0" r="0" t="0"/>
          <a:stretch/>
        </p:blipFill>
        <p:spPr>
          <a:xfrm>
            <a:off x="124681" y="6630977"/>
            <a:ext cx="223161" cy="169295"/>
          </a:xfrm>
          <a:prstGeom prst="rect">
            <a:avLst/>
          </a:prstGeom>
          <a:noFill/>
          <a:ln>
            <a:noFill/>
          </a:ln>
        </p:spPr>
      </p:pic>
      <p:sp>
        <p:nvSpPr>
          <p:cNvPr id="27" name="Google Shape;27;p3"/>
          <p:cNvSpPr txBox="1"/>
          <p:nvPr/>
        </p:nvSpPr>
        <p:spPr>
          <a:xfrm>
            <a:off x="6597020" y="6606642"/>
            <a:ext cx="2448756" cy="24622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Helvetica Neue"/>
              <a:buNone/>
            </a:pPr>
            <a:r>
              <a:rPr b="0" i="0" lang="en-US" sz="1000">
                <a:solidFill>
                  <a:schemeClr val="lt1"/>
                </a:solidFill>
                <a:latin typeface="Helvetica Neue"/>
                <a:ea typeface="Helvetica Neue"/>
                <a:cs typeface="Helvetica Neue"/>
                <a:sym typeface="Helvetica Neue"/>
              </a:rPr>
              <a:t>© 2020 Galois,</a:t>
            </a:r>
            <a:r>
              <a:rPr b="0" i="0" lang="en-US" sz="1000">
                <a:solidFill>
                  <a:schemeClr val="lt1"/>
                </a:solidFill>
                <a:latin typeface="Helvetica Neue"/>
                <a:ea typeface="Helvetica Neue"/>
                <a:cs typeface="Helvetica Neue"/>
                <a:sym typeface="Helvetica Neue"/>
              </a:rPr>
              <a:t> Inc.</a:t>
            </a:r>
            <a:endParaRPr b="0" i="0" sz="1000">
              <a:solidFill>
                <a:schemeClr val="dk1"/>
              </a:solidFill>
              <a:latin typeface="Helvetica Neue"/>
              <a:ea typeface="Helvetica Neue"/>
              <a:cs typeface="Helvetica Neue"/>
              <a:sym typeface="Helvetica Neue"/>
            </a:endParaRPr>
          </a:p>
        </p:txBody>
      </p:sp>
      <p:sp>
        <p:nvSpPr>
          <p:cNvPr id="28" name="Google Shape;28;p3"/>
          <p:cNvSpPr txBox="1"/>
          <p:nvPr/>
        </p:nvSpPr>
        <p:spPr>
          <a:xfrm>
            <a:off x="4256192" y="6581777"/>
            <a:ext cx="631616"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100">
                <a:solidFill>
                  <a:schemeClr val="lt1"/>
                </a:solidFill>
                <a:latin typeface="Helvetica Neue"/>
                <a:ea typeface="Helvetica Neue"/>
                <a:cs typeface="Helvetica Neue"/>
                <a:sym typeface="Helvetica Neue"/>
              </a:rPr>
              <a:t>‹#›</a:t>
            </a:fld>
            <a:endParaRPr b="0" i="0" sz="1100">
              <a:solidFill>
                <a:schemeClr val="dk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bg>
      <p:bgPr>
        <a:solidFill>
          <a:srgbClr val="3F3F3F"/>
        </a:solidFill>
      </p:bgPr>
    </p:bg>
    <p:spTree>
      <p:nvGrpSpPr>
        <p:cNvPr id="29" name="Shape 29"/>
        <p:cNvGrpSpPr/>
        <p:nvPr/>
      </p:nvGrpSpPr>
      <p:grpSpPr>
        <a:xfrm>
          <a:off x="0" y="0"/>
          <a:ext cx="0" cy="0"/>
          <a:chOff x="0" y="0"/>
          <a:chExt cx="0" cy="0"/>
        </a:xfrm>
      </p:grpSpPr>
      <p:sp>
        <p:nvSpPr>
          <p:cNvPr id="30" name="Google Shape;30;p4"/>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FC32E"/>
              </a:buClr>
              <a:buSzPts val="3400"/>
              <a:buFont typeface="Helvetica Neue"/>
              <a:buNone/>
              <a:defRPr sz="3400">
                <a:solidFill>
                  <a:srgbClr val="FFC3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466336" y="4010000"/>
            <a:ext cx="5756664" cy="1724025"/>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rgbClr val="D8D8D8"/>
              </a:buClr>
              <a:buSzPts val="1600"/>
              <a:buNone/>
              <a:defRPr sz="1600">
                <a:solidFill>
                  <a:srgbClr val="D8D8D8"/>
                </a:solidFill>
              </a:defRPr>
            </a:lvl1pPr>
            <a:lvl2pPr indent="-342900" lvl="1" marL="914400" algn="l">
              <a:spcBef>
                <a:spcPts val="60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5"/>
          <p:cNvSpPr txBox="1"/>
          <p:nvPr>
            <p:ph type="title"/>
          </p:nvPr>
        </p:nvSpPr>
        <p:spPr>
          <a:xfrm>
            <a:off x="466336" y="1050925"/>
            <a:ext cx="8220463" cy="40489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262626"/>
              </a:buClr>
              <a:buSzPts val="2800"/>
              <a:buFont typeface="Helvetica Neue"/>
              <a:buNone/>
              <a:defRPr b="1" i="0" sz="2800">
                <a:solidFill>
                  <a:srgbClr val="26262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p:nvPr/>
        </p:nvSpPr>
        <p:spPr>
          <a:xfrm>
            <a:off x="0" y="6544526"/>
            <a:ext cx="9144000" cy="313474"/>
          </a:xfrm>
          <a:prstGeom prst="rect">
            <a:avLst/>
          </a:prstGeom>
          <a:solidFill>
            <a:srgbClr val="3777B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alois-icon.png" id="35" name="Google Shape;35;p5"/>
          <p:cNvPicPr preferRelativeResize="0"/>
          <p:nvPr/>
        </p:nvPicPr>
        <p:blipFill rotWithShape="1">
          <a:blip r:embed="rId2">
            <a:alphaModFix/>
          </a:blip>
          <a:srcRect b="0" l="0" r="0" t="0"/>
          <a:stretch/>
        </p:blipFill>
        <p:spPr>
          <a:xfrm>
            <a:off x="124681" y="6630977"/>
            <a:ext cx="223161" cy="169295"/>
          </a:xfrm>
          <a:prstGeom prst="rect">
            <a:avLst/>
          </a:prstGeom>
          <a:noFill/>
          <a:ln>
            <a:noFill/>
          </a:ln>
        </p:spPr>
      </p:pic>
      <p:sp>
        <p:nvSpPr>
          <p:cNvPr id="36" name="Google Shape;36;p5"/>
          <p:cNvSpPr txBox="1"/>
          <p:nvPr/>
        </p:nvSpPr>
        <p:spPr>
          <a:xfrm>
            <a:off x="6597020" y="6606642"/>
            <a:ext cx="2448756" cy="24622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Helvetica Neue"/>
              <a:buNone/>
            </a:pPr>
            <a:r>
              <a:rPr b="0" i="0" lang="en-US" sz="1000">
                <a:solidFill>
                  <a:schemeClr val="lt1"/>
                </a:solidFill>
                <a:latin typeface="Helvetica Neue"/>
                <a:ea typeface="Helvetica Neue"/>
                <a:cs typeface="Helvetica Neue"/>
                <a:sym typeface="Helvetica Neue"/>
              </a:rPr>
              <a:t>© 2020 Galois,</a:t>
            </a:r>
            <a:r>
              <a:rPr b="0" i="0" lang="en-US" sz="1000">
                <a:solidFill>
                  <a:schemeClr val="lt1"/>
                </a:solidFill>
                <a:latin typeface="Helvetica Neue"/>
                <a:ea typeface="Helvetica Neue"/>
                <a:cs typeface="Helvetica Neue"/>
                <a:sym typeface="Helvetica Neue"/>
              </a:rPr>
              <a:t> Inc.</a:t>
            </a:r>
            <a:endParaRPr b="0" i="0" sz="1000">
              <a:solidFill>
                <a:schemeClr val="dk1"/>
              </a:solidFill>
              <a:latin typeface="Helvetica Neue"/>
              <a:ea typeface="Helvetica Neue"/>
              <a:cs typeface="Helvetica Neue"/>
              <a:sym typeface="Helvetica Neue"/>
            </a:endParaRPr>
          </a:p>
        </p:txBody>
      </p:sp>
      <p:sp>
        <p:nvSpPr>
          <p:cNvPr id="37" name="Google Shape;37;p5"/>
          <p:cNvSpPr txBox="1"/>
          <p:nvPr/>
        </p:nvSpPr>
        <p:spPr>
          <a:xfrm>
            <a:off x="4256192" y="6581777"/>
            <a:ext cx="631616"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100">
                <a:solidFill>
                  <a:schemeClr val="lt1"/>
                </a:solidFill>
                <a:latin typeface="Helvetica Neue"/>
                <a:ea typeface="Helvetica Neue"/>
                <a:cs typeface="Helvetica Neue"/>
                <a:sym typeface="Helvetica Neue"/>
              </a:rPr>
              <a:t>‹#›</a:t>
            </a:fld>
            <a:endParaRPr b="0" i="0" sz="1100">
              <a:solidFill>
                <a:schemeClr val="dk1"/>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spTree>
      <p:nvGrpSpPr>
        <p:cNvPr id="38" name="Shape 38"/>
        <p:cNvGrpSpPr/>
        <p:nvPr/>
      </p:nvGrpSpPr>
      <p:grpSpPr>
        <a:xfrm>
          <a:off x="0" y="0"/>
          <a:ext cx="0" cy="0"/>
          <a:chOff x="0" y="0"/>
          <a:chExt cx="0" cy="0"/>
        </a:xfrm>
      </p:grpSpPr>
      <p:pic>
        <p:nvPicPr>
          <p:cNvPr descr="home.jpg" id="39" name="Google Shape;39;p6"/>
          <p:cNvPicPr preferRelativeResize="0"/>
          <p:nvPr/>
        </p:nvPicPr>
        <p:blipFill rotWithShape="1">
          <a:blip r:embed="rId2">
            <a:alphaModFix amt="80000"/>
          </a:blip>
          <a:srcRect b="0" l="0" r="0" t="0"/>
          <a:stretch/>
        </p:blipFill>
        <p:spPr>
          <a:xfrm>
            <a:off x="0" y="0"/>
            <a:ext cx="9144000" cy="6858000"/>
          </a:xfrm>
          <a:prstGeom prst="rect">
            <a:avLst/>
          </a:prstGeom>
          <a:noFill/>
          <a:ln>
            <a:noFill/>
          </a:ln>
        </p:spPr>
      </p:pic>
      <p:pic>
        <p:nvPicPr>
          <p:cNvPr descr="galois-pres.png" id="40" name="Google Shape;40;p6"/>
          <p:cNvPicPr preferRelativeResize="0"/>
          <p:nvPr/>
        </p:nvPicPr>
        <p:blipFill rotWithShape="1">
          <a:blip r:embed="rId3">
            <a:alphaModFix/>
          </a:blip>
          <a:srcRect b="0" l="0" r="0" t="0"/>
          <a:stretch/>
        </p:blipFill>
        <p:spPr>
          <a:xfrm>
            <a:off x="3204854" y="3070958"/>
            <a:ext cx="2734292" cy="7160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gradFill>
          <a:gsLst>
            <a:gs pos="0">
              <a:schemeClr val="lt1"/>
            </a:gs>
            <a:gs pos="100000">
              <a:srgbClr val="D8D8D8"/>
            </a:gs>
          </a:gsLst>
          <a:lin ang="16140000" scaled="0"/>
        </a:gradFill>
      </p:bgPr>
    </p:bg>
    <p:spTree>
      <p:nvGrpSpPr>
        <p:cNvPr id="41" name="Shape 41"/>
        <p:cNvGrpSpPr/>
        <p:nvPr/>
      </p:nvGrpSpPr>
      <p:grpSpPr>
        <a:xfrm>
          <a:off x="0" y="0"/>
          <a:ext cx="0" cy="0"/>
          <a:chOff x="0" y="0"/>
          <a:chExt cx="0" cy="0"/>
        </a:xfrm>
      </p:grpSpPr>
      <p:sp>
        <p:nvSpPr>
          <p:cNvPr id="42" name="Google Shape;42;p7"/>
          <p:cNvSpPr txBox="1"/>
          <p:nvPr>
            <p:ph idx="1" type="body"/>
          </p:nvPr>
        </p:nvSpPr>
        <p:spPr>
          <a:xfrm>
            <a:off x="466337" y="3437583"/>
            <a:ext cx="8223090" cy="1206556"/>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Clr>
                <a:srgbClr val="3F3F3F"/>
              </a:buClr>
              <a:buSzPts val="3200"/>
              <a:buNone/>
              <a:defRPr b="1" i="0" sz="3200">
                <a:solidFill>
                  <a:srgbClr val="3F3F3F"/>
                </a:solidFill>
                <a:latin typeface="Helvetica Neue"/>
                <a:ea typeface="Helvetica Neue"/>
                <a:cs typeface="Helvetica Neue"/>
                <a:sym typeface="Helvetica Neu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7"/>
          <p:cNvSpPr txBox="1"/>
          <p:nvPr>
            <p:ph idx="2" type="body"/>
          </p:nvPr>
        </p:nvSpPr>
        <p:spPr>
          <a:xfrm>
            <a:off x="457200" y="5926678"/>
            <a:ext cx="8232227" cy="403225"/>
          </a:xfrm>
          <a:prstGeom prst="rect">
            <a:avLst/>
          </a:prstGeom>
          <a:noFill/>
          <a:ln>
            <a:noFill/>
          </a:ln>
        </p:spPr>
        <p:txBody>
          <a:bodyPr anchorCtr="0" anchor="t" bIns="45700" lIns="91425" spcFirstLastPara="1" rIns="91425" wrap="square" tIns="45700">
            <a:noAutofit/>
          </a:bodyPr>
          <a:lstStyle>
            <a:lvl1pPr indent="-228600" lvl="0" marL="457200" algn="l">
              <a:spcBef>
                <a:spcPts val="260"/>
              </a:spcBef>
              <a:spcAft>
                <a:spcPts val="0"/>
              </a:spcAft>
              <a:buClr>
                <a:srgbClr val="3F3F3F"/>
              </a:buClr>
              <a:buSzPts val="1300"/>
              <a:buNone/>
              <a:defRPr b="1" i="0" sz="1300">
                <a:solidFill>
                  <a:srgbClr val="3F3F3F"/>
                </a:solidFill>
                <a:latin typeface="Helvetica Neue"/>
                <a:ea typeface="Helvetica Neue"/>
                <a:cs typeface="Helvetica Neue"/>
                <a:sym typeface="Helvetica Neu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7"/>
          <p:cNvSpPr/>
          <p:nvPr/>
        </p:nvSpPr>
        <p:spPr>
          <a:xfrm>
            <a:off x="0" y="6544526"/>
            <a:ext cx="9144000" cy="313474"/>
          </a:xfrm>
          <a:prstGeom prst="rect">
            <a:avLst/>
          </a:prstGeom>
          <a:solidFill>
            <a:srgbClr val="3777B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alois-icon.png" id="45" name="Google Shape;45;p7"/>
          <p:cNvPicPr preferRelativeResize="0"/>
          <p:nvPr/>
        </p:nvPicPr>
        <p:blipFill rotWithShape="1">
          <a:blip r:embed="rId2">
            <a:alphaModFix/>
          </a:blip>
          <a:srcRect b="0" l="0" r="0" t="0"/>
          <a:stretch/>
        </p:blipFill>
        <p:spPr>
          <a:xfrm>
            <a:off x="124681" y="6630977"/>
            <a:ext cx="223161" cy="169295"/>
          </a:xfrm>
          <a:prstGeom prst="rect">
            <a:avLst/>
          </a:prstGeom>
          <a:noFill/>
          <a:ln>
            <a:noFill/>
          </a:ln>
        </p:spPr>
      </p:pic>
      <p:sp>
        <p:nvSpPr>
          <p:cNvPr id="46" name="Google Shape;46;p7"/>
          <p:cNvSpPr txBox="1"/>
          <p:nvPr/>
        </p:nvSpPr>
        <p:spPr>
          <a:xfrm>
            <a:off x="6597020" y="6606642"/>
            <a:ext cx="2448756" cy="24622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Helvetica Neue"/>
              <a:buNone/>
            </a:pPr>
            <a:r>
              <a:rPr b="0" i="0" lang="en-US" sz="1000">
                <a:solidFill>
                  <a:schemeClr val="lt1"/>
                </a:solidFill>
                <a:latin typeface="Helvetica Neue"/>
                <a:ea typeface="Helvetica Neue"/>
                <a:cs typeface="Helvetica Neue"/>
                <a:sym typeface="Helvetica Neue"/>
              </a:rPr>
              <a:t>© 2020 Galois,</a:t>
            </a:r>
            <a:r>
              <a:rPr b="0" i="0" lang="en-US" sz="1000">
                <a:solidFill>
                  <a:schemeClr val="lt1"/>
                </a:solidFill>
                <a:latin typeface="Helvetica Neue"/>
                <a:ea typeface="Helvetica Neue"/>
                <a:cs typeface="Helvetica Neue"/>
                <a:sym typeface="Helvetica Neue"/>
              </a:rPr>
              <a:t> Inc.</a:t>
            </a:r>
            <a:endParaRPr b="0" i="0" sz="1000">
              <a:solidFill>
                <a:schemeClr val="dk1"/>
              </a:solidFill>
              <a:latin typeface="Helvetica Neue"/>
              <a:ea typeface="Helvetica Neue"/>
              <a:cs typeface="Helvetica Neue"/>
              <a:sym typeface="Helvetica Neue"/>
            </a:endParaRPr>
          </a:p>
        </p:txBody>
      </p:sp>
      <p:sp>
        <p:nvSpPr>
          <p:cNvPr id="47" name="Google Shape;47;p7"/>
          <p:cNvSpPr txBox="1"/>
          <p:nvPr/>
        </p:nvSpPr>
        <p:spPr>
          <a:xfrm>
            <a:off x="4256192" y="6581777"/>
            <a:ext cx="631616"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100">
                <a:solidFill>
                  <a:schemeClr val="lt1"/>
                </a:solidFill>
                <a:latin typeface="Helvetica Neue"/>
                <a:ea typeface="Helvetica Neue"/>
                <a:cs typeface="Helvetica Neue"/>
                <a:sym typeface="Helvetica Neue"/>
              </a:rPr>
              <a:t>‹#›</a:t>
            </a:fld>
            <a:endParaRPr b="0" i="0" sz="1100">
              <a:solidFill>
                <a:schemeClr val="dk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8" name="Shape 48"/>
        <p:cNvGrpSpPr/>
        <p:nvPr/>
      </p:nvGrpSpPr>
      <p:grpSpPr>
        <a:xfrm>
          <a:off x="0" y="0"/>
          <a:ext cx="0" cy="0"/>
          <a:chOff x="0" y="0"/>
          <a:chExt cx="0" cy="0"/>
        </a:xfrm>
      </p:grpSpPr>
      <p:sp>
        <p:nvSpPr>
          <p:cNvPr id="49" name="Google Shape;49;p8"/>
          <p:cNvSpPr txBox="1"/>
          <p:nvPr>
            <p:ph type="title"/>
          </p:nvPr>
        </p:nvSpPr>
        <p:spPr>
          <a:xfrm>
            <a:off x="466337" y="1050925"/>
            <a:ext cx="8223638" cy="40489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3F3F3F"/>
              </a:buClr>
              <a:buSzPts val="2800"/>
              <a:buFont typeface="Helvetica Neue"/>
              <a:buNone/>
              <a:defRPr b="1" i="0" sz="2800">
                <a:solidFill>
                  <a:srgbClr val="3F3F3F"/>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466337" y="1693862"/>
            <a:ext cx="8223638" cy="4429125"/>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dk1"/>
              </a:buClr>
              <a:buSzPts val="2000"/>
              <a:buNone/>
              <a:defRPr b="1" sz="2000"/>
            </a:lvl1pPr>
            <a:lvl2pPr indent="-355600" lvl="1" marL="914400" algn="l">
              <a:spcBef>
                <a:spcPts val="400"/>
              </a:spcBef>
              <a:spcAft>
                <a:spcPts val="0"/>
              </a:spcAft>
              <a:buClr>
                <a:schemeClr val="dk1"/>
              </a:buClr>
              <a:buSzPts val="2000"/>
              <a:buChar char="▪"/>
              <a:defRPr sz="20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Font typeface="Helvetica Neue Light"/>
              <a:buChar char="-"/>
              <a:defRPr sz="1800"/>
            </a:lvl4pPr>
            <a:lvl5pPr indent="-330200" lvl="4" marL="2286000" algn="l">
              <a:spcBef>
                <a:spcPts val="320"/>
              </a:spcBef>
              <a:spcAft>
                <a:spcPts val="0"/>
              </a:spcAft>
              <a:buClr>
                <a:schemeClr val="dk1"/>
              </a:buClr>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8"/>
          <p:cNvSpPr/>
          <p:nvPr/>
        </p:nvSpPr>
        <p:spPr>
          <a:xfrm>
            <a:off x="0" y="6544526"/>
            <a:ext cx="9144000" cy="313474"/>
          </a:xfrm>
          <a:prstGeom prst="rect">
            <a:avLst/>
          </a:prstGeom>
          <a:solidFill>
            <a:srgbClr val="3777B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alois-icon.png" id="52" name="Google Shape;52;p8"/>
          <p:cNvPicPr preferRelativeResize="0"/>
          <p:nvPr/>
        </p:nvPicPr>
        <p:blipFill rotWithShape="1">
          <a:blip r:embed="rId2">
            <a:alphaModFix/>
          </a:blip>
          <a:srcRect b="0" l="0" r="0" t="0"/>
          <a:stretch/>
        </p:blipFill>
        <p:spPr>
          <a:xfrm>
            <a:off x="124681" y="6630977"/>
            <a:ext cx="223161" cy="169295"/>
          </a:xfrm>
          <a:prstGeom prst="rect">
            <a:avLst/>
          </a:prstGeom>
          <a:noFill/>
          <a:ln>
            <a:noFill/>
          </a:ln>
        </p:spPr>
      </p:pic>
      <p:sp>
        <p:nvSpPr>
          <p:cNvPr id="53" name="Google Shape;53;p8"/>
          <p:cNvSpPr txBox="1"/>
          <p:nvPr/>
        </p:nvSpPr>
        <p:spPr>
          <a:xfrm>
            <a:off x="6597020" y="6606642"/>
            <a:ext cx="2448756" cy="24622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Helvetica Neue"/>
              <a:buNone/>
            </a:pPr>
            <a:r>
              <a:rPr b="0" i="0" lang="en-US" sz="1000">
                <a:solidFill>
                  <a:schemeClr val="lt1"/>
                </a:solidFill>
                <a:latin typeface="Helvetica Neue"/>
                <a:ea typeface="Helvetica Neue"/>
                <a:cs typeface="Helvetica Neue"/>
                <a:sym typeface="Helvetica Neue"/>
              </a:rPr>
              <a:t>© 2020 Galois,</a:t>
            </a:r>
            <a:r>
              <a:rPr b="0" i="0" lang="en-US" sz="1000">
                <a:solidFill>
                  <a:schemeClr val="lt1"/>
                </a:solidFill>
                <a:latin typeface="Helvetica Neue"/>
                <a:ea typeface="Helvetica Neue"/>
                <a:cs typeface="Helvetica Neue"/>
                <a:sym typeface="Helvetica Neue"/>
              </a:rPr>
              <a:t> Inc.</a:t>
            </a:r>
            <a:endParaRPr b="0" i="0" sz="1000">
              <a:solidFill>
                <a:schemeClr val="dk1"/>
              </a:solidFill>
              <a:latin typeface="Helvetica Neue"/>
              <a:ea typeface="Helvetica Neue"/>
              <a:cs typeface="Helvetica Neue"/>
              <a:sym typeface="Helvetica Neue"/>
            </a:endParaRPr>
          </a:p>
        </p:txBody>
      </p:sp>
      <p:sp>
        <p:nvSpPr>
          <p:cNvPr id="54" name="Google Shape;54;p8"/>
          <p:cNvSpPr txBox="1"/>
          <p:nvPr/>
        </p:nvSpPr>
        <p:spPr>
          <a:xfrm>
            <a:off x="4256192" y="6581777"/>
            <a:ext cx="631616"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100">
                <a:solidFill>
                  <a:schemeClr val="lt1"/>
                </a:solidFill>
                <a:latin typeface="Helvetica Neue"/>
                <a:ea typeface="Helvetica Neue"/>
                <a:cs typeface="Helvetica Neue"/>
                <a:sym typeface="Helvetica Neue"/>
              </a:rPr>
              <a:t>‹#›</a:t>
            </a:fld>
            <a:endParaRPr b="0" i="0" sz="1100">
              <a:solidFill>
                <a:schemeClr val="dk1"/>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5" name="Shape 55"/>
        <p:cNvGrpSpPr/>
        <p:nvPr/>
      </p:nvGrpSpPr>
      <p:grpSpPr>
        <a:xfrm>
          <a:off x="0" y="0"/>
          <a:ext cx="0" cy="0"/>
          <a:chOff x="0" y="0"/>
          <a:chExt cx="0" cy="0"/>
        </a:xfrm>
      </p:grpSpPr>
      <p:sp>
        <p:nvSpPr>
          <p:cNvPr id="56" name="Google Shape;56;p9"/>
          <p:cNvSpPr txBox="1"/>
          <p:nvPr>
            <p:ph idx="1" type="body"/>
          </p:nvPr>
        </p:nvSpPr>
        <p:spPr>
          <a:xfrm>
            <a:off x="466337" y="1698750"/>
            <a:ext cx="3879885" cy="291918"/>
          </a:xfrm>
          <a:prstGeom prst="rect">
            <a:avLst/>
          </a:prstGeom>
          <a:noFill/>
          <a:ln>
            <a:noFill/>
          </a:ln>
        </p:spPr>
        <p:txBody>
          <a:bodyPr anchorCtr="0" anchor="b" bIns="45700" lIns="91425" spcFirstLastPara="1" rIns="91425" wrap="square" tIns="45700">
            <a:noAutofit/>
          </a:bodyPr>
          <a:lstStyle>
            <a:lvl1pPr indent="-228600" lvl="0" marL="457200" algn="l">
              <a:spcBef>
                <a:spcPts val="280"/>
              </a:spcBef>
              <a:spcAft>
                <a:spcPts val="0"/>
              </a:spcAft>
              <a:buClr>
                <a:srgbClr val="3F3F3F"/>
              </a:buClr>
              <a:buSzPts val="1400"/>
              <a:buNone/>
              <a:defRPr b="1" i="0" sz="1400">
                <a:solidFill>
                  <a:srgbClr val="3F3F3F"/>
                </a:solidFill>
                <a:latin typeface="Helvetica Neue"/>
                <a:ea typeface="Helvetica Neue"/>
                <a:cs typeface="Helvetica Neue"/>
                <a:sym typeface="Helvetica Neue"/>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Font typeface="Helvetica Neue Light"/>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 name="Google Shape;57;p9"/>
          <p:cNvSpPr txBox="1"/>
          <p:nvPr>
            <p:ph idx="2" type="body"/>
          </p:nvPr>
        </p:nvSpPr>
        <p:spPr>
          <a:xfrm>
            <a:off x="466337" y="2066187"/>
            <a:ext cx="3879885" cy="413549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3F3F3F"/>
              </a:buClr>
              <a:buSzPts val="1400"/>
              <a:buNone/>
              <a:defRPr sz="1400">
                <a:solidFill>
                  <a:srgbClr val="3F3F3F"/>
                </a:solidFill>
              </a:defRPr>
            </a:lvl1pPr>
            <a:lvl2pPr indent="-330200" lvl="1" marL="914400" algn="l">
              <a:spcBef>
                <a:spcPts val="320"/>
              </a:spcBef>
              <a:spcAft>
                <a:spcPts val="0"/>
              </a:spcAft>
              <a:buClr>
                <a:schemeClr val="dk1"/>
              </a:buClr>
              <a:buSzPts val="1600"/>
              <a:buChar char="▪"/>
              <a:defRPr sz="1600"/>
            </a:lvl2pPr>
            <a:lvl3pPr indent="-330200" lvl="2" marL="1371600" algn="l">
              <a:spcBef>
                <a:spcPts val="320"/>
              </a:spcBef>
              <a:spcAft>
                <a:spcPts val="0"/>
              </a:spcAft>
              <a:buClr>
                <a:schemeClr val="dk1"/>
              </a:buClr>
              <a:buSzPts val="1600"/>
              <a:buChar char="•"/>
              <a:defRPr sz="1600"/>
            </a:lvl3pPr>
            <a:lvl4pPr indent="-330200" lvl="3" marL="1828800" algn="l">
              <a:spcBef>
                <a:spcPts val="320"/>
              </a:spcBef>
              <a:spcAft>
                <a:spcPts val="0"/>
              </a:spcAft>
              <a:buClr>
                <a:schemeClr val="dk1"/>
              </a:buClr>
              <a:buSzPts val="1600"/>
              <a:buFont typeface="Helvetica Neue Light"/>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8" name="Google Shape;58;p9"/>
          <p:cNvSpPr txBox="1"/>
          <p:nvPr>
            <p:ph idx="3" type="body"/>
          </p:nvPr>
        </p:nvSpPr>
        <p:spPr>
          <a:xfrm>
            <a:off x="4802364" y="1698750"/>
            <a:ext cx="3878086" cy="291918"/>
          </a:xfrm>
          <a:prstGeom prst="rect">
            <a:avLst/>
          </a:prstGeom>
          <a:noFill/>
          <a:ln>
            <a:noFill/>
          </a:ln>
        </p:spPr>
        <p:txBody>
          <a:bodyPr anchorCtr="0" anchor="b" bIns="45700" lIns="91425" spcFirstLastPara="1" rIns="91425" wrap="square" tIns="45700">
            <a:noAutofit/>
          </a:bodyPr>
          <a:lstStyle>
            <a:lvl1pPr indent="-228600" lvl="0" marL="457200" algn="l">
              <a:spcBef>
                <a:spcPts val="280"/>
              </a:spcBef>
              <a:spcAft>
                <a:spcPts val="0"/>
              </a:spcAft>
              <a:buClr>
                <a:srgbClr val="3F3F3F"/>
              </a:buClr>
              <a:buSzPts val="1400"/>
              <a:buNone/>
              <a:defRPr b="1" i="0" sz="1400">
                <a:solidFill>
                  <a:srgbClr val="3F3F3F"/>
                </a:solidFill>
                <a:latin typeface="Helvetica Neue"/>
                <a:ea typeface="Helvetica Neue"/>
                <a:cs typeface="Helvetica Neue"/>
                <a:sym typeface="Helvetica Neue"/>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Font typeface="Helvetica Neue Light"/>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9" name="Google Shape;59;p9"/>
          <p:cNvSpPr txBox="1"/>
          <p:nvPr>
            <p:ph idx="4" type="body"/>
          </p:nvPr>
        </p:nvSpPr>
        <p:spPr>
          <a:xfrm>
            <a:off x="4802364" y="2066187"/>
            <a:ext cx="3878086" cy="4153764"/>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3F3F3F"/>
              </a:buClr>
              <a:buSzPts val="1400"/>
              <a:buNone/>
              <a:defRPr sz="1400">
                <a:solidFill>
                  <a:srgbClr val="3F3F3F"/>
                </a:solidFill>
              </a:defRPr>
            </a:lvl1pPr>
            <a:lvl2pPr indent="-330200" lvl="1" marL="914400" algn="l">
              <a:spcBef>
                <a:spcPts val="320"/>
              </a:spcBef>
              <a:spcAft>
                <a:spcPts val="0"/>
              </a:spcAft>
              <a:buClr>
                <a:schemeClr val="dk1"/>
              </a:buClr>
              <a:buSzPts val="1600"/>
              <a:buChar char="▪"/>
              <a:defRPr sz="1600"/>
            </a:lvl2pPr>
            <a:lvl3pPr indent="-330200" lvl="2" marL="1371600" algn="l">
              <a:spcBef>
                <a:spcPts val="320"/>
              </a:spcBef>
              <a:spcAft>
                <a:spcPts val="0"/>
              </a:spcAft>
              <a:buClr>
                <a:schemeClr val="dk1"/>
              </a:buClr>
              <a:buSzPts val="1600"/>
              <a:buChar char="•"/>
              <a:defRPr sz="1600"/>
            </a:lvl3pPr>
            <a:lvl4pPr indent="-330200" lvl="3" marL="1828800" algn="l">
              <a:spcBef>
                <a:spcPts val="320"/>
              </a:spcBef>
              <a:spcAft>
                <a:spcPts val="0"/>
              </a:spcAft>
              <a:buClr>
                <a:schemeClr val="dk1"/>
              </a:buClr>
              <a:buSzPts val="1600"/>
              <a:buFont typeface="Helvetica Neue Light"/>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0" name="Google Shape;60;p9"/>
          <p:cNvSpPr txBox="1"/>
          <p:nvPr/>
        </p:nvSpPr>
        <p:spPr>
          <a:xfrm>
            <a:off x="6597020" y="6591402"/>
            <a:ext cx="2448756" cy="49244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700"/>
              <a:buFont typeface="Helvetica Neue"/>
              <a:buNone/>
            </a:pPr>
            <a:r>
              <a:rPr b="0" i="0" lang="en-US" sz="700">
                <a:solidFill>
                  <a:schemeClr val="lt1"/>
                </a:solidFill>
                <a:latin typeface="Helvetica Neue"/>
                <a:ea typeface="Helvetica Neue"/>
                <a:cs typeface="Helvetica Neue"/>
                <a:sym typeface="Helvetica Neue"/>
              </a:rPr>
              <a:t>© 2014 Galois, Inc</a:t>
            </a:r>
            <a:endParaRPr b="0" i="0" sz="7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9"/>
          <p:cNvSpPr txBox="1"/>
          <p:nvPr>
            <p:ph type="title"/>
          </p:nvPr>
        </p:nvSpPr>
        <p:spPr>
          <a:xfrm>
            <a:off x="466337" y="1050925"/>
            <a:ext cx="8220464" cy="40489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3F3F3F"/>
              </a:buClr>
              <a:buSzPts val="2800"/>
              <a:buFont typeface="Helvetica Neue"/>
              <a:buNone/>
              <a:defRPr b="1" i="0" sz="2800">
                <a:solidFill>
                  <a:srgbClr val="3F3F3F"/>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p:nvPr/>
        </p:nvSpPr>
        <p:spPr>
          <a:xfrm>
            <a:off x="0" y="6544526"/>
            <a:ext cx="9144000" cy="313474"/>
          </a:xfrm>
          <a:prstGeom prst="rect">
            <a:avLst/>
          </a:prstGeom>
          <a:solidFill>
            <a:srgbClr val="3777B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alois-icon.png" id="63" name="Google Shape;63;p9"/>
          <p:cNvPicPr preferRelativeResize="0"/>
          <p:nvPr/>
        </p:nvPicPr>
        <p:blipFill rotWithShape="1">
          <a:blip r:embed="rId2">
            <a:alphaModFix/>
          </a:blip>
          <a:srcRect b="0" l="0" r="0" t="0"/>
          <a:stretch/>
        </p:blipFill>
        <p:spPr>
          <a:xfrm>
            <a:off x="124681" y="6630977"/>
            <a:ext cx="223161" cy="169295"/>
          </a:xfrm>
          <a:prstGeom prst="rect">
            <a:avLst/>
          </a:prstGeom>
          <a:noFill/>
          <a:ln>
            <a:noFill/>
          </a:ln>
        </p:spPr>
      </p:pic>
      <p:sp>
        <p:nvSpPr>
          <p:cNvPr id="64" name="Google Shape;64;p9"/>
          <p:cNvSpPr txBox="1"/>
          <p:nvPr/>
        </p:nvSpPr>
        <p:spPr>
          <a:xfrm>
            <a:off x="6597020" y="6606642"/>
            <a:ext cx="2448756" cy="24622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Helvetica Neue"/>
              <a:buNone/>
            </a:pPr>
            <a:r>
              <a:rPr b="0" i="0" lang="en-US" sz="1000">
                <a:solidFill>
                  <a:schemeClr val="lt1"/>
                </a:solidFill>
                <a:latin typeface="Helvetica Neue"/>
                <a:ea typeface="Helvetica Neue"/>
                <a:cs typeface="Helvetica Neue"/>
                <a:sym typeface="Helvetica Neue"/>
              </a:rPr>
              <a:t>© 2020 Galois,</a:t>
            </a:r>
            <a:r>
              <a:rPr b="0" i="0" lang="en-US" sz="1000">
                <a:solidFill>
                  <a:schemeClr val="lt1"/>
                </a:solidFill>
                <a:latin typeface="Helvetica Neue"/>
                <a:ea typeface="Helvetica Neue"/>
                <a:cs typeface="Helvetica Neue"/>
                <a:sym typeface="Helvetica Neue"/>
              </a:rPr>
              <a:t> Inc.</a:t>
            </a:r>
            <a:endParaRPr b="0" i="0" sz="1000">
              <a:solidFill>
                <a:schemeClr val="dk1"/>
              </a:solidFill>
              <a:latin typeface="Helvetica Neue"/>
              <a:ea typeface="Helvetica Neue"/>
              <a:cs typeface="Helvetica Neue"/>
              <a:sym typeface="Helvetica Neue"/>
            </a:endParaRPr>
          </a:p>
        </p:txBody>
      </p:sp>
      <p:sp>
        <p:nvSpPr>
          <p:cNvPr id="65" name="Google Shape;65;p9"/>
          <p:cNvSpPr txBox="1"/>
          <p:nvPr/>
        </p:nvSpPr>
        <p:spPr>
          <a:xfrm>
            <a:off x="4256192" y="6581777"/>
            <a:ext cx="631616"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100">
                <a:solidFill>
                  <a:schemeClr val="lt1"/>
                </a:solidFill>
                <a:latin typeface="Helvetica Neue"/>
                <a:ea typeface="Helvetica Neue"/>
                <a:cs typeface="Helvetica Neue"/>
                <a:sym typeface="Helvetica Neue"/>
              </a:rPr>
              <a:t>‹#›</a:t>
            </a:fld>
            <a:endParaRPr b="0" i="0" sz="1100">
              <a:solidFill>
                <a:schemeClr val="dk1"/>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6" name="Shape 66"/>
        <p:cNvGrpSpPr/>
        <p:nvPr/>
      </p:nvGrpSpPr>
      <p:grpSpPr>
        <a:xfrm>
          <a:off x="0" y="0"/>
          <a:ext cx="0" cy="0"/>
          <a:chOff x="0" y="0"/>
          <a:chExt cx="0" cy="0"/>
        </a:xfrm>
      </p:grpSpPr>
      <p:sp>
        <p:nvSpPr>
          <p:cNvPr id="67" name="Google Shape;67;p10"/>
          <p:cNvSpPr/>
          <p:nvPr/>
        </p:nvSpPr>
        <p:spPr>
          <a:xfrm>
            <a:off x="0" y="6544526"/>
            <a:ext cx="9144000" cy="313474"/>
          </a:xfrm>
          <a:prstGeom prst="rect">
            <a:avLst/>
          </a:prstGeom>
          <a:solidFill>
            <a:srgbClr val="3777B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alois-icon.png" id="68" name="Google Shape;68;p10"/>
          <p:cNvPicPr preferRelativeResize="0"/>
          <p:nvPr/>
        </p:nvPicPr>
        <p:blipFill rotWithShape="1">
          <a:blip r:embed="rId2">
            <a:alphaModFix/>
          </a:blip>
          <a:srcRect b="0" l="0" r="0" t="0"/>
          <a:stretch/>
        </p:blipFill>
        <p:spPr>
          <a:xfrm>
            <a:off x="124681" y="6630977"/>
            <a:ext cx="223161" cy="169295"/>
          </a:xfrm>
          <a:prstGeom prst="rect">
            <a:avLst/>
          </a:prstGeom>
          <a:noFill/>
          <a:ln>
            <a:noFill/>
          </a:ln>
        </p:spPr>
      </p:pic>
      <p:sp>
        <p:nvSpPr>
          <p:cNvPr id="69" name="Google Shape;69;p10"/>
          <p:cNvSpPr txBox="1"/>
          <p:nvPr/>
        </p:nvSpPr>
        <p:spPr>
          <a:xfrm>
            <a:off x="6597020" y="6606642"/>
            <a:ext cx="2448756" cy="24622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Helvetica Neue"/>
              <a:buNone/>
            </a:pPr>
            <a:r>
              <a:rPr b="0" i="0" lang="en-US" sz="1000">
                <a:solidFill>
                  <a:schemeClr val="lt1"/>
                </a:solidFill>
                <a:latin typeface="Helvetica Neue"/>
                <a:ea typeface="Helvetica Neue"/>
                <a:cs typeface="Helvetica Neue"/>
                <a:sym typeface="Helvetica Neue"/>
              </a:rPr>
              <a:t>© 2020 Galois,</a:t>
            </a:r>
            <a:r>
              <a:rPr b="0" i="0" lang="en-US" sz="1000">
                <a:solidFill>
                  <a:schemeClr val="lt1"/>
                </a:solidFill>
                <a:latin typeface="Helvetica Neue"/>
                <a:ea typeface="Helvetica Neue"/>
                <a:cs typeface="Helvetica Neue"/>
                <a:sym typeface="Helvetica Neue"/>
              </a:rPr>
              <a:t> Inc.</a:t>
            </a:r>
            <a:endParaRPr b="0" i="0" sz="1000">
              <a:solidFill>
                <a:schemeClr val="dk1"/>
              </a:solidFill>
              <a:latin typeface="Helvetica Neue"/>
              <a:ea typeface="Helvetica Neue"/>
              <a:cs typeface="Helvetica Neue"/>
              <a:sym typeface="Helvetica Neue"/>
            </a:endParaRPr>
          </a:p>
        </p:txBody>
      </p:sp>
      <p:sp>
        <p:nvSpPr>
          <p:cNvPr id="70" name="Google Shape;70;p10"/>
          <p:cNvSpPr txBox="1"/>
          <p:nvPr/>
        </p:nvSpPr>
        <p:spPr>
          <a:xfrm>
            <a:off x="4256192" y="6581777"/>
            <a:ext cx="631616"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100">
                <a:solidFill>
                  <a:schemeClr val="lt1"/>
                </a:solidFill>
                <a:latin typeface="Helvetica Neue"/>
                <a:ea typeface="Helvetica Neue"/>
                <a:cs typeface="Helvetica Neue"/>
                <a:sym typeface="Helvetica Neue"/>
              </a:rPr>
              <a:t>‹#›</a:t>
            </a:fld>
            <a:endParaRPr b="0" i="0" sz="1100">
              <a:solidFill>
                <a:schemeClr val="dk1"/>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731520"/>
            <a:ext cx="8226107" cy="7315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3F3F3F"/>
              </a:buClr>
              <a:buSzPts val="4000"/>
              <a:buFont typeface="Helvetica Neue"/>
              <a:buNone/>
              <a:defRPr b="1" i="0" sz="4000" u="none" cap="none" strike="noStrike">
                <a:solidFill>
                  <a:srgbClr val="3F3F3F"/>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554480"/>
            <a:ext cx="8226107" cy="4572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40"/>
              </a:spcBef>
              <a:spcAft>
                <a:spcPts val="0"/>
              </a:spcAft>
              <a:buClr>
                <a:schemeClr val="dk1"/>
              </a:buClr>
              <a:buSzPts val="3200"/>
              <a:buFont typeface="Arial"/>
              <a:buNone/>
              <a:defRPr b="0" i="0" sz="3200" u="none" cap="none" strike="noStrike">
                <a:solidFill>
                  <a:schemeClr val="dk1"/>
                </a:solidFill>
                <a:latin typeface="Helvetica Neue Light"/>
                <a:ea typeface="Helvetica Neue Light"/>
                <a:cs typeface="Helvetica Neue Light"/>
                <a:sym typeface="Helvetica Neue Light"/>
              </a:defRPr>
            </a:lvl1pPr>
            <a:lvl2pPr indent="-381000" lvl="1" marL="9144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Helvetica Neue Light"/>
                <a:ea typeface="Helvetica Neue Light"/>
                <a:cs typeface="Helvetica Neue Light"/>
                <a:sym typeface="Helvetica Neue Light"/>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Helvetica Neue Light"/>
                <a:ea typeface="Helvetica Neue Light"/>
                <a:cs typeface="Helvetica Neue Light"/>
                <a:sym typeface="Helvetica Neue Light"/>
              </a:defRPr>
            </a:lvl3pPr>
            <a:lvl4pPr indent="-381000" lvl="3" marL="1828800" marR="0" rtl="0" algn="l">
              <a:spcBef>
                <a:spcPts val="480"/>
              </a:spcBef>
              <a:spcAft>
                <a:spcPts val="0"/>
              </a:spcAft>
              <a:buClr>
                <a:schemeClr val="dk1"/>
              </a:buClr>
              <a:buSzPts val="2400"/>
              <a:buFont typeface="Helvetica Neue Light"/>
              <a:buChar char="-"/>
              <a:defRPr b="0" i="0" sz="2400" u="none" cap="none" strike="noStrike">
                <a:solidFill>
                  <a:schemeClr val="dk1"/>
                </a:solidFill>
                <a:latin typeface="Helvetica Neue Light"/>
                <a:ea typeface="Helvetica Neue Light"/>
                <a:cs typeface="Helvetica Neue Light"/>
                <a:sym typeface="Helvetica Neue Light"/>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Helvetica Neue Light"/>
                <a:ea typeface="Helvetica Neue Light"/>
                <a:cs typeface="Helvetica Neue Light"/>
                <a:sym typeface="Helvetica Neue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0" y="6544526"/>
            <a:ext cx="9144000" cy="313474"/>
          </a:xfrm>
          <a:prstGeom prst="rect">
            <a:avLst/>
          </a:prstGeom>
          <a:solidFill>
            <a:srgbClr val="3777B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alois-icon.png" id="13" name="Google Shape;13;p1"/>
          <p:cNvPicPr preferRelativeResize="0"/>
          <p:nvPr/>
        </p:nvPicPr>
        <p:blipFill rotWithShape="1">
          <a:blip r:embed="rId1">
            <a:alphaModFix/>
          </a:blip>
          <a:srcRect b="0" l="0" r="0" t="0"/>
          <a:stretch/>
        </p:blipFill>
        <p:spPr>
          <a:xfrm>
            <a:off x="124681" y="6630977"/>
            <a:ext cx="223161" cy="169295"/>
          </a:xfrm>
          <a:prstGeom prst="rect">
            <a:avLst/>
          </a:prstGeom>
          <a:noFill/>
          <a:ln>
            <a:noFill/>
          </a:ln>
        </p:spPr>
      </p:pic>
      <p:sp>
        <p:nvSpPr>
          <p:cNvPr id="14" name="Google Shape;14;p1"/>
          <p:cNvSpPr txBox="1"/>
          <p:nvPr/>
        </p:nvSpPr>
        <p:spPr>
          <a:xfrm>
            <a:off x="6597020" y="6606642"/>
            <a:ext cx="2448756" cy="24622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 2020 Galois, Inc.</a:t>
            </a:r>
            <a:endParaRPr b="0" i="0" sz="1000" u="none" cap="none" strike="noStrike">
              <a:solidFill>
                <a:schemeClr val="dk1"/>
              </a:solidFill>
              <a:latin typeface="Helvetica Neue"/>
              <a:ea typeface="Helvetica Neue"/>
              <a:cs typeface="Helvetica Neue"/>
              <a:sym typeface="Helvetica Neue"/>
            </a:endParaRPr>
          </a:p>
        </p:txBody>
      </p:sp>
      <p:sp>
        <p:nvSpPr>
          <p:cNvPr id="15" name="Google Shape;15;p1"/>
          <p:cNvSpPr txBox="1"/>
          <p:nvPr/>
        </p:nvSpPr>
        <p:spPr>
          <a:xfrm>
            <a:off x="4256192" y="6581777"/>
            <a:ext cx="631616"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100" u="none" cap="none" strike="noStrike">
                <a:solidFill>
                  <a:schemeClr val="lt1"/>
                </a:solidFill>
                <a:latin typeface="Helvetica Neue"/>
                <a:ea typeface="Helvetica Neue"/>
                <a:cs typeface="Helvetica Neue"/>
                <a:sym typeface="Helvetica Neue"/>
              </a:rPr>
              <a:t>‹#›</a:t>
            </a:fld>
            <a:endParaRPr b="0" i="0" sz="1100" u="none" cap="none" strike="noStrike">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hackthemachine.a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github.com/travitch/dismantle" TargetMode="External"/><Relationship Id="rId4" Type="http://schemas.openxmlformats.org/officeDocument/2006/relationships/hyperlink" Target="https://github.com/GaloisInc/flexdis86" TargetMode="External"/><Relationship Id="rId9" Type="http://schemas.openxmlformats.org/officeDocument/2006/relationships/hyperlink" Target="https://github.com/GaloisInc/crucible" TargetMode="External"/><Relationship Id="rId5" Type="http://schemas.openxmlformats.org/officeDocument/2006/relationships/hyperlink" Target="https://github.com/GaloisInc/elf-edit" TargetMode="External"/><Relationship Id="rId6" Type="http://schemas.openxmlformats.org/officeDocument/2006/relationships/hyperlink" Target="https://github.com/GaloisInc/semmc" TargetMode="External"/><Relationship Id="rId7" Type="http://schemas.openxmlformats.org/officeDocument/2006/relationships/hyperlink" Target="https://github.com/GaloisInc/macaw" TargetMode="External"/><Relationship Id="rId8" Type="http://schemas.openxmlformats.org/officeDocument/2006/relationships/hyperlink" Target="https://github.com/GaloisInc/renovat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oogleprojectzero.blogspot.com/2014/08/the-poisoned-nul-byte-2014-edition.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3"/>
          <p:cNvSpPr txBox="1"/>
          <p:nvPr>
            <p:ph idx="1" type="body"/>
          </p:nvPr>
        </p:nvSpPr>
        <p:spPr>
          <a:xfrm>
            <a:off x="460375" y="3997325"/>
            <a:ext cx="8229052" cy="8404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400"/>
              <a:buNone/>
            </a:pPr>
            <a:r>
              <a:rPr lang="en-US" sz="2400"/>
              <a:t>Tristan Ravitch (tristan@galois.com)</a:t>
            </a:r>
            <a:endParaRPr/>
          </a:p>
        </p:txBody>
      </p:sp>
      <p:sp>
        <p:nvSpPr>
          <p:cNvPr id="82" name="Google Shape;82;p13"/>
          <p:cNvSpPr txBox="1"/>
          <p:nvPr>
            <p:ph type="title"/>
          </p:nvPr>
        </p:nvSpPr>
        <p:spPr>
          <a:xfrm>
            <a:off x="460455" y="2019301"/>
            <a:ext cx="8223090" cy="180498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C32E"/>
              </a:buClr>
              <a:buSzPts val="4000"/>
              <a:buFont typeface="Helvetica Neue"/>
              <a:buNone/>
            </a:pPr>
            <a:r>
              <a:rPr lang="en-US" sz="4000"/>
              <a:t>Software Fault Encouragement:</a:t>
            </a:r>
            <a:br>
              <a:rPr lang="en-US" sz="4000"/>
            </a:br>
            <a:r>
              <a:rPr lang="en-US" sz="4000"/>
              <a:t>Brittle Software Tutorial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Address Space Layout Randomization (ASLR)</a:t>
            </a:r>
            <a:endParaRPr/>
          </a:p>
        </p:txBody>
      </p:sp>
      <p:sp>
        <p:nvSpPr>
          <p:cNvPr id="149" name="Google Shape;149;p22"/>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Deployed uses of ASLR assign a unique address to each program module (executable and shared library) at load time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Difficult to guess in 64 bit address spaces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Compromised for the entire module with a single address leak</a:t>
            </a:r>
            <a:endParaRPr/>
          </a:p>
        </p:txBody>
      </p:sp>
      <p:sp>
        <p:nvSpPr>
          <p:cNvPr id="150" name="Google Shape;150;p22"/>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SFE: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More granular/higher entropy</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Disclosure of one function address does not compromise others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Can be applied to legacy systems (no loader support required)</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Each binary has a unique layout, but that layout does not change at load time</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Software Fault Isolation (SFI)</a:t>
            </a:r>
            <a:endParaRPr/>
          </a:p>
        </p:txBody>
      </p:sp>
      <p:sp>
        <p:nvSpPr>
          <p:cNvPr id="157" name="Google Shape;157;p23"/>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SFI protects programs by placing components in (notionally) separate address spaces</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rPr lang="en-US">
                <a:latin typeface="Calibri"/>
                <a:ea typeface="Calibri"/>
                <a:cs typeface="Calibri"/>
                <a:sym typeface="Calibri"/>
              </a:rPr>
              <a:t>Accesses to resources outside of those spaces cause fail-stop faults</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
        <p:nvSpPr>
          <p:cNvPr id="158" name="Google Shape;158;p23"/>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SFE is a light-weight form of this for code: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If code outside of the expected executable region is about to execute, the program crashes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ROP-like executions can be disrupted</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
        <p:nvSpPr>
          <p:cNvPr id="159" name="Google Shape;159;p23"/>
          <p:cNvSpPr/>
          <p:nvPr/>
        </p:nvSpPr>
        <p:spPr>
          <a:xfrm>
            <a:off x="1682150" y="6264493"/>
            <a:ext cx="5633049"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SFI: https://dl.acm.org/doi/10.1145/168619.168635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Active Execution Monitoring</a:t>
            </a:r>
            <a:endParaRPr/>
          </a:p>
        </p:txBody>
      </p:sp>
      <p:sp>
        <p:nvSpPr>
          <p:cNvPr id="166" name="Google Shape;166;p24"/>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An execution monitor looks for deviations from expected execution traces: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Usually based on a collection of known-good observations or models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Requires the monitor to be cooperatively or pre-emptively scheduled</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rPr lang="en-US">
                <a:latin typeface="Calibri"/>
                <a:ea typeface="Calibri"/>
                <a:cs typeface="Calibri"/>
                <a:sym typeface="Calibri"/>
              </a:rPr>
              <a:t>Stops execution if it deviates from expectation</a:t>
            </a:r>
            <a:endParaRPr/>
          </a:p>
        </p:txBody>
      </p:sp>
      <p:sp>
        <p:nvSpPr>
          <p:cNvPr id="167" name="Google Shape;167;p24"/>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SFE does not require a separate monitor</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Less precise tracking of expected execution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No monitor to bypass/attack</a:t>
            </a:r>
            <a:endParaRPr/>
          </a:p>
        </p:txBody>
      </p:sp>
      <p:sp>
        <p:nvSpPr>
          <p:cNvPr id="168" name="Google Shape;168;p24"/>
          <p:cNvSpPr/>
          <p:nvPr/>
        </p:nvSpPr>
        <p:spPr>
          <a:xfrm>
            <a:off x="3716932" y="6264493"/>
            <a:ext cx="1858201"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e.g., https://galois.com/project/copilot/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Limitations</a:t>
            </a:r>
            <a:endParaRPr/>
          </a:p>
        </p:txBody>
      </p:sp>
      <p:sp>
        <p:nvSpPr>
          <p:cNvPr id="174" name="Google Shape;174;p25"/>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Software brittleness is not a complete cyber-security solution by itself</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It is part of a layered defense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There can be residual gadgets after diversification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Diversification is based on randomness and can have unpredictable performance impact</a:t>
            </a:r>
            <a:endParaRPr/>
          </a:p>
        </p:txBody>
      </p:sp>
      <p:pic>
        <p:nvPicPr>
          <p:cNvPr id="175" name="Google Shape;175;p25"/>
          <p:cNvPicPr preferRelativeResize="0"/>
          <p:nvPr>
            <p:ph idx="2" type="body"/>
          </p:nvPr>
        </p:nvPicPr>
        <p:blipFill rotWithShape="1">
          <a:blip r:embed="rId3">
            <a:alphaModFix/>
          </a:blip>
          <a:srcRect b="0" l="0" r="0" t="0"/>
          <a:stretch/>
        </p:blipFill>
        <p:spPr>
          <a:xfrm>
            <a:off x="4802188" y="1974850"/>
            <a:ext cx="3878262" cy="38782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C32E"/>
              </a:buClr>
              <a:buSzPts val="3400"/>
              <a:buFont typeface="Helvetica Neue"/>
              <a:buNone/>
            </a:pPr>
            <a:r>
              <a:rPr lang="en-US"/>
              <a:t>Brittle Software Workflow</a:t>
            </a:r>
            <a:endParaRPr/>
          </a:p>
        </p:txBody>
      </p:sp>
      <p:sp>
        <p:nvSpPr>
          <p:cNvPr id="181" name="Google Shape;181;p26"/>
          <p:cNvSpPr txBox="1"/>
          <p:nvPr>
            <p:ph idx="1" type="body"/>
          </p:nvPr>
        </p:nvSpPr>
        <p:spPr>
          <a:xfrm>
            <a:off x="466336" y="4010000"/>
            <a:ext cx="5756664" cy="1724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D8D8D8"/>
              </a:buClr>
              <a:buSzPts val="16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Brittle Software Workflow</a:t>
            </a:r>
            <a:endParaRPr/>
          </a:p>
        </p:txBody>
      </p:sp>
      <p:sp>
        <p:nvSpPr>
          <p:cNvPr id="188" name="Google Shape;188;p27"/>
          <p:cNvSpPr/>
          <p:nvPr/>
        </p:nvSpPr>
        <p:spPr>
          <a:xfrm>
            <a:off x="3625929" y="1542638"/>
            <a:ext cx="1892141" cy="724619"/>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Identify Binary Artifact</a:t>
            </a:r>
            <a:endParaRPr/>
          </a:p>
        </p:txBody>
      </p:sp>
      <p:sp>
        <p:nvSpPr>
          <p:cNvPr id="189" name="Google Shape;189;p27"/>
          <p:cNvSpPr/>
          <p:nvPr/>
        </p:nvSpPr>
        <p:spPr>
          <a:xfrm>
            <a:off x="3625929" y="2720142"/>
            <a:ext cx="1892141" cy="724619"/>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Generate Binary Variants</a:t>
            </a:r>
            <a:endParaRPr/>
          </a:p>
        </p:txBody>
      </p:sp>
      <p:sp>
        <p:nvSpPr>
          <p:cNvPr id="190" name="Google Shape;190;p27"/>
          <p:cNvSpPr/>
          <p:nvPr/>
        </p:nvSpPr>
        <p:spPr>
          <a:xfrm>
            <a:off x="3625929" y="3897646"/>
            <a:ext cx="1892141" cy="724619"/>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Evaluate Residual Risk</a:t>
            </a:r>
            <a:endParaRPr/>
          </a:p>
        </p:txBody>
      </p:sp>
      <p:sp>
        <p:nvSpPr>
          <p:cNvPr id="191" name="Google Shape;191;p27"/>
          <p:cNvSpPr/>
          <p:nvPr/>
        </p:nvSpPr>
        <p:spPr>
          <a:xfrm>
            <a:off x="3625929" y="5075150"/>
            <a:ext cx="1892141" cy="724619"/>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Adapt Watchdog</a:t>
            </a:r>
            <a:endParaRPr/>
          </a:p>
        </p:txBody>
      </p:sp>
      <p:cxnSp>
        <p:nvCxnSpPr>
          <p:cNvPr id="192" name="Google Shape;192;p27"/>
          <p:cNvCxnSpPr>
            <a:stCxn id="188" idx="2"/>
            <a:endCxn id="189" idx="0"/>
          </p:cNvCxnSpPr>
          <p:nvPr/>
        </p:nvCxnSpPr>
        <p:spPr>
          <a:xfrm>
            <a:off x="4571999" y="2267257"/>
            <a:ext cx="0" cy="4530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93" name="Google Shape;193;p27"/>
          <p:cNvCxnSpPr>
            <a:stCxn id="189" idx="2"/>
            <a:endCxn id="190" idx="0"/>
          </p:cNvCxnSpPr>
          <p:nvPr/>
        </p:nvCxnSpPr>
        <p:spPr>
          <a:xfrm>
            <a:off x="4571999" y="3444761"/>
            <a:ext cx="0" cy="4530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94" name="Google Shape;194;p27"/>
          <p:cNvCxnSpPr>
            <a:stCxn id="190" idx="2"/>
            <a:endCxn id="191" idx="0"/>
          </p:cNvCxnSpPr>
          <p:nvPr/>
        </p:nvCxnSpPr>
        <p:spPr>
          <a:xfrm>
            <a:off x="4571999" y="4622265"/>
            <a:ext cx="0" cy="4530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195" name="Google Shape;195;p27"/>
          <p:cNvSpPr/>
          <p:nvPr/>
        </p:nvSpPr>
        <p:spPr>
          <a:xfrm>
            <a:off x="6305869" y="4350531"/>
            <a:ext cx="1892141" cy="724619"/>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Store and Start Multiple Variants</a:t>
            </a:r>
            <a:endParaRPr/>
          </a:p>
        </p:txBody>
      </p:sp>
      <p:sp>
        <p:nvSpPr>
          <p:cNvPr id="196" name="Google Shape;196;p27"/>
          <p:cNvSpPr/>
          <p:nvPr/>
        </p:nvSpPr>
        <p:spPr>
          <a:xfrm>
            <a:off x="6305868" y="5684812"/>
            <a:ext cx="1892141" cy="724619"/>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(Optional) Collect Crash Feedback</a:t>
            </a:r>
            <a:endParaRPr/>
          </a:p>
        </p:txBody>
      </p:sp>
      <p:cxnSp>
        <p:nvCxnSpPr>
          <p:cNvPr id="197" name="Google Shape;197;p27"/>
          <p:cNvCxnSpPr>
            <a:stCxn id="191" idx="3"/>
            <a:endCxn id="196" idx="1"/>
          </p:cNvCxnSpPr>
          <p:nvPr/>
        </p:nvCxnSpPr>
        <p:spPr>
          <a:xfrm>
            <a:off x="5518070" y="5437460"/>
            <a:ext cx="787800" cy="609600"/>
          </a:xfrm>
          <a:prstGeom prst="straightConnector1">
            <a:avLst/>
          </a:prstGeom>
          <a:noFill/>
          <a:ln cap="flat" cmpd="sng" w="25400">
            <a:solidFill>
              <a:schemeClr val="accent1"/>
            </a:solidFill>
            <a:prstDash val="dash"/>
            <a:round/>
            <a:headEnd len="sm" w="sm" type="none"/>
            <a:tailEnd len="med" w="med" type="triangle"/>
          </a:ln>
          <a:effectLst>
            <a:outerShdw blurRad="40000" rotWithShape="0" dir="5400000" dist="20000">
              <a:srgbClr val="000000">
                <a:alpha val="37647"/>
              </a:srgbClr>
            </a:outerShdw>
          </a:effectLst>
        </p:spPr>
      </p:cxnSp>
      <p:cxnSp>
        <p:nvCxnSpPr>
          <p:cNvPr id="198" name="Google Shape;198;p27"/>
          <p:cNvCxnSpPr>
            <a:stCxn id="191" idx="3"/>
            <a:endCxn id="195" idx="1"/>
          </p:cNvCxnSpPr>
          <p:nvPr/>
        </p:nvCxnSpPr>
        <p:spPr>
          <a:xfrm flipH="1" rot="10800000">
            <a:off x="5518070" y="4712960"/>
            <a:ext cx="787800" cy="724500"/>
          </a:xfrm>
          <a:prstGeom prst="straightConnector1">
            <a:avLst/>
          </a:prstGeom>
          <a:noFill/>
          <a:ln cap="flat" cmpd="sng" w="25400">
            <a:solidFill>
              <a:schemeClr val="accent1"/>
            </a:solidFill>
            <a:prstDash val="dash"/>
            <a:round/>
            <a:headEnd len="sm" w="sm" type="none"/>
            <a:tailEnd len="med" w="med" type="triangle"/>
          </a:ln>
          <a:effectLst>
            <a:outerShdw blurRad="40000" rotWithShape="0" dir="5400000" dist="20000">
              <a:srgbClr val="000000">
                <a:alpha val="37647"/>
              </a:srgbClr>
            </a:outerShdw>
          </a:effectLst>
        </p:spPr>
      </p:cxnSp>
      <p:sp>
        <p:nvSpPr>
          <p:cNvPr id="199" name="Google Shape;199;p27"/>
          <p:cNvSpPr/>
          <p:nvPr/>
        </p:nvSpPr>
        <p:spPr>
          <a:xfrm flipH="1">
            <a:off x="4767747" y="3551091"/>
            <a:ext cx="277288" cy="198404"/>
          </a:xfrm>
          <a:prstGeom prst="flowChartMulti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7"/>
          <p:cNvSpPr/>
          <p:nvPr/>
        </p:nvSpPr>
        <p:spPr>
          <a:xfrm>
            <a:off x="4906391" y="2394497"/>
            <a:ext cx="200446" cy="235069"/>
          </a:xfrm>
          <a:prstGeom prst="flowChart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7"/>
          <p:cNvSpPr/>
          <p:nvPr/>
        </p:nvSpPr>
        <p:spPr>
          <a:xfrm>
            <a:off x="6305867" y="2720142"/>
            <a:ext cx="1892141" cy="724619"/>
          </a:xfrm>
          <a:prstGeom prst="roundRect">
            <a:avLst>
              <a:gd fmla="val 16667" name="adj"/>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Assurance</a:t>
            </a:r>
            <a:endParaRPr/>
          </a:p>
        </p:txBody>
      </p:sp>
      <p:cxnSp>
        <p:nvCxnSpPr>
          <p:cNvPr id="202" name="Google Shape;202;p27"/>
          <p:cNvCxnSpPr>
            <a:stCxn id="189" idx="3"/>
            <a:endCxn id="201" idx="1"/>
          </p:cNvCxnSpPr>
          <p:nvPr/>
        </p:nvCxnSpPr>
        <p:spPr>
          <a:xfrm>
            <a:off x="5518070" y="3082452"/>
            <a:ext cx="787800" cy="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203" name="Google Shape;203;p27"/>
          <p:cNvSpPr txBox="1"/>
          <p:nvPr/>
        </p:nvSpPr>
        <p:spPr>
          <a:xfrm>
            <a:off x="1099039" y="2892669"/>
            <a:ext cx="240029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Tool: </a:t>
            </a:r>
            <a:r>
              <a:rPr lang="en-US" sz="1800">
                <a:solidFill>
                  <a:schemeClr val="dk1"/>
                </a:solidFill>
                <a:latin typeface="Consolas"/>
                <a:ea typeface="Consolas"/>
                <a:cs typeface="Consolas"/>
                <a:sym typeface="Consolas"/>
              </a:rPr>
              <a:t>embrittle</a:t>
            </a:r>
            <a:endParaRPr/>
          </a:p>
        </p:txBody>
      </p:sp>
      <p:sp>
        <p:nvSpPr>
          <p:cNvPr id="204" name="Google Shape;204;p27"/>
          <p:cNvSpPr txBox="1"/>
          <p:nvPr/>
        </p:nvSpPr>
        <p:spPr>
          <a:xfrm>
            <a:off x="1099039" y="4075289"/>
            <a:ext cx="240029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Tool: </a:t>
            </a:r>
            <a:r>
              <a:rPr lang="en-US" sz="1800">
                <a:solidFill>
                  <a:schemeClr val="dk1"/>
                </a:solidFill>
                <a:latin typeface="Consolas"/>
                <a:ea typeface="Consolas"/>
                <a:cs typeface="Consolas"/>
                <a:sym typeface="Consolas"/>
              </a:rPr>
              <a:t>visualization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Identify Binary Artifact</a:t>
            </a:r>
            <a:endParaRPr/>
          </a:p>
        </p:txBody>
      </p:sp>
      <p:sp>
        <p:nvSpPr>
          <p:cNvPr id="210" name="Google Shape;210;p28"/>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Select binaries to diversify</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Currently-supported binaries are:</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X86_64</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PowerPC (32 and 64 bit)</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ARM (32 bit AArch32)</a:t>
            </a:r>
            <a:endParaRPr/>
          </a:p>
          <a:p>
            <a:pPr indent="0" lvl="1" marL="630238" rtl="0" algn="l">
              <a:spcBef>
                <a:spcPts val="320"/>
              </a:spcBef>
              <a:spcAft>
                <a:spcPts val="0"/>
              </a:spcAft>
              <a:buClr>
                <a:schemeClr val="dk1"/>
              </a:buClr>
              <a:buSzPts val="1600"/>
              <a:buNone/>
            </a:pPr>
            <a:r>
              <a:rPr lang="en-US">
                <a:latin typeface="Calibri"/>
                <a:ea typeface="Calibri"/>
                <a:cs typeface="Calibri"/>
                <a:sym typeface="Calibri"/>
              </a:rPr>
              <a:t>Linux ELF binaries (statically linked)</a:t>
            </a:r>
            <a:endParaRPr/>
          </a:p>
        </p:txBody>
      </p:sp>
      <p:sp>
        <p:nvSpPr>
          <p:cNvPr id="211" name="Google Shape;211;p28"/>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Good candidates include: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Externally-facing services (accessible directly or indirectly by a digital or analog adversary)</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Components in an existing fault-tolerant environment</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Statically-linked binaries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Generate Binary Variants</a:t>
            </a:r>
            <a:endParaRPr/>
          </a:p>
        </p:txBody>
      </p:sp>
      <p:sp>
        <p:nvSpPr>
          <p:cNvPr id="217" name="Google Shape;217;p29"/>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The primary interface is the </a:t>
            </a:r>
            <a:r>
              <a:rPr i="1" lang="en-US">
                <a:latin typeface="Calibri"/>
                <a:ea typeface="Calibri"/>
                <a:cs typeface="Calibri"/>
                <a:sym typeface="Calibri"/>
              </a:rPr>
              <a:t>embrittle</a:t>
            </a:r>
            <a:r>
              <a:rPr lang="en-US">
                <a:latin typeface="Calibri"/>
                <a:ea typeface="Calibri"/>
                <a:cs typeface="Calibri"/>
                <a:sym typeface="Calibri"/>
              </a:rPr>
              <a:t> tool, which generates binary variants</a:t>
            </a:r>
            <a:endParaRPr/>
          </a:p>
        </p:txBody>
      </p:sp>
      <p:pic>
        <p:nvPicPr>
          <p:cNvPr id="218" name="Google Shape;218;p29"/>
          <p:cNvPicPr preferRelativeResize="0"/>
          <p:nvPr>
            <p:ph idx="1" type="body"/>
          </p:nvPr>
        </p:nvPicPr>
        <p:blipFill rotWithShape="1">
          <a:blip r:embed="rId3">
            <a:alphaModFix/>
          </a:blip>
          <a:srcRect b="0" l="0" r="0" t="0"/>
          <a:stretch/>
        </p:blipFill>
        <p:spPr>
          <a:xfrm>
            <a:off x="466725" y="3479438"/>
            <a:ext cx="3879850" cy="8690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Evaluating Residual Attack Surface</a:t>
            </a:r>
            <a:endParaRPr/>
          </a:p>
        </p:txBody>
      </p:sp>
      <p:sp>
        <p:nvSpPr>
          <p:cNvPr id="225" name="Google Shape;225;p30"/>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Not all code can be moved</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rPr lang="en-US">
                <a:latin typeface="Calibri"/>
                <a:ea typeface="Calibri"/>
                <a:cs typeface="Calibri"/>
                <a:sym typeface="Calibri"/>
              </a:rPr>
              <a:t>To evaluate residual gadgets, we have a visualization tool</a:t>
            </a:r>
            <a:endParaRPr/>
          </a:p>
        </p:txBody>
      </p:sp>
      <p:pic>
        <p:nvPicPr>
          <p:cNvPr id="226" name="Google Shape;226;p30"/>
          <p:cNvPicPr preferRelativeResize="0"/>
          <p:nvPr/>
        </p:nvPicPr>
        <p:blipFill rotWithShape="1">
          <a:blip r:embed="rId3">
            <a:alphaModFix/>
          </a:blip>
          <a:srcRect b="0" l="0" r="0" t="0"/>
          <a:stretch/>
        </p:blipFill>
        <p:spPr>
          <a:xfrm>
            <a:off x="5379720" y="1455818"/>
            <a:ext cx="3870960"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Evaluating Residual Attack Surface</a:t>
            </a:r>
            <a:endParaRPr/>
          </a:p>
        </p:txBody>
      </p:sp>
      <p:sp>
        <p:nvSpPr>
          <p:cNvPr id="233" name="Google Shape;233;p31"/>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Not all code can be moved</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rPr lang="en-US">
                <a:latin typeface="Calibri"/>
                <a:ea typeface="Calibri"/>
                <a:cs typeface="Calibri"/>
                <a:sym typeface="Calibri"/>
              </a:rPr>
              <a:t>To evaluate residual gadgets, we have a visualization tool</a:t>
            </a:r>
            <a:endParaRPr/>
          </a:p>
        </p:txBody>
      </p:sp>
      <p:pic>
        <p:nvPicPr>
          <p:cNvPr id="234" name="Google Shape;234;p31"/>
          <p:cNvPicPr preferRelativeResize="0"/>
          <p:nvPr/>
        </p:nvPicPr>
        <p:blipFill rotWithShape="1">
          <a:blip r:embed="rId3">
            <a:alphaModFix/>
          </a:blip>
          <a:srcRect b="0" l="0" r="0" t="0"/>
          <a:stretch/>
        </p:blipFill>
        <p:spPr>
          <a:xfrm>
            <a:off x="5372488" y="1455818"/>
            <a:ext cx="3870960"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Overview</a:t>
            </a:r>
            <a:endParaRPr/>
          </a:p>
        </p:txBody>
      </p:sp>
      <p:sp>
        <p:nvSpPr>
          <p:cNvPr id="89" name="Google Shape;89;p14"/>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A component of a defense-in-depth strategy for resilient control systems</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Low overhead (0-5%)</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No active monitoring</a:t>
            </a:r>
            <a:endParaRPr>
              <a:latin typeface="Calibri"/>
              <a:ea typeface="Calibri"/>
              <a:cs typeface="Calibri"/>
              <a:sym typeface="Calibri"/>
            </a:endParaRPr>
          </a:p>
          <a:p>
            <a:pPr indent="-342900" lvl="0" marL="342900" rtl="0" algn="l">
              <a:spcBef>
                <a:spcPts val="400"/>
              </a:spcBef>
              <a:spcAft>
                <a:spcPts val="0"/>
              </a:spcAft>
              <a:buSzPts val="2000"/>
              <a:buFont typeface="Calibri"/>
              <a:buChar char="-"/>
            </a:pPr>
            <a:r>
              <a:rPr lang="en-US">
                <a:latin typeface="Calibri"/>
                <a:ea typeface="Calibri"/>
                <a:cs typeface="Calibri"/>
                <a:sym typeface="Calibri"/>
              </a:rPr>
              <a:t>Supports legacy (binary only, no source required) systems</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rPr lang="en-US">
                <a:latin typeface="Calibri"/>
                <a:ea typeface="Calibri"/>
                <a:cs typeface="Calibri"/>
                <a:sym typeface="Calibri"/>
              </a:rPr>
              <a:t>Turn attacks into hard-stop failures before attackers gain control</a:t>
            </a:r>
            <a:endParaRPr/>
          </a:p>
        </p:txBody>
      </p:sp>
      <p:sp>
        <p:nvSpPr>
          <p:cNvPr id="90" name="Google Shape;90;p14"/>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a:latin typeface="Calibri"/>
                <a:ea typeface="Calibri"/>
                <a:cs typeface="Calibri"/>
                <a:sym typeface="Calibri"/>
              </a:rPr>
              <a:t>Supported Platforms</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Linux/ELF (X86_64, PPC, ARM)</a:t>
            </a:r>
            <a:endParaRPr/>
          </a:p>
          <a:p>
            <a:pPr indent="-215900" lvl="0" marL="342900" rtl="0" algn="l">
              <a:spcBef>
                <a:spcPts val="400"/>
              </a:spcBef>
              <a:spcAft>
                <a:spcPts val="0"/>
              </a:spcAft>
              <a:buClr>
                <a:schemeClr val="dk1"/>
              </a:buClr>
              <a:buSzPts val="2000"/>
              <a:buFont typeface="Helvetica Neue Light"/>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rPr b="1" lang="en-US">
                <a:latin typeface="Calibri"/>
                <a:ea typeface="Calibri"/>
                <a:cs typeface="Calibri"/>
                <a:sym typeface="Calibri"/>
              </a:rPr>
              <a:t>Implementation/Integration</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Use the tools to automatically create binary variants</a:t>
            </a:r>
            <a:endParaRPr>
              <a:latin typeface="Calibri"/>
              <a:ea typeface="Calibri"/>
              <a:cs typeface="Calibri"/>
              <a:sym typeface="Calibri"/>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M</a:t>
            </a:r>
            <a:r>
              <a:rPr lang="en-US">
                <a:latin typeface="Calibri"/>
                <a:ea typeface="Calibri"/>
                <a:cs typeface="Calibri"/>
                <a:sym typeface="Calibri"/>
              </a:rPr>
              <a:t>odify or create an external watchdog</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Minimal to no changes to the original control software</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Adapting the Execution Environment</a:t>
            </a:r>
            <a:endParaRPr/>
          </a:p>
        </p:txBody>
      </p:sp>
      <p:sp>
        <p:nvSpPr>
          <p:cNvPr id="241" name="Google Shape;241;p32"/>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The </a:t>
            </a:r>
            <a:r>
              <a:rPr i="1" lang="en-US">
                <a:latin typeface="Calibri"/>
                <a:ea typeface="Calibri"/>
                <a:cs typeface="Calibri"/>
                <a:sym typeface="Calibri"/>
              </a:rPr>
              <a:t>watchdog</a:t>
            </a:r>
            <a:r>
              <a:rPr lang="en-US">
                <a:latin typeface="Calibri"/>
                <a:ea typeface="Calibri"/>
                <a:cs typeface="Calibri"/>
                <a:sym typeface="Calibri"/>
              </a:rPr>
              <a:t> process must be updated to account for having multiple binary variants: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When (re-)starting the program, the watchdog should randomly select a variant</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Manage I/O multiplexing</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If the system supports hot spares with e.g., I/O redirection/copying, that mechanism may need to be variant-aware</a:t>
            </a:r>
            <a:endParaRPr/>
          </a:p>
        </p:txBody>
      </p:sp>
      <p:sp>
        <p:nvSpPr>
          <p:cNvPr id="242" name="Google Shape;242;p32"/>
          <p:cNvSpPr/>
          <p:nvPr/>
        </p:nvSpPr>
        <p:spPr>
          <a:xfrm>
            <a:off x="4331621" y="1691654"/>
            <a:ext cx="2365131" cy="1148150"/>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Watchdog</a:t>
            </a:r>
            <a:endParaRPr/>
          </a:p>
        </p:txBody>
      </p:sp>
      <p:pic>
        <p:nvPicPr>
          <p:cNvPr id="243" name="Google Shape;243;p32"/>
          <p:cNvPicPr preferRelativeResize="0"/>
          <p:nvPr>
            <p:ph idx="2" type="body"/>
          </p:nvPr>
        </p:nvPicPr>
        <p:blipFill rotWithShape="1">
          <a:blip r:embed="rId3">
            <a:alphaModFix/>
          </a:blip>
          <a:srcRect b="0" l="0" r="0" t="0"/>
          <a:stretch/>
        </p:blipFill>
        <p:spPr>
          <a:xfrm>
            <a:off x="7620752" y="639041"/>
            <a:ext cx="916579" cy="1228659"/>
          </a:xfrm>
          <a:prstGeom prst="rect">
            <a:avLst/>
          </a:prstGeom>
          <a:noFill/>
          <a:ln>
            <a:noFill/>
          </a:ln>
        </p:spPr>
      </p:pic>
      <p:sp>
        <p:nvSpPr>
          <p:cNvPr id="244" name="Google Shape;244;p32"/>
          <p:cNvSpPr/>
          <p:nvPr/>
        </p:nvSpPr>
        <p:spPr>
          <a:xfrm>
            <a:off x="6082863" y="3143823"/>
            <a:ext cx="1178169" cy="800100"/>
          </a:xfrm>
          <a:prstGeom prst="flowChart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Variant 1</a:t>
            </a:r>
            <a:endParaRPr/>
          </a:p>
        </p:txBody>
      </p:sp>
      <p:sp>
        <p:nvSpPr>
          <p:cNvPr id="245" name="Google Shape;245;p32"/>
          <p:cNvSpPr/>
          <p:nvPr/>
        </p:nvSpPr>
        <p:spPr>
          <a:xfrm>
            <a:off x="6093067" y="4227586"/>
            <a:ext cx="1178169" cy="800100"/>
          </a:xfrm>
          <a:prstGeom prst="flowChart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Variant 2</a:t>
            </a:r>
            <a:endParaRPr/>
          </a:p>
        </p:txBody>
      </p:sp>
      <p:sp>
        <p:nvSpPr>
          <p:cNvPr id="246" name="Google Shape;246;p32"/>
          <p:cNvSpPr/>
          <p:nvPr/>
        </p:nvSpPr>
        <p:spPr>
          <a:xfrm>
            <a:off x="6093069" y="5203487"/>
            <a:ext cx="1178169" cy="800100"/>
          </a:xfrm>
          <a:prstGeom prst="flowChart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Variant 3</a:t>
            </a:r>
            <a:endParaRPr/>
          </a:p>
        </p:txBody>
      </p:sp>
      <p:cxnSp>
        <p:nvCxnSpPr>
          <p:cNvPr id="247" name="Google Shape;247;p32"/>
          <p:cNvCxnSpPr>
            <a:stCxn id="242" idx="2"/>
            <a:endCxn id="244" idx="1"/>
          </p:cNvCxnSpPr>
          <p:nvPr/>
        </p:nvCxnSpPr>
        <p:spPr>
          <a:xfrm flipH="1" rot="-5400000">
            <a:off x="5446537" y="2907454"/>
            <a:ext cx="704100" cy="568800"/>
          </a:xfrm>
          <a:prstGeom prst="bentConnector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48" name="Google Shape;248;p32"/>
          <p:cNvCxnSpPr>
            <a:stCxn id="242" idx="2"/>
            <a:endCxn id="245" idx="1"/>
          </p:cNvCxnSpPr>
          <p:nvPr/>
        </p:nvCxnSpPr>
        <p:spPr>
          <a:xfrm flipH="1" rot="-5400000">
            <a:off x="4909837" y="3444154"/>
            <a:ext cx="1787700" cy="579000"/>
          </a:xfrm>
          <a:prstGeom prst="bentConnector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49" name="Google Shape;249;p32"/>
          <p:cNvCxnSpPr>
            <a:stCxn id="242" idx="2"/>
            <a:endCxn id="246" idx="1"/>
          </p:cNvCxnSpPr>
          <p:nvPr/>
        </p:nvCxnSpPr>
        <p:spPr>
          <a:xfrm flipH="1" rot="-5400000">
            <a:off x="4421887" y="3932104"/>
            <a:ext cx="2763600" cy="579000"/>
          </a:xfrm>
          <a:prstGeom prst="bentConnector2">
            <a:avLst/>
          </a:prstGeom>
          <a:noFill/>
          <a:ln cap="flat" cmpd="sng" w="25400">
            <a:solidFill>
              <a:schemeClr val="accent1"/>
            </a:solidFill>
            <a:prstDash val="solid"/>
            <a:round/>
            <a:headEnd len="med" w="med" type="triangle"/>
            <a:tailEnd len="med" w="med" type="triangle"/>
          </a:ln>
          <a:effectLst>
            <a:outerShdw blurRad="40000" rotWithShape="0" dir="5400000" dist="20000">
              <a:srgbClr val="000000">
                <a:alpha val="37647"/>
              </a:srgbClr>
            </a:outerShdw>
          </a:effectLst>
        </p:spPr>
      </p:cxnSp>
      <p:sp>
        <p:nvSpPr>
          <p:cNvPr id="250" name="Google Shape;250;p32"/>
          <p:cNvSpPr/>
          <p:nvPr/>
        </p:nvSpPr>
        <p:spPr>
          <a:xfrm>
            <a:off x="8326418" y="4714802"/>
            <a:ext cx="659423" cy="625768"/>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I/O</a:t>
            </a:r>
            <a:endParaRPr/>
          </a:p>
        </p:txBody>
      </p:sp>
      <p:cxnSp>
        <p:nvCxnSpPr>
          <p:cNvPr id="251" name="Google Shape;251;p32"/>
          <p:cNvCxnSpPr>
            <a:stCxn id="250" idx="1"/>
            <a:endCxn id="245" idx="0"/>
          </p:cNvCxnSpPr>
          <p:nvPr/>
        </p:nvCxnSpPr>
        <p:spPr>
          <a:xfrm rot="10800000">
            <a:off x="6682118" y="4227586"/>
            <a:ext cx="1644300" cy="800100"/>
          </a:xfrm>
          <a:prstGeom prst="bentConnector4">
            <a:avLst>
              <a:gd fmla="val 32086" name="adj1"/>
              <a:gd fmla="val 128571" name="adj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52" name="Google Shape;252;p32"/>
          <p:cNvCxnSpPr>
            <a:stCxn id="250" idx="1"/>
            <a:endCxn id="244" idx="0"/>
          </p:cNvCxnSpPr>
          <p:nvPr/>
        </p:nvCxnSpPr>
        <p:spPr>
          <a:xfrm rot="10800000">
            <a:off x="6671918" y="3143686"/>
            <a:ext cx="1654500" cy="1884000"/>
          </a:xfrm>
          <a:prstGeom prst="bentConnector4">
            <a:avLst>
              <a:gd fmla="val 32196" name="adj1"/>
              <a:gd fmla="val 112127" name="adj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53" name="Google Shape;253;p32"/>
          <p:cNvCxnSpPr>
            <a:stCxn id="250" idx="1"/>
            <a:endCxn id="246" idx="0"/>
          </p:cNvCxnSpPr>
          <p:nvPr/>
        </p:nvCxnSpPr>
        <p:spPr>
          <a:xfrm flipH="1">
            <a:off x="6682118" y="5027686"/>
            <a:ext cx="1644300" cy="175800"/>
          </a:xfrm>
          <a:prstGeom prst="bentConnector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54" name="Google Shape;254;p32"/>
          <p:cNvCxnSpPr>
            <a:stCxn id="246" idx="3"/>
            <a:endCxn id="250" idx="2"/>
          </p:cNvCxnSpPr>
          <p:nvPr/>
        </p:nvCxnSpPr>
        <p:spPr>
          <a:xfrm flipH="1" rot="10800000">
            <a:off x="7271238" y="5340437"/>
            <a:ext cx="1384800" cy="263100"/>
          </a:xfrm>
          <a:prstGeom prst="bentConnector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255" name="Google Shape;255;p32"/>
          <p:cNvSpPr/>
          <p:nvPr/>
        </p:nvSpPr>
        <p:spPr>
          <a:xfrm>
            <a:off x="6338382" y="5365996"/>
            <a:ext cx="578883" cy="484540"/>
          </a:xfrm>
          <a:prstGeom prst="mathMultiply">
            <a:avLst>
              <a:gd fmla="val 23520" name="adj1"/>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6" name="Google Shape;256;p32"/>
          <p:cNvCxnSpPr>
            <a:stCxn id="244" idx="3"/>
            <a:endCxn id="250" idx="0"/>
          </p:cNvCxnSpPr>
          <p:nvPr/>
        </p:nvCxnSpPr>
        <p:spPr>
          <a:xfrm>
            <a:off x="7261032" y="3543873"/>
            <a:ext cx="1395000" cy="1170900"/>
          </a:xfrm>
          <a:prstGeom prst="bentConnector2">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4"/>
                                        </p:tgtEl>
                                      </p:cBhvr>
                                    </p:animEffect>
                                    <p:set>
                                      <p:cBhvr>
                                        <p:cTn dur="1" fill="hold">
                                          <p:stCondLst>
                                            <p:cond delay="500"/>
                                          </p:stCondLst>
                                        </p:cTn>
                                        <p:tgtEl>
                                          <p:spTgt spid="2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Adapting the Execution Environment</a:t>
            </a:r>
            <a:endParaRPr/>
          </a:p>
        </p:txBody>
      </p:sp>
      <p:sp>
        <p:nvSpPr>
          <p:cNvPr id="263" name="Google Shape;263;p33"/>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Optionally, generated variants can report information about attacks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The watchdog process can be adapted to take advantage of this information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Reporting is currently handled via shared memory</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Allows the watchdog to distinguish between transient faults and attacks</a:t>
            </a:r>
            <a:endParaRPr/>
          </a:p>
          <a:p>
            <a:pPr indent="-215900" lvl="0" marL="342900" rtl="0" algn="l">
              <a:spcBef>
                <a:spcPts val="400"/>
              </a:spcBef>
              <a:spcAft>
                <a:spcPts val="0"/>
              </a:spcAft>
              <a:buClr>
                <a:schemeClr val="dk1"/>
              </a:buClr>
              <a:buSzPts val="2000"/>
              <a:buFont typeface="Arial"/>
              <a:buNone/>
            </a:pPr>
            <a:r>
              <a:t/>
            </a:r>
            <a:endParaRPr>
              <a:latin typeface="Calibri"/>
              <a:ea typeface="Calibri"/>
              <a:cs typeface="Calibri"/>
              <a:sym typeface="Calibri"/>
            </a:endParaRPr>
          </a:p>
        </p:txBody>
      </p:sp>
      <p:pic>
        <p:nvPicPr>
          <p:cNvPr id="264" name="Google Shape;264;p33"/>
          <p:cNvPicPr preferRelativeResize="0"/>
          <p:nvPr>
            <p:ph idx="2" type="body"/>
          </p:nvPr>
        </p:nvPicPr>
        <p:blipFill rotWithShape="1">
          <a:blip r:embed="rId3">
            <a:alphaModFix/>
          </a:blip>
          <a:srcRect b="0" l="0" r="0" t="0"/>
          <a:stretch/>
        </p:blipFill>
        <p:spPr>
          <a:xfrm>
            <a:off x="7620752" y="639041"/>
            <a:ext cx="916579" cy="1228659"/>
          </a:xfrm>
          <a:prstGeom prst="rect">
            <a:avLst/>
          </a:prstGeom>
          <a:noFill/>
          <a:ln>
            <a:noFill/>
          </a:ln>
        </p:spPr>
      </p:pic>
      <p:sp>
        <p:nvSpPr>
          <p:cNvPr id="265" name="Google Shape;265;p33"/>
          <p:cNvSpPr/>
          <p:nvPr/>
        </p:nvSpPr>
        <p:spPr>
          <a:xfrm>
            <a:off x="4331621" y="1691654"/>
            <a:ext cx="2365131" cy="1148150"/>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Watchdog</a:t>
            </a:r>
            <a:endParaRPr/>
          </a:p>
        </p:txBody>
      </p:sp>
      <p:sp>
        <p:nvSpPr>
          <p:cNvPr id="266" name="Google Shape;266;p33"/>
          <p:cNvSpPr/>
          <p:nvPr/>
        </p:nvSpPr>
        <p:spPr>
          <a:xfrm>
            <a:off x="6082863" y="3143823"/>
            <a:ext cx="1178169" cy="800100"/>
          </a:xfrm>
          <a:prstGeom prst="flowChart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Variant 1</a:t>
            </a:r>
            <a:endParaRPr/>
          </a:p>
        </p:txBody>
      </p:sp>
      <p:sp>
        <p:nvSpPr>
          <p:cNvPr id="267" name="Google Shape;267;p33"/>
          <p:cNvSpPr/>
          <p:nvPr/>
        </p:nvSpPr>
        <p:spPr>
          <a:xfrm>
            <a:off x="6093067" y="4227586"/>
            <a:ext cx="1178169" cy="800100"/>
          </a:xfrm>
          <a:prstGeom prst="flowChart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Variant 2</a:t>
            </a:r>
            <a:endParaRPr/>
          </a:p>
        </p:txBody>
      </p:sp>
      <p:sp>
        <p:nvSpPr>
          <p:cNvPr id="268" name="Google Shape;268;p33"/>
          <p:cNvSpPr/>
          <p:nvPr/>
        </p:nvSpPr>
        <p:spPr>
          <a:xfrm>
            <a:off x="6093069" y="5203487"/>
            <a:ext cx="1178169" cy="800100"/>
          </a:xfrm>
          <a:prstGeom prst="flowChart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Variant 3</a:t>
            </a:r>
            <a:endParaRPr/>
          </a:p>
        </p:txBody>
      </p:sp>
      <p:sp>
        <p:nvSpPr>
          <p:cNvPr id="269" name="Google Shape;269;p33"/>
          <p:cNvSpPr/>
          <p:nvPr/>
        </p:nvSpPr>
        <p:spPr>
          <a:xfrm>
            <a:off x="4572000" y="2470638"/>
            <a:ext cx="225780" cy="281354"/>
          </a:xfrm>
          <a:prstGeom prst="rect">
            <a:avLst/>
          </a:prstGeom>
          <a:gradFill>
            <a:gsLst>
              <a:gs pos="0">
                <a:srgbClr val="38B6D8"/>
              </a:gs>
              <a:gs pos="100000">
                <a:srgbClr val="91ECFF"/>
              </a:gs>
            </a:gsLst>
            <a:lin ang="16200000" scaled="0"/>
          </a:gra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3"/>
          <p:cNvSpPr/>
          <p:nvPr/>
        </p:nvSpPr>
        <p:spPr>
          <a:xfrm>
            <a:off x="5017936" y="2482361"/>
            <a:ext cx="225780" cy="281354"/>
          </a:xfrm>
          <a:prstGeom prst="rect">
            <a:avLst/>
          </a:prstGeom>
          <a:gradFill>
            <a:gsLst>
              <a:gs pos="0">
                <a:srgbClr val="38B6D8"/>
              </a:gs>
              <a:gs pos="100000">
                <a:srgbClr val="91ECFF"/>
              </a:gs>
            </a:gsLst>
            <a:lin ang="16200000" scaled="0"/>
          </a:gra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33"/>
          <p:cNvSpPr/>
          <p:nvPr/>
        </p:nvSpPr>
        <p:spPr>
          <a:xfrm>
            <a:off x="5479936" y="2482361"/>
            <a:ext cx="225780" cy="281354"/>
          </a:xfrm>
          <a:prstGeom prst="rect">
            <a:avLst/>
          </a:prstGeom>
          <a:gradFill>
            <a:gsLst>
              <a:gs pos="0">
                <a:srgbClr val="38B6D8"/>
              </a:gs>
              <a:gs pos="100000">
                <a:srgbClr val="91ECFF"/>
              </a:gs>
            </a:gsLst>
            <a:lin ang="16200000" scaled="0"/>
          </a:gra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33"/>
          <p:cNvSpPr/>
          <p:nvPr/>
        </p:nvSpPr>
        <p:spPr>
          <a:xfrm>
            <a:off x="6210300" y="3586346"/>
            <a:ext cx="225780" cy="281354"/>
          </a:xfrm>
          <a:prstGeom prst="rect">
            <a:avLst/>
          </a:prstGeom>
          <a:gradFill>
            <a:gsLst>
              <a:gs pos="0">
                <a:srgbClr val="38B6D8"/>
              </a:gs>
              <a:gs pos="100000">
                <a:srgbClr val="91ECFF"/>
              </a:gs>
            </a:gsLst>
            <a:lin ang="16200000" scaled="0"/>
          </a:gra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33"/>
          <p:cNvSpPr/>
          <p:nvPr/>
        </p:nvSpPr>
        <p:spPr>
          <a:xfrm>
            <a:off x="6210300" y="4670109"/>
            <a:ext cx="225780" cy="281354"/>
          </a:xfrm>
          <a:prstGeom prst="rect">
            <a:avLst/>
          </a:prstGeom>
          <a:gradFill>
            <a:gsLst>
              <a:gs pos="0">
                <a:srgbClr val="38B6D8"/>
              </a:gs>
              <a:gs pos="100000">
                <a:srgbClr val="91ECFF"/>
              </a:gs>
            </a:gsLst>
            <a:lin ang="16200000" scaled="0"/>
          </a:gra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33"/>
          <p:cNvSpPr/>
          <p:nvPr/>
        </p:nvSpPr>
        <p:spPr>
          <a:xfrm>
            <a:off x="6210300" y="5631928"/>
            <a:ext cx="225780" cy="281354"/>
          </a:xfrm>
          <a:prstGeom prst="rect">
            <a:avLst/>
          </a:prstGeom>
          <a:gradFill>
            <a:gsLst>
              <a:gs pos="0">
                <a:srgbClr val="38B6D8"/>
              </a:gs>
              <a:gs pos="100000">
                <a:srgbClr val="91ECFF"/>
              </a:gs>
            </a:gsLst>
            <a:lin ang="16200000" scaled="0"/>
          </a:gra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5" name="Google Shape;275;p33"/>
          <p:cNvCxnSpPr>
            <a:stCxn id="271" idx="2"/>
            <a:endCxn id="272" idx="1"/>
          </p:cNvCxnSpPr>
          <p:nvPr/>
        </p:nvCxnSpPr>
        <p:spPr>
          <a:xfrm flipH="1" rot="-5400000">
            <a:off x="5419876" y="2936665"/>
            <a:ext cx="963300" cy="617400"/>
          </a:xfrm>
          <a:prstGeom prst="bentConnector2">
            <a:avLst/>
          </a:prstGeom>
          <a:noFill/>
          <a:ln cap="flat" cmpd="sng" w="25400">
            <a:solidFill>
              <a:schemeClr val="accent5"/>
            </a:solidFill>
            <a:prstDash val="solid"/>
            <a:round/>
            <a:headEnd len="med" w="med" type="triangle"/>
            <a:tailEnd len="med" w="med" type="triangle"/>
          </a:ln>
          <a:effectLst>
            <a:outerShdw blurRad="40000" rotWithShape="0" dir="5400000" dist="20000">
              <a:srgbClr val="000000">
                <a:alpha val="37647"/>
              </a:srgbClr>
            </a:outerShdw>
          </a:effectLst>
        </p:spPr>
      </p:cxnSp>
      <p:cxnSp>
        <p:nvCxnSpPr>
          <p:cNvPr id="276" name="Google Shape;276;p33"/>
          <p:cNvCxnSpPr>
            <a:stCxn id="270" idx="2"/>
            <a:endCxn id="273" idx="1"/>
          </p:cNvCxnSpPr>
          <p:nvPr/>
        </p:nvCxnSpPr>
        <p:spPr>
          <a:xfrm flipH="1" rot="-5400000">
            <a:off x="4646926" y="3247615"/>
            <a:ext cx="2047200" cy="1079400"/>
          </a:xfrm>
          <a:prstGeom prst="bentConnector2">
            <a:avLst/>
          </a:prstGeom>
          <a:noFill/>
          <a:ln cap="flat" cmpd="sng" w="25400">
            <a:solidFill>
              <a:schemeClr val="accent5"/>
            </a:solidFill>
            <a:prstDash val="solid"/>
            <a:round/>
            <a:headEnd len="med" w="med" type="triangle"/>
            <a:tailEnd len="med" w="med" type="triangle"/>
          </a:ln>
          <a:effectLst>
            <a:outerShdw blurRad="40000" rotWithShape="0" dir="5400000" dist="20000">
              <a:srgbClr val="000000">
                <a:alpha val="37647"/>
              </a:srgbClr>
            </a:outerShdw>
          </a:effectLst>
        </p:spPr>
      </p:cxnSp>
      <p:cxnSp>
        <p:nvCxnSpPr>
          <p:cNvPr id="277" name="Google Shape;277;p33"/>
          <p:cNvCxnSpPr>
            <a:stCxn id="269" idx="2"/>
            <a:endCxn id="274" idx="1"/>
          </p:cNvCxnSpPr>
          <p:nvPr/>
        </p:nvCxnSpPr>
        <p:spPr>
          <a:xfrm flipH="1" rot="-5400000">
            <a:off x="3937290" y="3499592"/>
            <a:ext cx="3020700" cy="1525500"/>
          </a:xfrm>
          <a:prstGeom prst="bentConnector2">
            <a:avLst/>
          </a:prstGeom>
          <a:noFill/>
          <a:ln cap="flat" cmpd="sng" w="25400">
            <a:solidFill>
              <a:schemeClr val="accent5"/>
            </a:solidFill>
            <a:prstDash val="solid"/>
            <a:round/>
            <a:headEnd len="med" w="med" type="triangle"/>
            <a:tailEnd len="med" w="med" type="triangle"/>
          </a:ln>
          <a:effectLst>
            <a:outerShdw blurRad="40000" rotWithShape="0" dir="5400000" dist="20000">
              <a:srgbClr val="000000">
                <a:alpha val="37647"/>
              </a:srgbClr>
            </a:outerShdw>
          </a:effectLst>
        </p:spPr>
      </p:cxnSp>
      <p:sp>
        <p:nvSpPr>
          <p:cNvPr id="278" name="Google Shape;278;p33"/>
          <p:cNvSpPr/>
          <p:nvPr/>
        </p:nvSpPr>
        <p:spPr>
          <a:xfrm>
            <a:off x="6210301" y="4739054"/>
            <a:ext cx="225779" cy="188983"/>
          </a:xfrm>
          <a:prstGeom prst="mathMultiply">
            <a:avLst>
              <a:gd fmla="val 23520" name="adj1"/>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33"/>
          <p:cNvSpPr/>
          <p:nvPr/>
        </p:nvSpPr>
        <p:spPr>
          <a:xfrm>
            <a:off x="5034000" y="2535091"/>
            <a:ext cx="225779" cy="188983"/>
          </a:xfrm>
          <a:prstGeom prst="mathMultiply">
            <a:avLst>
              <a:gd fmla="val 23520" name="adj1"/>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4"/>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Assurance</a:t>
            </a:r>
            <a:endParaRPr/>
          </a:p>
        </p:txBody>
      </p:sp>
      <p:sp>
        <p:nvSpPr>
          <p:cNvPr id="286" name="Google Shape;286;p34"/>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850"/>
              <a:buNone/>
            </a:pPr>
            <a:r>
              <a:rPr b="1" lang="en-US" sz="1850">
                <a:latin typeface="Calibri"/>
                <a:ea typeface="Calibri"/>
                <a:cs typeface="Calibri"/>
                <a:sym typeface="Calibri"/>
              </a:rPr>
              <a:t>Correctness</a:t>
            </a:r>
            <a:endParaRPr/>
          </a:p>
          <a:p>
            <a:pPr indent="0" lvl="0" marL="0" rtl="0" algn="l">
              <a:lnSpc>
                <a:spcPct val="80000"/>
              </a:lnSpc>
              <a:spcBef>
                <a:spcPts val="370"/>
              </a:spcBef>
              <a:spcAft>
                <a:spcPts val="0"/>
              </a:spcAft>
              <a:buClr>
                <a:schemeClr val="dk1"/>
              </a:buClr>
              <a:buSzPts val="1850"/>
              <a:buNone/>
            </a:pPr>
            <a:r>
              <a:t/>
            </a:r>
            <a:endParaRPr sz="1850">
              <a:latin typeface="Calibri"/>
              <a:ea typeface="Calibri"/>
              <a:cs typeface="Calibri"/>
              <a:sym typeface="Calibri"/>
            </a:endParaRPr>
          </a:p>
          <a:p>
            <a:pPr indent="0" lvl="0" marL="0" rtl="0" algn="l">
              <a:lnSpc>
                <a:spcPct val="80000"/>
              </a:lnSpc>
              <a:spcBef>
                <a:spcPts val="370"/>
              </a:spcBef>
              <a:spcAft>
                <a:spcPts val="0"/>
              </a:spcAft>
              <a:buClr>
                <a:schemeClr val="dk1"/>
              </a:buClr>
              <a:buSzPts val="1850"/>
              <a:buNone/>
            </a:pPr>
            <a:r>
              <a:rPr lang="en-US" sz="1850">
                <a:latin typeface="Calibri"/>
                <a:ea typeface="Calibri"/>
                <a:cs typeface="Calibri"/>
                <a:sym typeface="Calibri"/>
              </a:rPr>
              <a:t>Binary rewriting is difficult</a:t>
            </a:r>
            <a:endParaRPr/>
          </a:p>
          <a:p>
            <a:pPr indent="-342900" lvl="0" marL="342900" rtl="0" algn="l">
              <a:lnSpc>
                <a:spcPct val="80000"/>
              </a:lnSpc>
              <a:spcBef>
                <a:spcPts val="370"/>
              </a:spcBef>
              <a:spcAft>
                <a:spcPts val="0"/>
              </a:spcAft>
              <a:buClr>
                <a:schemeClr val="dk1"/>
              </a:buClr>
              <a:buSzPts val="1850"/>
              <a:buFont typeface="Calibri"/>
              <a:buChar char="-"/>
            </a:pPr>
            <a:r>
              <a:rPr lang="en-US" sz="1850">
                <a:latin typeface="Calibri"/>
                <a:ea typeface="Calibri"/>
                <a:cs typeface="Calibri"/>
                <a:sym typeface="Calibri"/>
              </a:rPr>
              <a:t>We use a conservative strategy to avoid introducing bugs</a:t>
            </a:r>
            <a:endParaRPr/>
          </a:p>
          <a:p>
            <a:pPr indent="-342900" lvl="0" marL="342900" rtl="0" algn="l">
              <a:lnSpc>
                <a:spcPct val="80000"/>
              </a:lnSpc>
              <a:spcBef>
                <a:spcPts val="370"/>
              </a:spcBef>
              <a:spcAft>
                <a:spcPts val="0"/>
              </a:spcAft>
              <a:buClr>
                <a:schemeClr val="dk1"/>
              </a:buClr>
              <a:buSzPts val="1850"/>
              <a:buFont typeface="Calibri"/>
              <a:buChar char="-"/>
            </a:pPr>
            <a:r>
              <a:rPr lang="en-US" sz="1850">
                <a:latin typeface="Calibri"/>
                <a:ea typeface="Calibri"/>
                <a:cs typeface="Calibri"/>
                <a:sym typeface="Calibri"/>
              </a:rPr>
              <a:t>We have also explored formal verification techniques</a:t>
            </a:r>
            <a:endParaRPr/>
          </a:p>
          <a:p>
            <a:pPr indent="0" lvl="0" marL="0" rtl="0" algn="l">
              <a:lnSpc>
                <a:spcPct val="80000"/>
              </a:lnSpc>
              <a:spcBef>
                <a:spcPts val="370"/>
              </a:spcBef>
              <a:spcAft>
                <a:spcPts val="0"/>
              </a:spcAft>
              <a:buClr>
                <a:schemeClr val="dk1"/>
              </a:buClr>
              <a:buSzPts val="1850"/>
              <a:buNone/>
            </a:pPr>
            <a:r>
              <a:t/>
            </a:r>
            <a:endParaRPr sz="1850">
              <a:latin typeface="Calibri"/>
              <a:ea typeface="Calibri"/>
              <a:cs typeface="Calibri"/>
              <a:sym typeface="Calibri"/>
            </a:endParaRPr>
          </a:p>
          <a:p>
            <a:pPr indent="0" lvl="0" marL="0" rtl="0" algn="l">
              <a:lnSpc>
                <a:spcPct val="80000"/>
              </a:lnSpc>
              <a:spcBef>
                <a:spcPts val="370"/>
              </a:spcBef>
              <a:spcAft>
                <a:spcPts val="0"/>
              </a:spcAft>
              <a:buClr>
                <a:schemeClr val="dk1"/>
              </a:buClr>
              <a:buSzPts val="1850"/>
              <a:buNone/>
            </a:pPr>
            <a:r>
              <a:rPr lang="en-US" sz="1850">
                <a:latin typeface="Calibri"/>
                <a:ea typeface="Calibri"/>
                <a:cs typeface="Calibri"/>
                <a:sym typeface="Calibri"/>
              </a:rPr>
              <a:t>The embrittle tool provides a mode to attempt to prove functional equivalence between the original and diversified binaries</a:t>
            </a:r>
            <a:endParaRPr/>
          </a:p>
          <a:p>
            <a:pPr indent="0" lvl="0" marL="0" rtl="0" algn="l">
              <a:lnSpc>
                <a:spcPct val="80000"/>
              </a:lnSpc>
              <a:spcBef>
                <a:spcPts val="370"/>
              </a:spcBef>
              <a:spcAft>
                <a:spcPts val="0"/>
              </a:spcAft>
              <a:buClr>
                <a:schemeClr val="dk1"/>
              </a:buClr>
              <a:buSzPts val="1850"/>
              <a:buNone/>
            </a:pPr>
            <a:r>
              <a:t/>
            </a:r>
            <a:endParaRPr sz="1850">
              <a:latin typeface="Calibri"/>
              <a:ea typeface="Calibri"/>
              <a:cs typeface="Calibri"/>
              <a:sym typeface="Calibri"/>
            </a:endParaRPr>
          </a:p>
          <a:p>
            <a:pPr indent="0" lvl="0" marL="0" rtl="0" algn="l">
              <a:lnSpc>
                <a:spcPct val="80000"/>
              </a:lnSpc>
              <a:spcBef>
                <a:spcPts val="370"/>
              </a:spcBef>
              <a:spcAft>
                <a:spcPts val="0"/>
              </a:spcAft>
              <a:buClr>
                <a:schemeClr val="dk1"/>
              </a:buClr>
              <a:buSzPts val="1850"/>
              <a:buNone/>
            </a:pPr>
            <a:r>
              <a:rPr lang="en-US" sz="1850">
                <a:latin typeface="Calibri"/>
                <a:ea typeface="Calibri"/>
                <a:cs typeface="Calibri"/>
                <a:sym typeface="Calibri"/>
              </a:rPr>
              <a:t>It is currently best-effort and the subject of ongoing work</a:t>
            </a:r>
            <a:endParaRPr/>
          </a:p>
        </p:txBody>
      </p:sp>
      <p:sp>
        <p:nvSpPr>
          <p:cNvPr id="287" name="Google Shape;287;p34"/>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a:latin typeface="Calibri"/>
                <a:ea typeface="Calibri"/>
                <a:cs typeface="Calibri"/>
                <a:sym typeface="Calibri"/>
              </a:rPr>
              <a:t>Performance</a:t>
            </a:r>
            <a:endParaRPr/>
          </a:p>
          <a:p>
            <a:pPr indent="0" lvl="0" marL="0" rtl="0" algn="l">
              <a:lnSpc>
                <a:spcPct val="90000"/>
              </a:lnSpc>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lnSpc>
                <a:spcPct val="90000"/>
              </a:lnSpc>
              <a:spcBef>
                <a:spcPts val="400"/>
              </a:spcBef>
              <a:spcAft>
                <a:spcPts val="0"/>
              </a:spcAft>
              <a:buClr>
                <a:schemeClr val="dk1"/>
              </a:buClr>
              <a:buSzPts val="2000"/>
              <a:buNone/>
            </a:pPr>
            <a:r>
              <a:rPr lang="en-US">
                <a:latin typeface="Calibri"/>
                <a:ea typeface="Calibri"/>
                <a:cs typeface="Calibri"/>
                <a:sym typeface="Calibri"/>
              </a:rPr>
              <a:t>embrittle avoids functional changes (except for obviously incorrect behavior)</a:t>
            </a:r>
            <a:endParaRPr/>
          </a:p>
          <a:p>
            <a:pPr indent="0" lvl="0" marL="0" rtl="0" algn="l">
              <a:lnSpc>
                <a:spcPct val="90000"/>
              </a:lnSpc>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lnSpc>
                <a:spcPct val="90000"/>
              </a:lnSpc>
              <a:spcBef>
                <a:spcPts val="400"/>
              </a:spcBef>
              <a:spcAft>
                <a:spcPts val="0"/>
              </a:spcAft>
              <a:buClr>
                <a:schemeClr val="dk1"/>
              </a:buClr>
              <a:buSzPts val="2000"/>
              <a:buNone/>
            </a:pPr>
            <a:r>
              <a:rPr lang="en-US">
                <a:latin typeface="Calibri"/>
                <a:ea typeface="Calibri"/>
                <a:cs typeface="Calibri"/>
                <a:sym typeface="Calibri"/>
              </a:rPr>
              <a:t>The impact of </a:t>
            </a:r>
            <a:r>
              <a:rPr i="1" lang="en-US">
                <a:latin typeface="Calibri"/>
                <a:ea typeface="Calibri"/>
                <a:cs typeface="Calibri"/>
                <a:sym typeface="Calibri"/>
              </a:rPr>
              <a:t>timing</a:t>
            </a:r>
            <a:r>
              <a:rPr lang="en-US">
                <a:latin typeface="Calibri"/>
                <a:ea typeface="Calibri"/>
                <a:cs typeface="Calibri"/>
                <a:sym typeface="Calibri"/>
              </a:rPr>
              <a:t> changes is difficult to quantify automatically</a:t>
            </a:r>
            <a:endParaRPr/>
          </a:p>
          <a:p>
            <a:pPr indent="-342900" lvl="0" marL="342900" rtl="0" algn="l">
              <a:lnSpc>
                <a:spcPct val="90000"/>
              </a:lnSpc>
              <a:spcBef>
                <a:spcPts val="400"/>
              </a:spcBef>
              <a:spcAft>
                <a:spcPts val="0"/>
              </a:spcAft>
              <a:buClr>
                <a:schemeClr val="dk1"/>
              </a:buClr>
              <a:buSzPts val="2000"/>
              <a:buFont typeface="Calibri"/>
              <a:buChar char="-"/>
            </a:pPr>
            <a:r>
              <a:rPr lang="en-US">
                <a:latin typeface="Calibri"/>
                <a:ea typeface="Calibri"/>
                <a:cs typeface="Calibri"/>
                <a:sym typeface="Calibri"/>
              </a:rPr>
              <a:t>Typically evaluated empirically</a:t>
            </a:r>
            <a:endParaRPr/>
          </a:p>
          <a:p>
            <a:pPr indent="-342900" lvl="0" marL="342900" rtl="0" algn="l">
              <a:lnSpc>
                <a:spcPct val="90000"/>
              </a:lnSpc>
              <a:spcBef>
                <a:spcPts val="400"/>
              </a:spcBef>
              <a:spcAft>
                <a:spcPts val="0"/>
              </a:spcAft>
              <a:buClr>
                <a:schemeClr val="dk1"/>
              </a:buClr>
              <a:buSzPts val="2000"/>
              <a:buFont typeface="Calibri"/>
              <a:buChar char="-"/>
            </a:pPr>
            <a:r>
              <a:rPr lang="en-US">
                <a:latin typeface="Calibri"/>
                <a:ea typeface="Calibri"/>
                <a:cs typeface="Calibri"/>
                <a:sym typeface="Calibri"/>
              </a:rPr>
              <a:t>Varies between variants</a:t>
            </a:r>
            <a:endParaRPr/>
          </a:p>
          <a:p>
            <a:pPr indent="0" lvl="0" marL="0" rtl="0" algn="l">
              <a:lnSpc>
                <a:spcPct val="90000"/>
              </a:lnSpc>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lnSpc>
                <a:spcPct val="90000"/>
              </a:lnSpc>
              <a:spcBef>
                <a:spcPts val="400"/>
              </a:spcBef>
              <a:spcAft>
                <a:spcPts val="0"/>
              </a:spcAft>
              <a:buClr>
                <a:schemeClr val="dk1"/>
              </a:buClr>
              <a:buSzPts val="2000"/>
              <a:buNone/>
            </a:pPr>
            <a:r>
              <a:rPr lang="en-US">
                <a:latin typeface="Calibri"/>
                <a:ea typeface="Calibri"/>
                <a:cs typeface="Calibri"/>
                <a:sym typeface="Calibri"/>
              </a:rPr>
              <a:t>Timing changes are the result of changing caching behavior by rearranging code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C32E"/>
              </a:buClr>
              <a:buSzPts val="3400"/>
              <a:buFont typeface="Helvetica Neue"/>
              <a:buNone/>
            </a:pPr>
            <a:r>
              <a:rPr lang="en-US"/>
              <a:t>Implementation Guidance</a:t>
            </a:r>
            <a:endParaRPr/>
          </a:p>
        </p:txBody>
      </p:sp>
      <p:sp>
        <p:nvSpPr>
          <p:cNvPr id="293" name="Google Shape;293;p35"/>
          <p:cNvSpPr txBox="1"/>
          <p:nvPr>
            <p:ph idx="1" type="body"/>
          </p:nvPr>
        </p:nvSpPr>
        <p:spPr>
          <a:xfrm>
            <a:off x="466336" y="4010000"/>
            <a:ext cx="5756664" cy="1724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D8D8D8"/>
              </a:buClr>
              <a:buSzPts val="1600"/>
              <a:buNone/>
            </a:pPr>
            <a:r>
              <a:rPr lang="en-US"/>
              <a:t>Use cases and best practices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Suitable Targets</a:t>
            </a:r>
            <a:endParaRPr/>
          </a:p>
        </p:txBody>
      </p:sp>
      <p:sp>
        <p:nvSpPr>
          <p:cNvPr id="300" name="Google Shape;300;p36"/>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Static Linux (ELF) binaries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Supported architectures</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X86_64</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PowerPC (32 and 64 bit)</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ARM (32 bit)</a:t>
            </a:r>
            <a:endParaRPr/>
          </a:p>
          <a:p>
            <a:pPr indent="-215900" lvl="0" marL="342900" rtl="0" algn="l">
              <a:spcBef>
                <a:spcPts val="400"/>
              </a:spcBef>
              <a:spcAft>
                <a:spcPts val="0"/>
              </a:spcAft>
              <a:buClr>
                <a:schemeClr val="dk1"/>
              </a:buClr>
              <a:buSzPts val="2000"/>
              <a:buFont typeface="Arial"/>
              <a:buNone/>
            </a:pPr>
            <a:r>
              <a:t/>
            </a:r>
            <a:endParaRPr>
              <a:latin typeface="Calibri"/>
              <a:ea typeface="Calibri"/>
              <a:cs typeface="Calibri"/>
              <a:sym typeface="Calibri"/>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Source is not required</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But can be helpful for integration</a:t>
            </a:r>
            <a:endParaRPr/>
          </a:p>
        </p:txBody>
      </p:sp>
      <p:sp>
        <p:nvSpPr>
          <p:cNvPr id="301" name="Google Shape;301;p36"/>
          <p:cNvSpPr txBox="1"/>
          <p:nvPr>
            <p:ph idx="2" type="body"/>
          </p:nvPr>
        </p:nvSpPr>
        <p:spPr>
          <a:xfrm>
            <a:off x="4802364" y="1693862"/>
            <a:ext cx="3878086" cy="1858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ARM limitations:</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PIC is not yet supported</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Thumb is not yet supported</a:t>
            </a:r>
            <a:endParaRPr/>
          </a:p>
        </p:txBody>
      </p:sp>
      <p:pic>
        <p:nvPicPr>
          <p:cNvPr id="302" name="Google Shape;302;p36"/>
          <p:cNvPicPr preferRelativeResize="0"/>
          <p:nvPr/>
        </p:nvPicPr>
        <p:blipFill rotWithShape="1">
          <a:blip r:embed="rId3">
            <a:alphaModFix/>
          </a:blip>
          <a:srcRect b="0" l="0" r="0" t="0"/>
          <a:stretch/>
        </p:blipFill>
        <p:spPr>
          <a:xfrm>
            <a:off x="5317495" y="3141194"/>
            <a:ext cx="2661910" cy="29187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Discussion of Static Binaries</a:t>
            </a:r>
            <a:endParaRPr/>
          </a:p>
        </p:txBody>
      </p:sp>
      <p:sp>
        <p:nvSpPr>
          <p:cNvPr id="309" name="Google Shape;309;p37"/>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Our tools focus on supporting </a:t>
            </a:r>
            <a:r>
              <a:rPr i="1" lang="en-US">
                <a:latin typeface="Calibri"/>
                <a:ea typeface="Calibri"/>
                <a:cs typeface="Calibri"/>
                <a:sym typeface="Calibri"/>
              </a:rPr>
              <a:t>static</a:t>
            </a:r>
            <a:r>
              <a:rPr lang="en-US">
                <a:latin typeface="Calibri"/>
                <a:ea typeface="Calibri"/>
                <a:cs typeface="Calibri"/>
                <a:sym typeface="Calibri"/>
              </a:rPr>
              <a:t> binaries (i.e., not using shared libraries)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Shared libraries allow </a:t>
            </a:r>
            <a:r>
              <a:rPr i="1" lang="en-US">
                <a:latin typeface="Calibri"/>
                <a:ea typeface="Calibri"/>
                <a:cs typeface="Calibri"/>
                <a:sym typeface="Calibri"/>
              </a:rPr>
              <a:t>return-to-libc</a:t>
            </a:r>
            <a:r>
              <a:rPr lang="en-US">
                <a:latin typeface="Calibri"/>
                <a:ea typeface="Calibri"/>
                <a:cs typeface="Calibri"/>
                <a:sym typeface="Calibri"/>
              </a:rPr>
              <a:t> attacks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Static binaries can be entirely diversified</a:t>
            </a:r>
            <a:endParaRPr/>
          </a:p>
        </p:txBody>
      </p:sp>
      <p:sp>
        <p:nvSpPr>
          <p:cNvPr id="310" name="Google Shape;310;p37"/>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In a Capture the Flag (CTF) [1] event, dynamically-linked binaries were compromised in minutes</a:t>
            </a:r>
            <a:endParaRPr/>
          </a:p>
        </p:txBody>
      </p:sp>
      <p:sp>
        <p:nvSpPr>
          <p:cNvPr id="311" name="Google Shape;311;p37"/>
          <p:cNvSpPr/>
          <p:nvPr/>
        </p:nvSpPr>
        <p:spPr>
          <a:xfrm>
            <a:off x="2813125" y="6020938"/>
            <a:ext cx="428373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 </a:t>
            </a:r>
            <a:r>
              <a:rPr lang="en-US" sz="1800" u="sng">
                <a:solidFill>
                  <a:schemeClr val="hlink"/>
                </a:solidFill>
                <a:latin typeface="Calibri"/>
                <a:ea typeface="Calibri"/>
                <a:cs typeface="Calibri"/>
                <a:sym typeface="Calibri"/>
                <a:hlinkClick r:id="rId3"/>
              </a:rPr>
              <a:t>https://www.hackthemachine.ai/</a:t>
            </a:r>
            <a:r>
              <a:rPr lang="en-US" sz="1800">
                <a:solidFill>
                  <a:schemeClr val="dk1"/>
                </a:solidFill>
                <a:latin typeface="Calibri"/>
                <a:ea typeface="Calibri"/>
                <a:cs typeface="Calibri"/>
                <a:sym typeface="Calibri"/>
              </a:rPr>
              <a:t> (2019)</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8"/>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Workloads and Performance</a:t>
            </a:r>
            <a:endParaRPr/>
          </a:p>
        </p:txBody>
      </p:sp>
      <p:sp>
        <p:nvSpPr>
          <p:cNvPr id="318" name="Google Shape;318;p38"/>
          <p:cNvSpPr txBox="1"/>
          <p:nvPr>
            <p:ph idx="1" type="body"/>
          </p:nvPr>
        </p:nvSpPr>
        <p:spPr>
          <a:xfrm>
            <a:off x="466337" y="3010619"/>
            <a:ext cx="3879885" cy="31235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b="1" lang="en-US" sz="1800">
                <a:latin typeface="Calibri"/>
                <a:ea typeface="Calibri"/>
                <a:cs typeface="Calibri"/>
                <a:sym typeface="Calibri"/>
              </a:rPr>
              <a:t>Usually Safe Workloads</a:t>
            </a:r>
            <a:endParaRPr/>
          </a:p>
          <a:p>
            <a:pPr indent="-285750" lvl="0" marL="285750" rtl="0" algn="l">
              <a:spcBef>
                <a:spcPts val="360"/>
              </a:spcBef>
              <a:spcAft>
                <a:spcPts val="0"/>
              </a:spcAft>
              <a:buClr>
                <a:schemeClr val="dk1"/>
              </a:buClr>
              <a:buSzPts val="1800"/>
              <a:buFont typeface="Calibri"/>
              <a:buChar char="-"/>
            </a:pPr>
            <a:r>
              <a:rPr lang="en-US" sz="1800">
                <a:latin typeface="Calibri"/>
                <a:ea typeface="Calibri"/>
                <a:cs typeface="Calibri"/>
                <a:sym typeface="Calibri"/>
              </a:rPr>
              <a:t>I/O-bound applications</a:t>
            </a:r>
            <a:endParaRPr/>
          </a:p>
          <a:p>
            <a:pPr indent="-285750" lvl="0" marL="285750" rtl="0" algn="l">
              <a:spcBef>
                <a:spcPts val="360"/>
              </a:spcBef>
              <a:spcAft>
                <a:spcPts val="0"/>
              </a:spcAft>
              <a:buClr>
                <a:schemeClr val="dk1"/>
              </a:buClr>
              <a:buSzPts val="1800"/>
              <a:buFont typeface="Calibri"/>
              <a:buChar char="-"/>
            </a:pPr>
            <a:r>
              <a:rPr lang="en-US" sz="1800">
                <a:latin typeface="Calibri"/>
                <a:ea typeface="Calibri"/>
                <a:cs typeface="Calibri"/>
                <a:sym typeface="Calibri"/>
              </a:rPr>
              <a:t>Reactive systems</a:t>
            </a:r>
            <a:endParaRPr/>
          </a:p>
        </p:txBody>
      </p:sp>
      <p:sp>
        <p:nvSpPr>
          <p:cNvPr id="319" name="Google Shape;319;p38"/>
          <p:cNvSpPr txBox="1"/>
          <p:nvPr>
            <p:ph idx="2" type="body"/>
          </p:nvPr>
        </p:nvSpPr>
        <p:spPr>
          <a:xfrm>
            <a:off x="4802364" y="3010619"/>
            <a:ext cx="3878086" cy="31235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b="1" lang="en-US" sz="1800">
                <a:latin typeface="Calibri"/>
                <a:ea typeface="Calibri"/>
                <a:cs typeface="Calibri"/>
                <a:sym typeface="Calibri"/>
              </a:rPr>
              <a:t>Sometimes Problematic Workloads</a:t>
            </a:r>
            <a:endParaRPr/>
          </a:p>
          <a:p>
            <a:pPr indent="-285750" lvl="0" marL="285750" rtl="0" algn="l">
              <a:spcBef>
                <a:spcPts val="360"/>
              </a:spcBef>
              <a:spcAft>
                <a:spcPts val="0"/>
              </a:spcAft>
              <a:buClr>
                <a:schemeClr val="dk1"/>
              </a:buClr>
              <a:buSzPts val="1800"/>
              <a:buFont typeface="Calibri"/>
              <a:buChar char="-"/>
            </a:pPr>
            <a:r>
              <a:rPr lang="en-US" sz="1800">
                <a:latin typeface="Calibri"/>
                <a:ea typeface="Calibri"/>
                <a:cs typeface="Calibri"/>
                <a:sym typeface="Calibri"/>
              </a:rPr>
              <a:t>CPU-bound applications</a:t>
            </a:r>
            <a:endParaRPr/>
          </a:p>
          <a:p>
            <a:pPr indent="-285750" lvl="0" marL="285750" rtl="0" algn="l">
              <a:spcBef>
                <a:spcPts val="360"/>
              </a:spcBef>
              <a:spcAft>
                <a:spcPts val="0"/>
              </a:spcAft>
              <a:buClr>
                <a:schemeClr val="dk1"/>
              </a:buClr>
              <a:buSzPts val="1800"/>
              <a:buFont typeface="Calibri"/>
              <a:buChar char="-"/>
            </a:pPr>
            <a:r>
              <a:rPr lang="en-US" sz="1800">
                <a:latin typeface="Calibri"/>
                <a:ea typeface="Calibri"/>
                <a:cs typeface="Calibri"/>
                <a:sym typeface="Calibri"/>
              </a:rPr>
              <a:t>Data processing applications where attackers control the </a:t>
            </a:r>
            <a:r>
              <a:rPr i="1" lang="en-US" sz="1800">
                <a:latin typeface="Calibri"/>
                <a:ea typeface="Calibri"/>
                <a:cs typeface="Calibri"/>
                <a:sym typeface="Calibri"/>
              </a:rPr>
              <a:t>amount</a:t>
            </a:r>
            <a:r>
              <a:rPr lang="en-US" sz="1800">
                <a:latin typeface="Calibri"/>
                <a:ea typeface="Calibri"/>
                <a:cs typeface="Calibri"/>
                <a:sym typeface="Calibri"/>
              </a:rPr>
              <a:t> of input data</a:t>
            </a:r>
            <a:endParaRPr/>
          </a:p>
          <a:p>
            <a:pPr indent="-171450" lvl="0" marL="285750" rtl="0" algn="l">
              <a:spcBef>
                <a:spcPts val="360"/>
              </a:spcBef>
              <a:spcAft>
                <a:spcPts val="0"/>
              </a:spcAft>
              <a:buClr>
                <a:schemeClr val="dk1"/>
              </a:buClr>
              <a:buSzPts val="1800"/>
              <a:buFont typeface="Helvetica Neue Light"/>
              <a:buNone/>
            </a:pPr>
            <a:r>
              <a:t/>
            </a:r>
            <a:endParaRPr sz="1800">
              <a:latin typeface="Calibri"/>
              <a:ea typeface="Calibri"/>
              <a:cs typeface="Calibri"/>
              <a:sym typeface="Calibri"/>
            </a:endParaRPr>
          </a:p>
          <a:p>
            <a:pPr indent="0" lvl="0" marL="0" rtl="0" algn="l">
              <a:spcBef>
                <a:spcPts val="360"/>
              </a:spcBef>
              <a:spcAft>
                <a:spcPts val="0"/>
              </a:spcAft>
              <a:buClr>
                <a:schemeClr val="dk1"/>
              </a:buClr>
              <a:buSzPts val="1800"/>
              <a:buNone/>
            </a:pPr>
            <a:r>
              <a:rPr lang="en-US" sz="1800">
                <a:latin typeface="Calibri"/>
                <a:ea typeface="Calibri"/>
                <a:cs typeface="Calibri"/>
                <a:sym typeface="Calibri"/>
              </a:rPr>
              <a:t>CPU-bound applications can compound overhead in tight execution loops</a:t>
            </a:r>
            <a:endParaRPr/>
          </a:p>
        </p:txBody>
      </p:sp>
      <p:sp>
        <p:nvSpPr>
          <p:cNvPr id="320" name="Google Shape;320;p38"/>
          <p:cNvSpPr txBox="1"/>
          <p:nvPr/>
        </p:nvSpPr>
        <p:spPr>
          <a:xfrm>
            <a:off x="2159425" y="2081012"/>
            <a:ext cx="437359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Binary rewriting can introduce performance regressions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9"/>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Performance Impact</a:t>
            </a:r>
            <a:endParaRPr/>
          </a:p>
        </p:txBody>
      </p:sp>
      <p:sp>
        <p:nvSpPr>
          <p:cNvPr id="326" name="Google Shape;326;p39"/>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US">
                <a:latin typeface="Calibri"/>
                <a:ea typeface="Calibri"/>
                <a:cs typeface="Calibri"/>
                <a:sym typeface="Calibri"/>
              </a:rPr>
              <a:t>The diversification tool moves code around randomly</a:t>
            </a:r>
            <a:endParaRPr/>
          </a:p>
          <a:p>
            <a:pPr indent="-342900" lvl="1" marL="973138" rtl="0" algn="l">
              <a:lnSpc>
                <a:spcPct val="90000"/>
              </a:lnSpc>
              <a:spcBef>
                <a:spcPts val="320"/>
              </a:spcBef>
              <a:spcAft>
                <a:spcPts val="0"/>
              </a:spcAft>
              <a:buClr>
                <a:schemeClr val="dk1"/>
              </a:buClr>
              <a:buSzPts val="1600"/>
              <a:buFont typeface="Arial"/>
              <a:buChar char="•"/>
            </a:pPr>
            <a:r>
              <a:rPr lang="en-US">
                <a:latin typeface="Calibri"/>
                <a:ea typeface="Calibri"/>
                <a:cs typeface="Calibri"/>
                <a:sym typeface="Calibri"/>
              </a:rPr>
              <a:t>This can lose some locality introduced by the compiler</a:t>
            </a:r>
            <a:endParaRPr/>
          </a:p>
          <a:p>
            <a:pPr indent="0" lvl="0" marL="0" rtl="0" algn="l">
              <a:lnSpc>
                <a:spcPct val="90000"/>
              </a:lnSpc>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lnSpc>
                <a:spcPct val="90000"/>
              </a:lnSpc>
              <a:spcBef>
                <a:spcPts val="400"/>
              </a:spcBef>
              <a:spcAft>
                <a:spcPts val="0"/>
              </a:spcAft>
              <a:buClr>
                <a:schemeClr val="dk1"/>
              </a:buClr>
              <a:buSzPts val="2000"/>
              <a:buNone/>
            </a:pPr>
            <a:r>
              <a:rPr b="1" lang="en-US">
                <a:latin typeface="Calibri"/>
                <a:ea typeface="Calibri"/>
                <a:cs typeface="Calibri"/>
                <a:sym typeface="Calibri"/>
              </a:rPr>
              <a:t>Typical overheads are 0-5%</a:t>
            </a:r>
            <a:endParaRPr/>
          </a:p>
          <a:p>
            <a:pPr indent="0" lvl="0" marL="0" rtl="0" algn="l">
              <a:lnSpc>
                <a:spcPct val="90000"/>
              </a:lnSpc>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lnSpc>
                <a:spcPct val="90000"/>
              </a:lnSpc>
              <a:spcBef>
                <a:spcPts val="400"/>
              </a:spcBef>
              <a:spcAft>
                <a:spcPts val="0"/>
              </a:spcAft>
              <a:buClr>
                <a:schemeClr val="dk1"/>
              </a:buClr>
              <a:buSzPts val="2000"/>
              <a:buNone/>
            </a:pPr>
            <a:r>
              <a:rPr lang="en-US">
                <a:latin typeface="Calibri"/>
                <a:ea typeface="Calibri"/>
                <a:cs typeface="Calibri"/>
                <a:sym typeface="Calibri"/>
              </a:rPr>
              <a:t>Overheads are negligible in code that is not in a CPU-bound tight loop</a:t>
            </a:r>
            <a:endParaRPr/>
          </a:p>
          <a:p>
            <a:pPr indent="0" lvl="0" marL="0" rtl="0" algn="l">
              <a:lnSpc>
                <a:spcPct val="90000"/>
              </a:lnSpc>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lnSpc>
                <a:spcPct val="90000"/>
              </a:lnSpc>
              <a:spcBef>
                <a:spcPts val="400"/>
              </a:spcBef>
              <a:spcAft>
                <a:spcPts val="0"/>
              </a:spcAft>
              <a:buClr>
                <a:schemeClr val="dk1"/>
              </a:buClr>
              <a:buSzPts val="2000"/>
              <a:buNone/>
            </a:pPr>
            <a:r>
              <a:rPr lang="en-US">
                <a:latin typeface="Calibri"/>
                <a:ea typeface="Calibri"/>
                <a:cs typeface="Calibri"/>
                <a:sym typeface="Calibri"/>
              </a:rPr>
              <a:t>Most control systems seem to not be problematic since they have to respect deadlines</a:t>
            </a:r>
            <a:endParaRPr/>
          </a:p>
        </p:txBody>
      </p:sp>
      <p:sp>
        <p:nvSpPr>
          <p:cNvPr id="327" name="Google Shape;327;p39"/>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Key Takeaway: for timing-sensitive applications, </a:t>
            </a:r>
            <a:r>
              <a:rPr b="1" lang="en-US">
                <a:latin typeface="Calibri"/>
                <a:ea typeface="Calibri"/>
                <a:cs typeface="Calibri"/>
                <a:sym typeface="Calibri"/>
              </a:rPr>
              <a:t>testing binary variants is an important step</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pic>
        <p:nvPicPr>
          <p:cNvPr id="328" name="Google Shape;328;p39"/>
          <p:cNvPicPr preferRelativeResize="0"/>
          <p:nvPr/>
        </p:nvPicPr>
        <p:blipFill rotWithShape="1">
          <a:blip r:embed="rId3">
            <a:alphaModFix/>
          </a:blip>
          <a:srcRect b="0" l="0" r="0" t="0"/>
          <a:stretch/>
        </p:blipFill>
        <p:spPr>
          <a:xfrm>
            <a:off x="5391013" y="2995124"/>
            <a:ext cx="2210230" cy="30509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0"/>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Variant Management</a:t>
            </a:r>
            <a:endParaRPr/>
          </a:p>
        </p:txBody>
      </p:sp>
      <p:sp>
        <p:nvSpPr>
          <p:cNvPr id="335" name="Google Shape;335;p40"/>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SFE generates </a:t>
            </a:r>
            <a:r>
              <a:rPr i="1" lang="en-US">
                <a:latin typeface="Calibri"/>
                <a:ea typeface="Calibri"/>
                <a:cs typeface="Calibri"/>
                <a:sym typeface="Calibri"/>
              </a:rPr>
              <a:t>randomized</a:t>
            </a:r>
            <a:r>
              <a:rPr lang="en-US">
                <a:latin typeface="Calibri"/>
                <a:ea typeface="Calibri"/>
                <a:cs typeface="Calibri"/>
                <a:sym typeface="Calibri"/>
              </a:rPr>
              <a:t> variants of binaries: management can be challenging</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rPr lang="en-US">
                <a:latin typeface="Calibri"/>
                <a:ea typeface="Calibri"/>
                <a:cs typeface="Calibri"/>
                <a:sym typeface="Calibri"/>
              </a:rPr>
              <a:t>Typical scenarios involve:</a:t>
            </a:r>
            <a:endParaRPr>
              <a:latin typeface="Calibri"/>
              <a:ea typeface="Calibri"/>
              <a:cs typeface="Calibri"/>
              <a:sym typeface="Calibri"/>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Offline generation of variants in batches (generation can be expensive)</a:t>
            </a:r>
            <a:endParaRPr>
              <a:latin typeface="Calibri"/>
              <a:ea typeface="Calibri"/>
              <a:cs typeface="Calibri"/>
              <a:sym typeface="Calibri"/>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Random seeds can be saved to deterministically reproduce binaries (for auditability)</a:t>
            </a:r>
            <a:endParaRPr>
              <a:latin typeface="Calibri"/>
              <a:ea typeface="Calibri"/>
              <a:cs typeface="Calibri"/>
              <a:sym typeface="Calibri"/>
            </a:endParaRPr>
          </a:p>
        </p:txBody>
      </p:sp>
      <p:sp>
        <p:nvSpPr>
          <p:cNvPr id="336" name="Google Shape;336;p40"/>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50"/>
              <a:buNone/>
            </a:pPr>
            <a:r>
              <a:rPr lang="en-US" sz="1850">
                <a:latin typeface="Calibri"/>
                <a:ea typeface="Calibri"/>
                <a:cs typeface="Calibri"/>
                <a:sym typeface="Calibri"/>
              </a:rPr>
              <a:t>Could be thought of as a </a:t>
            </a:r>
            <a:r>
              <a:rPr i="1" lang="en-US" sz="1850">
                <a:latin typeface="Calibri"/>
                <a:ea typeface="Calibri"/>
                <a:cs typeface="Calibri"/>
                <a:sym typeface="Calibri"/>
              </a:rPr>
              <a:t>provenance tracking</a:t>
            </a:r>
            <a:r>
              <a:rPr lang="en-US" sz="1850">
                <a:latin typeface="Calibri"/>
                <a:ea typeface="Calibri"/>
                <a:cs typeface="Calibri"/>
                <a:sym typeface="Calibri"/>
              </a:rPr>
              <a:t> problem</a:t>
            </a:r>
            <a:endParaRPr>
              <a:latin typeface="Calibri"/>
              <a:ea typeface="Calibri"/>
              <a:cs typeface="Calibri"/>
              <a:sym typeface="Calibri"/>
            </a:endParaRPr>
          </a:p>
          <a:p>
            <a:pPr indent="-342900" lvl="0" marL="342900" rtl="0" algn="l">
              <a:lnSpc>
                <a:spcPct val="90000"/>
              </a:lnSpc>
              <a:spcBef>
                <a:spcPts val="370"/>
              </a:spcBef>
              <a:spcAft>
                <a:spcPts val="0"/>
              </a:spcAft>
              <a:buClr>
                <a:schemeClr val="dk1"/>
              </a:buClr>
              <a:buSzPts val="1850"/>
              <a:buFont typeface="Calibri"/>
              <a:buChar char="•"/>
            </a:pPr>
            <a:r>
              <a:rPr lang="en-US" sz="1850">
                <a:latin typeface="Calibri"/>
                <a:ea typeface="Calibri"/>
                <a:cs typeface="Calibri"/>
                <a:sym typeface="Calibri"/>
              </a:rPr>
              <a:t>Ensuring that the set of variants is the intended set</a:t>
            </a:r>
            <a:endParaRPr>
              <a:latin typeface="Calibri"/>
              <a:ea typeface="Calibri"/>
              <a:cs typeface="Calibri"/>
              <a:sym typeface="Calibri"/>
            </a:endParaRPr>
          </a:p>
          <a:p>
            <a:pPr indent="-342900" lvl="0" marL="342900" rtl="0" algn="l">
              <a:lnSpc>
                <a:spcPct val="90000"/>
              </a:lnSpc>
              <a:spcBef>
                <a:spcPts val="370"/>
              </a:spcBef>
              <a:spcAft>
                <a:spcPts val="0"/>
              </a:spcAft>
              <a:buClr>
                <a:schemeClr val="dk1"/>
              </a:buClr>
              <a:buSzPts val="1850"/>
              <a:buFont typeface="Calibri"/>
              <a:buChar char="•"/>
            </a:pPr>
            <a:r>
              <a:rPr lang="en-US" sz="1850">
                <a:latin typeface="Calibri"/>
                <a:ea typeface="Calibri"/>
                <a:cs typeface="Calibri"/>
                <a:sym typeface="Calibri"/>
              </a:rPr>
              <a:t>Detecting compromises</a:t>
            </a:r>
            <a:endParaRPr>
              <a:latin typeface="Calibri"/>
              <a:ea typeface="Calibri"/>
              <a:cs typeface="Calibri"/>
              <a:sym typeface="Calibri"/>
            </a:endParaRPr>
          </a:p>
          <a:p>
            <a:pPr indent="-342900" lvl="0" marL="342900" rtl="0" algn="l">
              <a:lnSpc>
                <a:spcPct val="90000"/>
              </a:lnSpc>
              <a:spcBef>
                <a:spcPts val="370"/>
              </a:spcBef>
              <a:spcAft>
                <a:spcPts val="0"/>
              </a:spcAft>
              <a:buClr>
                <a:schemeClr val="dk1"/>
              </a:buClr>
              <a:buSzPts val="1850"/>
              <a:buFont typeface="Calibri"/>
              <a:buChar char="•"/>
            </a:pPr>
            <a:r>
              <a:rPr lang="en-US" sz="1850">
                <a:latin typeface="Calibri"/>
                <a:ea typeface="Calibri"/>
                <a:cs typeface="Calibri"/>
                <a:sym typeface="Calibri"/>
              </a:rPr>
              <a:t>Ensuring consistency across a fleet of devices</a:t>
            </a:r>
            <a:endParaRPr>
              <a:latin typeface="Calibri"/>
              <a:ea typeface="Calibri"/>
              <a:cs typeface="Calibri"/>
              <a:sym typeface="Calibri"/>
            </a:endParaRPr>
          </a:p>
          <a:p>
            <a:pPr indent="0" lvl="0" marL="0" rtl="0" algn="l">
              <a:lnSpc>
                <a:spcPct val="90000"/>
              </a:lnSpc>
              <a:spcBef>
                <a:spcPts val="370"/>
              </a:spcBef>
              <a:spcAft>
                <a:spcPts val="0"/>
              </a:spcAft>
              <a:buClr>
                <a:schemeClr val="dk1"/>
              </a:buClr>
              <a:buSzPts val="1850"/>
              <a:buNone/>
            </a:pPr>
            <a:r>
              <a:t/>
            </a:r>
            <a:endParaRPr sz="1850">
              <a:latin typeface="Calibri"/>
              <a:ea typeface="Calibri"/>
              <a:cs typeface="Calibri"/>
              <a:sym typeface="Calibri"/>
            </a:endParaRPr>
          </a:p>
          <a:p>
            <a:pPr indent="0" lvl="0" marL="0" rtl="0" algn="l">
              <a:lnSpc>
                <a:spcPct val="90000"/>
              </a:lnSpc>
              <a:spcBef>
                <a:spcPts val="370"/>
              </a:spcBef>
              <a:spcAft>
                <a:spcPts val="0"/>
              </a:spcAft>
              <a:buClr>
                <a:schemeClr val="dk1"/>
              </a:buClr>
              <a:buSzPts val="1850"/>
              <a:buNone/>
            </a:pPr>
            <a:r>
              <a:rPr lang="en-US" sz="1850">
                <a:latin typeface="Calibri"/>
                <a:ea typeface="Calibri"/>
                <a:cs typeface="Calibri"/>
                <a:sym typeface="Calibri"/>
              </a:rPr>
              <a:t>Possible provenance tracking solutions from the DARPA ARCOS program</a:t>
            </a:r>
            <a:endParaRPr>
              <a:latin typeface="Calibri"/>
              <a:ea typeface="Calibri"/>
              <a:cs typeface="Calibri"/>
              <a:sym typeface="Calibri"/>
            </a:endParaRPr>
          </a:p>
          <a:p>
            <a:pPr indent="-342900" lvl="0" marL="342900" rtl="0" algn="l">
              <a:lnSpc>
                <a:spcPct val="90000"/>
              </a:lnSpc>
              <a:spcBef>
                <a:spcPts val="370"/>
              </a:spcBef>
              <a:spcAft>
                <a:spcPts val="0"/>
              </a:spcAft>
              <a:buClr>
                <a:schemeClr val="dk1"/>
              </a:buClr>
              <a:buSzPts val="1850"/>
              <a:buFont typeface="Calibri"/>
              <a:buChar char="•"/>
            </a:pPr>
            <a:r>
              <a:rPr lang="en-US" sz="1850">
                <a:latin typeface="Calibri"/>
                <a:ea typeface="Calibri"/>
                <a:cs typeface="Calibri"/>
                <a:sym typeface="Calibri"/>
              </a:rPr>
              <a:t>Tools for tracking cryptographic signatures over artifacts over time</a:t>
            </a:r>
            <a:endParaRPr>
              <a:latin typeface="Calibri"/>
              <a:ea typeface="Calibri"/>
              <a:cs typeface="Calibri"/>
              <a:sym typeface="Calibri"/>
            </a:endParaRPr>
          </a:p>
          <a:p>
            <a:pPr indent="-342900" lvl="0" marL="342900" rtl="0" algn="l">
              <a:lnSpc>
                <a:spcPct val="90000"/>
              </a:lnSpc>
              <a:spcBef>
                <a:spcPts val="370"/>
              </a:spcBef>
              <a:spcAft>
                <a:spcPts val="0"/>
              </a:spcAft>
              <a:buClr>
                <a:schemeClr val="dk1"/>
              </a:buClr>
              <a:buSzPts val="1850"/>
              <a:buFont typeface="Calibri"/>
              <a:buChar char="•"/>
            </a:pPr>
            <a:r>
              <a:rPr lang="en-US" sz="1850">
                <a:latin typeface="Calibri"/>
                <a:ea typeface="Calibri"/>
                <a:cs typeface="Calibri"/>
                <a:sym typeface="Calibri"/>
              </a:rPr>
              <a:t>Theoretical safety results </a:t>
            </a:r>
            <a:endParaRPr>
              <a:latin typeface="Calibri"/>
              <a:ea typeface="Calibri"/>
              <a:cs typeface="Calibri"/>
              <a:sym typeface="Calibri"/>
            </a:endParaRPr>
          </a:p>
        </p:txBody>
      </p:sp>
      <p:pic>
        <p:nvPicPr>
          <p:cNvPr id="337" name="Google Shape;337;p40"/>
          <p:cNvPicPr preferRelativeResize="0"/>
          <p:nvPr/>
        </p:nvPicPr>
        <p:blipFill rotWithShape="1">
          <a:blip r:embed="rId3">
            <a:alphaModFix/>
          </a:blip>
          <a:srcRect b="0" l="0" r="0" t="0"/>
          <a:stretch/>
        </p:blipFill>
        <p:spPr>
          <a:xfrm>
            <a:off x="5326672" y="198730"/>
            <a:ext cx="3341077" cy="14951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1"/>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C32E"/>
              </a:buClr>
              <a:buSzPts val="3400"/>
              <a:buFont typeface="Helvetica Neue"/>
              <a:buNone/>
            </a:pPr>
            <a:r>
              <a:rPr lang="en-US"/>
              <a:t>Roadmap</a:t>
            </a:r>
            <a:endParaRPr/>
          </a:p>
        </p:txBody>
      </p:sp>
      <p:sp>
        <p:nvSpPr>
          <p:cNvPr id="343" name="Google Shape;343;p41"/>
          <p:cNvSpPr txBox="1"/>
          <p:nvPr>
            <p:ph idx="1" type="body"/>
          </p:nvPr>
        </p:nvSpPr>
        <p:spPr>
          <a:xfrm>
            <a:off x="466336" y="4010000"/>
            <a:ext cx="5756664" cy="1724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D8D8D8"/>
              </a:buClr>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C32E"/>
              </a:buClr>
              <a:buSzPts val="3400"/>
              <a:buFont typeface="Helvetica Neue"/>
              <a:buNone/>
            </a:pPr>
            <a:r>
              <a:rPr lang="en-US"/>
              <a:t>Brittle Software Concept</a:t>
            </a:r>
            <a:endParaRPr/>
          </a:p>
        </p:txBody>
      </p:sp>
      <p:sp>
        <p:nvSpPr>
          <p:cNvPr id="96" name="Google Shape;96;p15"/>
          <p:cNvSpPr txBox="1"/>
          <p:nvPr>
            <p:ph idx="1" type="body"/>
          </p:nvPr>
        </p:nvSpPr>
        <p:spPr>
          <a:xfrm>
            <a:off x="466336" y="4010000"/>
            <a:ext cx="5756664" cy="1724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D8D8D8"/>
              </a:buClr>
              <a:buSzPts val="16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2"/>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Future Directions</a:t>
            </a:r>
            <a:endParaRPr/>
          </a:p>
        </p:txBody>
      </p:sp>
      <p:sp>
        <p:nvSpPr>
          <p:cNvPr id="350" name="Google Shape;350;p42"/>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US">
                <a:latin typeface="Calibri"/>
                <a:ea typeface="Calibri"/>
                <a:cs typeface="Calibri"/>
                <a:sym typeface="Calibri"/>
              </a:rPr>
              <a:t>Additional work in automated assurance</a:t>
            </a:r>
            <a:endParaRPr/>
          </a:p>
          <a:p>
            <a:pPr indent="-342900" lvl="0" marL="342900" rtl="0" algn="l">
              <a:lnSpc>
                <a:spcPct val="90000"/>
              </a:lnSpc>
              <a:spcBef>
                <a:spcPts val="400"/>
              </a:spcBef>
              <a:spcAft>
                <a:spcPts val="0"/>
              </a:spcAft>
              <a:buClr>
                <a:schemeClr val="dk1"/>
              </a:buClr>
              <a:buSzPts val="2000"/>
              <a:buFont typeface="Arial"/>
              <a:buChar char="•"/>
            </a:pPr>
            <a:r>
              <a:rPr lang="en-US">
                <a:latin typeface="Calibri"/>
                <a:ea typeface="Calibri"/>
                <a:cs typeface="Calibri"/>
                <a:sym typeface="Calibri"/>
              </a:rPr>
              <a:t>Support for other architectures (MIPS, RISC-V)</a:t>
            </a:r>
            <a:endParaRPr/>
          </a:p>
          <a:p>
            <a:pPr indent="-342900" lvl="0" marL="342900" rtl="0" algn="l">
              <a:lnSpc>
                <a:spcPct val="90000"/>
              </a:lnSpc>
              <a:spcBef>
                <a:spcPts val="400"/>
              </a:spcBef>
              <a:spcAft>
                <a:spcPts val="0"/>
              </a:spcAft>
              <a:buClr>
                <a:schemeClr val="dk1"/>
              </a:buClr>
              <a:buSzPts val="2000"/>
              <a:buFont typeface="Arial"/>
              <a:buChar char="•"/>
            </a:pPr>
            <a:r>
              <a:rPr lang="en-US">
                <a:latin typeface="Calibri"/>
                <a:ea typeface="Calibri"/>
                <a:cs typeface="Calibri"/>
                <a:sym typeface="Calibri"/>
              </a:rPr>
              <a:t>Addressing residual gadgets</a:t>
            </a:r>
            <a:endParaRPr/>
          </a:p>
          <a:p>
            <a:pPr indent="-342900" lvl="1" marL="973138" rtl="0" algn="l">
              <a:lnSpc>
                <a:spcPct val="90000"/>
              </a:lnSpc>
              <a:spcBef>
                <a:spcPts val="320"/>
              </a:spcBef>
              <a:spcAft>
                <a:spcPts val="0"/>
              </a:spcAft>
              <a:buClr>
                <a:schemeClr val="dk1"/>
              </a:buClr>
              <a:buSzPts val="1600"/>
              <a:buFont typeface="Arial"/>
              <a:buChar char="•"/>
            </a:pPr>
            <a:r>
              <a:rPr lang="en-US">
                <a:latin typeface="Calibri"/>
                <a:ea typeface="Calibri"/>
                <a:cs typeface="Calibri"/>
                <a:sym typeface="Calibri"/>
              </a:rPr>
              <a:t>More precise code discovery</a:t>
            </a:r>
            <a:endParaRPr/>
          </a:p>
          <a:p>
            <a:pPr indent="-342900" lvl="1" marL="973138" rtl="0" algn="l">
              <a:lnSpc>
                <a:spcPct val="90000"/>
              </a:lnSpc>
              <a:spcBef>
                <a:spcPts val="320"/>
              </a:spcBef>
              <a:spcAft>
                <a:spcPts val="0"/>
              </a:spcAft>
              <a:buClr>
                <a:schemeClr val="dk1"/>
              </a:buClr>
              <a:buSzPts val="1600"/>
              <a:buFont typeface="Arial"/>
              <a:buChar char="•"/>
            </a:pPr>
            <a:r>
              <a:rPr lang="en-US">
                <a:latin typeface="Calibri"/>
                <a:ea typeface="Calibri"/>
                <a:cs typeface="Calibri"/>
                <a:sym typeface="Calibri"/>
              </a:rPr>
              <a:t>More aggressive rewriting of indirect jumps</a:t>
            </a:r>
            <a:endParaRPr/>
          </a:p>
          <a:p>
            <a:pPr indent="-342900" lvl="0" marL="342900" rtl="0" algn="l">
              <a:lnSpc>
                <a:spcPct val="90000"/>
              </a:lnSpc>
              <a:spcBef>
                <a:spcPts val="400"/>
              </a:spcBef>
              <a:spcAft>
                <a:spcPts val="0"/>
              </a:spcAft>
              <a:buClr>
                <a:schemeClr val="dk1"/>
              </a:buClr>
              <a:buSzPts val="2000"/>
              <a:buFont typeface="Arial"/>
              <a:buChar char="•"/>
            </a:pPr>
            <a:r>
              <a:rPr lang="en-US">
                <a:latin typeface="Calibri"/>
                <a:ea typeface="Calibri"/>
                <a:cs typeface="Calibri"/>
                <a:sym typeface="Calibri"/>
              </a:rPr>
              <a:t>More mitigations for larger classes of attacks</a:t>
            </a:r>
            <a:endParaRPr/>
          </a:p>
          <a:p>
            <a:pPr indent="-342900" lvl="0" marL="342900" rtl="0" algn="l">
              <a:lnSpc>
                <a:spcPct val="90000"/>
              </a:lnSpc>
              <a:spcBef>
                <a:spcPts val="400"/>
              </a:spcBef>
              <a:spcAft>
                <a:spcPts val="0"/>
              </a:spcAft>
              <a:buClr>
                <a:schemeClr val="dk1"/>
              </a:buClr>
              <a:buSzPts val="2000"/>
              <a:buFont typeface="Arial"/>
              <a:buChar char="•"/>
            </a:pPr>
            <a:r>
              <a:rPr lang="en-US">
                <a:latin typeface="Calibri"/>
                <a:ea typeface="Calibri"/>
                <a:cs typeface="Calibri"/>
                <a:sym typeface="Calibri"/>
              </a:rPr>
              <a:t>Automating quantification of timing impact</a:t>
            </a:r>
            <a:endParaRPr/>
          </a:p>
          <a:p>
            <a:pPr indent="-342900" lvl="0" marL="342900" rtl="0" algn="l">
              <a:lnSpc>
                <a:spcPct val="90000"/>
              </a:lnSpc>
              <a:spcBef>
                <a:spcPts val="400"/>
              </a:spcBef>
              <a:spcAft>
                <a:spcPts val="0"/>
              </a:spcAft>
              <a:buClr>
                <a:schemeClr val="dk1"/>
              </a:buClr>
              <a:buSzPts val="2000"/>
              <a:buFont typeface="Arial"/>
              <a:buChar char="•"/>
            </a:pPr>
            <a:r>
              <a:rPr lang="en-US">
                <a:latin typeface="Calibri"/>
                <a:ea typeface="Calibri"/>
                <a:cs typeface="Calibri"/>
                <a:sym typeface="Calibri"/>
              </a:rPr>
              <a:t>Extended gadget disruption (e.g., via synthesis)</a:t>
            </a:r>
            <a:endParaRPr/>
          </a:p>
          <a:p>
            <a:pPr indent="-215900" lvl="0" marL="342900" rtl="0" algn="l">
              <a:lnSpc>
                <a:spcPct val="90000"/>
              </a:lnSpc>
              <a:spcBef>
                <a:spcPts val="400"/>
              </a:spcBef>
              <a:spcAft>
                <a:spcPts val="0"/>
              </a:spcAft>
              <a:buClr>
                <a:schemeClr val="dk1"/>
              </a:buClr>
              <a:buSzPts val="2000"/>
              <a:buFont typeface="Arial"/>
              <a:buNone/>
            </a:pPr>
            <a:r>
              <a:t/>
            </a:r>
            <a:endParaRPr>
              <a:latin typeface="Calibri"/>
              <a:ea typeface="Calibri"/>
              <a:cs typeface="Calibri"/>
              <a:sym typeface="Calibri"/>
            </a:endParaRPr>
          </a:p>
        </p:txBody>
      </p:sp>
      <p:sp>
        <p:nvSpPr>
          <p:cNvPr id="351" name="Google Shape;351;p42"/>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More detailed attack reporting</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Fault localization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User-guided diversification</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3"/>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C32E"/>
              </a:buClr>
              <a:buSzPts val="3400"/>
              <a:buFont typeface="Helvetica Neue"/>
              <a:buNone/>
            </a:pPr>
            <a:r>
              <a:rPr lang="en-US"/>
              <a:t>Summary</a:t>
            </a:r>
            <a:endParaRPr/>
          </a:p>
        </p:txBody>
      </p:sp>
      <p:sp>
        <p:nvSpPr>
          <p:cNvPr id="357" name="Google Shape;357;p43"/>
          <p:cNvSpPr txBox="1"/>
          <p:nvPr>
            <p:ph idx="1" type="body"/>
          </p:nvPr>
        </p:nvSpPr>
        <p:spPr>
          <a:xfrm>
            <a:off x="466336" y="4010000"/>
            <a:ext cx="5756664" cy="1724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D8D8D8"/>
              </a:buClr>
              <a:buSzPts val="16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4"/>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Brittle Software Summary</a:t>
            </a:r>
            <a:endParaRPr/>
          </a:p>
        </p:txBody>
      </p:sp>
      <p:sp>
        <p:nvSpPr>
          <p:cNvPr id="363" name="Google Shape;363;p44"/>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Component of a defense-in-depth strategy</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Low-overhead (0-5%)</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No active monitor</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Enhances resilient systems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Can disrupt a number of attacks</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ROP</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Code injection</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Data-oriented attacks</a:t>
            </a:r>
            <a:endParaRPr/>
          </a:p>
        </p:txBody>
      </p:sp>
      <p:sp>
        <p:nvSpPr>
          <p:cNvPr id="364" name="Google Shape;364;p44"/>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Supported platforms:</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Linux/ELF (X86_64, PPC, ARM)</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txBox="1"/>
          <p:nvPr>
            <p:ph idx="1" type="body"/>
          </p:nvPr>
        </p:nvSpPr>
        <p:spPr>
          <a:xfrm>
            <a:off x="460375" y="4010000"/>
            <a:ext cx="8229052" cy="90772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1400"/>
              <a:buNone/>
            </a:pPr>
            <a:r>
              <a:rPr lang="en-US"/>
              <a:t>Tristan Ravitch (tristan@galois.com)</a:t>
            </a:r>
            <a:endParaRPr/>
          </a:p>
        </p:txBody>
      </p:sp>
      <p:sp>
        <p:nvSpPr>
          <p:cNvPr id="370" name="Google Shape;370;p45"/>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C32E"/>
              </a:buClr>
              <a:buSzPts val="3400"/>
              <a:buFont typeface="Helvetica Neue"/>
              <a:buNone/>
            </a:pPr>
            <a:r>
              <a:rPr lang="en-US"/>
              <a:t>Brittle Software Demo</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6"/>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Tools</a:t>
            </a:r>
            <a:endParaRPr/>
          </a:p>
        </p:txBody>
      </p:sp>
      <p:sp>
        <p:nvSpPr>
          <p:cNvPr id="377" name="Google Shape;377;p46"/>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Included in the Docker container:</a:t>
            </a:r>
            <a:endParaRPr/>
          </a:p>
          <a:p>
            <a:pPr indent="-342900" lvl="0" marL="342900" rtl="0" algn="l">
              <a:spcBef>
                <a:spcPts val="400"/>
              </a:spcBef>
              <a:spcAft>
                <a:spcPts val="0"/>
              </a:spcAft>
              <a:buClr>
                <a:schemeClr val="dk1"/>
              </a:buClr>
              <a:buSzPts val="2000"/>
              <a:buFont typeface="Arial"/>
              <a:buChar char="•"/>
            </a:pPr>
            <a:r>
              <a:rPr b="1" lang="en-US">
                <a:latin typeface="Calibri"/>
                <a:ea typeface="Calibri"/>
                <a:cs typeface="Calibri"/>
                <a:sym typeface="Calibri"/>
              </a:rPr>
              <a:t>embrittle</a:t>
            </a:r>
            <a:r>
              <a:rPr lang="en-US">
                <a:latin typeface="Calibri"/>
                <a:ea typeface="Calibri"/>
                <a:cs typeface="Calibri"/>
                <a:sym typeface="Calibri"/>
              </a:rPr>
              <a:t> (diversification tool)</a:t>
            </a:r>
            <a:endParaRPr/>
          </a:p>
          <a:p>
            <a:pPr indent="-342900" lvl="0" marL="342900" rtl="0" algn="l">
              <a:spcBef>
                <a:spcPts val="400"/>
              </a:spcBef>
              <a:spcAft>
                <a:spcPts val="0"/>
              </a:spcAft>
              <a:buClr>
                <a:schemeClr val="dk1"/>
              </a:buClr>
              <a:buSzPts val="2000"/>
              <a:buFont typeface="Arial"/>
              <a:buChar char="•"/>
            </a:pPr>
            <a:r>
              <a:rPr b="1" lang="en-US">
                <a:latin typeface="Calibri"/>
                <a:ea typeface="Calibri"/>
                <a:cs typeface="Calibri"/>
                <a:sym typeface="Calibri"/>
              </a:rPr>
              <a:t>visualize</a:t>
            </a:r>
            <a:r>
              <a:rPr lang="en-US">
                <a:latin typeface="Calibri"/>
                <a:ea typeface="Calibri"/>
                <a:cs typeface="Calibri"/>
                <a:sym typeface="Calibri"/>
              </a:rPr>
              <a:t> (residual attack surface analysis)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readelf (ELF file analysis)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objdump (disassembler)</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gdb</a:t>
            </a:r>
            <a:endParaRPr>
              <a:latin typeface="Calibri"/>
              <a:ea typeface="Calibri"/>
              <a:cs typeface="Calibri"/>
              <a:sym typeface="Calibri"/>
            </a:endParaRPr>
          </a:p>
        </p:txBody>
      </p:sp>
      <p:sp>
        <p:nvSpPr>
          <p:cNvPr id="378" name="Google Shape;378;p46"/>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t>Useful command invocations:</a:t>
            </a:r>
            <a:endParaRPr/>
          </a:p>
          <a:p>
            <a:pPr indent="-342900" lvl="0" marL="342900" rtl="0" algn="l">
              <a:spcBef>
                <a:spcPts val="400"/>
              </a:spcBef>
              <a:spcAft>
                <a:spcPts val="0"/>
              </a:spcAft>
              <a:buClr>
                <a:schemeClr val="dk1"/>
              </a:buClr>
              <a:buSzPts val="2000"/>
              <a:buFont typeface="Arial"/>
              <a:buChar char="•"/>
            </a:pPr>
            <a:r>
              <a:rPr lang="en-US">
                <a:latin typeface="Consolas"/>
                <a:ea typeface="Consolas"/>
                <a:cs typeface="Consolas"/>
                <a:sym typeface="Consolas"/>
              </a:rPr>
              <a:t>readelf –aW &lt;binary&gt;</a:t>
            </a:r>
            <a:endParaRPr/>
          </a:p>
          <a:p>
            <a:pPr indent="-342900" lvl="1" marL="973138" rtl="0" algn="l">
              <a:spcBef>
                <a:spcPts val="320"/>
              </a:spcBef>
              <a:spcAft>
                <a:spcPts val="0"/>
              </a:spcAft>
              <a:buClr>
                <a:schemeClr val="dk1"/>
              </a:buClr>
              <a:buSzPts val="1600"/>
              <a:buFont typeface="Arial"/>
              <a:buChar char="•"/>
            </a:pPr>
            <a:r>
              <a:rPr lang="en-US"/>
              <a:t>Examine binary </a:t>
            </a:r>
            <a:r>
              <a:rPr i="1" lang="en-US"/>
              <a:t>structure</a:t>
            </a:r>
            <a:endParaRPr/>
          </a:p>
          <a:p>
            <a:pPr indent="-342900" lvl="0" marL="342900" rtl="0" algn="l">
              <a:spcBef>
                <a:spcPts val="400"/>
              </a:spcBef>
              <a:spcAft>
                <a:spcPts val="0"/>
              </a:spcAft>
              <a:buClr>
                <a:schemeClr val="dk1"/>
              </a:buClr>
              <a:buSzPts val="2000"/>
              <a:buFont typeface="Arial"/>
              <a:buChar char="•"/>
            </a:pPr>
            <a:r>
              <a:rPr lang="en-US">
                <a:latin typeface="Consolas"/>
                <a:ea typeface="Consolas"/>
                <a:cs typeface="Consolas"/>
                <a:sym typeface="Consolas"/>
              </a:rPr>
              <a:t>objdump –d &lt;binary&gt;</a:t>
            </a:r>
            <a:endParaRPr/>
          </a:p>
          <a:p>
            <a:pPr indent="-342900" lvl="1" marL="973138" rtl="0" algn="l">
              <a:spcBef>
                <a:spcPts val="320"/>
              </a:spcBef>
              <a:spcAft>
                <a:spcPts val="0"/>
              </a:spcAft>
              <a:buClr>
                <a:schemeClr val="dk1"/>
              </a:buClr>
              <a:buSzPts val="1600"/>
              <a:buFont typeface="Arial"/>
              <a:buChar char="•"/>
            </a:pPr>
            <a:r>
              <a:rPr lang="en-US"/>
              <a:t>Examine machine code</a:t>
            </a:r>
            <a:endParaRPr/>
          </a:p>
        </p:txBody>
      </p:sp>
      <p:pic>
        <p:nvPicPr>
          <p:cNvPr id="379" name="Google Shape;379;p46"/>
          <p:cNvPicPr preferRelativeResize="0"/>
          <p:nvPr/>
        </p:nvPicPr>
        <p:blipFill rotWithShape="1">
          <a:blip r:embed="rId3">
            <a:alphaModFix/>
          </a:blip>
          <a:srcRect b="0" l="0" r="0" t="0"/>
          <a:stretch/>
        </p:blipFill>
        <p:spPr>
          <a:xfrm>
            <a:off x="5550782" y="3429000"/>
            <a:ext cx="2381250" cy="2381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Demo 1: cmdline.exe</a:t>
            </a:r>
            <a:endParaRPr/>
          </a:p>
        </p:txBody>
      </p:sp>
      <p:sp>
        <p:nvSpPr>
          <p:cNvPr id="386" name="Google Shape;386;p47"/>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t>The program has an out-of-bounds array access</a:t>
            </a:r>
            <a:endParaRPr/>
          </a:p>
          <a:p>
            <a:pPr indent="0" lvl="0" marL="0" rtl="0" algn="l">
              <a:spcBef>
                <a:spcPts val="400"/>
              </a:spcBef>
              <a:spcAft>
                <a:spcPts val="0"/>
              </a:spcAft>
              <a:buClr>
                <a:schemeClr val="dk1"/>
              </a:buClr>
              <a:buSzPts val="2000"/>
              <a:buNone/>
            </a:pPr>
            <a:r>
              <a:t/>
            </a:r>
            <a:endParaRPr/>
          </a:p>
          <a:p>
            <a:pPr indent="0" lvl="0" marL="0" rtl="0" algn="l">
              <a:spcBef>
                <a:spcPts val="400"/>
              </a:spcBef>
              <a:spcAft>
                <a:spcPts val="0"/>
              </a:spcAft>
              <a:buClr>
                <a:schemeClr val="dk1"/>
              </a:buClr>
              <a:buSzPts val="2000"/>
              <a:buNone/>
            </a:pPr>
            <a:r>
              <a:t/>
            </a:r>
            <a:endParaRPr/>
          </a:p>
          <a:p>
            <a:pPr indent="0" lvl="0" marL="0" rtl="0" algn="l">
              <a:spcBef>
                <a:spcPts val="400"/>
              </a:spcBef>
              <a:spcAft>
                <a:spcPts val="0"/>
              </a:spcAft>
              <a:buClr>
                <a:schemeClr val="dk1"/>
              </a:buClr>
              <a:buSzPts val="2000"/>
              <a:buNone/>
            </a:pPr>
            <a:r>
              <a:rPr lang="en-US"/>
              <a:t>Vulnerable to an information disclosure vulnerability</a:t>
            </a:r>
            <a:endParaRPr/>
          </a:p>
        </p:txBody>
      </p:sp>
      <p:sp>
        <p:nvSpPr>
          <p:cNvPr id="387" name="Google Shape;387;p47"/>
          <p:cNvSpPr txBox="1"/>
          <p:nvPr>
            <p:ph idx="2" type="body"/>
          </p:nvPr>
        </p:nvSpPr>
        <p:spPr>
          <a:xfrm>
            <a:off x="3962400" y="1693862"/>
            <a:ext cx="4718050"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a:t>Demonstrates</a:t>
            </a:r>
            <a:r>
              <a:rPr lang="en-US"/>
              <a:t>:</a:t>
            </a:r>
            <a:endParaRPr/>
          </a:p>
          <a:p>
            <a:pPr indent="-342900" lvl="0" marL="342900" rtl="0" algn="l">
              <a:spcBef>
                <a:spcPts val="400"/>
              </a:spcBef>
              <a:spcAft>
                <a:spcPts val="0"/>
              </a:spcAft>
              <a:buClr>
                <a:schemeClr val="dk1"/>
              </a:buClr>
              <a:buSzPts val="2000"/>
              <a:buFont typeface="Arial"/>
              <a:buChar char="•"/>
            </a:pPr>
            <a:r>
              <a:rPr lang="en-US"/>
              <a:t>Variant generation</a:t>
            </a:r>
            <a:endParaRPr/>
          </a:p>
          <a:p>
            <a:pPr indent="-342900" lvl="0" marL="342900" rtl="0" algn="l">
              <a:spcBef>
                <a:spcPts val="400"/>
              </a:spcBef>
              <a:spcAft>
                <a:spcPts val="0"/>
              </a:spcAft>
              <a:buClr>
                <a:schemeClr val="dk1"/>
              </a:buClr>
              <a:buSzPts val="2000"/>
              <a:buFont typeface="Arial"/>
              <a:buChar char="•"/>
            </a:pPr>
            <a:r>
              <a:rPr lang="en-US"/>
              <a:t>Layout strategies</a:t>
            </a:r>
            <a:endParaRPr/>
          </a:p>
          <a:p>
            <a:pPr indent="-342900" lvl="0" marL="342900" rtl="0" algn="l">
              <a:spcBef>
                <a:spcPts val="400"/>
              </a:spcBef>
              <a:spcAft>
                <a:spcPts val="0"/>
              </a:spcAft>
              <a:buClr>
                <a:schemeClr val="dk1"/>
              </a:buClr>
              <a:buSzPts val="2000"/>
              <a:buFont typeface="Arial"/>
              <a:buChar char="•"/>
            </a:pPr>
            <a:r>
              <a:rPr lang="en-US"/>
              <a:t>Visualization of residual attack surface</a:t>
            </a:r>
            <a:endParaRPr/>
          </a:p>
          <a:p>
            <a:pPr indent="-342900" lvl="0" marL="342900" rtl="0" algn="l">
              <a:spcBef>
                <a:spcPts val="400"/>
              </a:spcBef>
              <a:spcAft>
                <a:spcPts val="0"/>
              </a:spcAft>
              <a:buClr>
                <a:schemeClr val="dk1"/>
              </a:buClr>
              <a:buSzPts val="2000"/>
              <a:buFont typeface="Arial"/>
              <a:buChar char="•"/>
            </a:pPr>
            <a:r>
              <a:rPr lang="en-US"/>
              <a:t>Memory attack mitigation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8"/>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Demo 2: rop-target.exe</a:t>
            </a:r>
            <a:endParaRPr/>
          </a:p>
        </p:txBody>
      </p:sp>
      <p:sp>
        <p:nvSpPr>
          <p:cNvPr id="394" name="Google Shape;394;p48"/>
          <p:cNvSpPr txBox="1"/>
          <p:nvPr>
            <p:ph idx="1" type="body"/>
          </p:nvPr>
        </p:nvSpPr>
        <p:spPr>
          <a:xfrm>
            <a:off x="466337" y="1693862"/>
            <a:ext cx="4219963"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t>This program is vulnerable to a ROP attack</a:t>
            </a:r>
            <a:endParaRPr/>
          </a:p>
          <a:p>
            <a:pPr indent="0" lvl="0" marL="0" rtl="0" algn="l">
              <a:spcBef>
                <a:spcPts val="400"/>
              </a:spcBef>
              <a:spcAft>
                <a:spcPts val="0"/>
              </a:spcAft>
              <a:buClr>
                <a:schemeClr val="dk1"/>
              </a:buClr>
              <a:buSzPts val="2000"/>
              <a:buNone/>
            </a:pPr>
            <a:r>
              <a:t/>
            </a:r>
            <a:endParaRPr/>
          </a:p>
          <a:p>
            <a:pPr indent="0" lvl="0" marL="0" rtl="0" algn="l">
              <a:spcBef>
                <a:spcPts val="400"/>
              </a:spcBef>
              <a:spcAft>
                <a:spcPts val="0"/>
              </a:spcAft>
              <a:buClr>
                <a:schemeClr val="dk1"/>
              </a:buClr>
              <a:buSzPts val="2000"/>
              <a:buNone/>
            </a:pPr>
            <a:r>
              <a:rPr lang="en-US"/>
              <a:t>The demo includes an example ROP attack to run against it: rop.py</a:t>
            </a:r>
            <a:endParaRPr/>
          </a:p>
          <a:p>
            <a:pPr indent="0" lvl="0" marL="0" rtl="0" algn="l">
              <a:spcBef>
                <a:spcPts val="400"/>
              </a:spcBef>
              <a:spcAft>
                <a:spcPts val="0"/>
              </a:spcAft>
              <a:buClr>
                <a:schemeClr val="dk1"/>
              </a:buClr>
              <a:buSzPts val="2000"/>
              <a:buNone/>
            </a:pPr>
            <a:r>
              <a:t/>
            </a:r>
            <a:endParaRPr/>
          </a:p>
          <a:p>
            <a:pPr indent="0" lvl="0" marL="0" rtl="0" algn="l">
              <a:spcBef>
                <a:spcPts val="400"/>
              </a:spcBef>
              <a:spcAft>
                <a:spcPts val="0"/>
              </a:spcAft>
              <a:buClr>
                <a:schemeClr val="dk1"/>
              </a:buClr>
              <a:buSzPts val="2000"/>
              <a:buNone/>
            </a:pPr>
            <a:r>
              <a:rPr lang="en-US"/>
              <a:t>The rop.py script can launch the attack against the original binary and variants</a:t>
            </a:r>
            <a:endParaRPr/>
          </a:p>
          <a:p>
            <a:pPr indent="0" lvl="0" marL="0" rtl="0" algn="l">
              <a:spcBef>
                <a:spcPts val="400"/>
              </a:spcBef>
              <a:spcAft>
                <a:spcPts val="0"/>
              </a:spcAft>
              <a:buClr>
                <a:schemeClr val="dk1"/>
              </a:buClr>
              <a:buSzPts val="2000"/>
              <a:buNone/>
            </a:pPr>
            <a:r>
              <a:t/>
            </a:r>
            <a:endParaRPr/>
          </a:p>
          <a:p>
            <a:pPr indent="0" lvl="0" marL="0" rtl="0" algn="l">
              <a:spcBef>
                <a:spcPts val="400"/>
              </a:spcBef>
              <a:spcAft>
                <a:spcPts val="0"/>
              </a:spcAft>
              <a:buClr>
                <a:schemeClr val="dk1"/>
              </a:buClr>
              <a:buSzPts val="2000"/>
              <a:buNone/>
            </a:pPr>
            <a:r>
              <a:t/>
            </a:r>
            <a:endParaRPr/>
          </a:p>
        </p:txBody>
      </p:sp>
      <p:sp>
        <p:nvSpPr>
          <p:cNvPr id="395" name="Google Shape;395;p48"/>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a:t>Demonstrates:</a:t>
            </a:r>
            <a:endParaRPr/>
          </a:p>
          <a:p>
            <a:pPr indent="-342900" lvl="0" marL="342900" rtl="0" algn="l">
              <a:spcBef>
                <a:spcPts val="400"/>
              </a:spcBef>
              <a:spcAft>
                <a:spcPts val="0"/>
              </a:spcAft>
              <a:buClr>
                <a:schemeClr val="dk1"/>
              </a:buClr>
              <a:buSzPts val="2000"/>
              <a:buFont typeface="Arial"/>
              <a:buChar char="•"/>
            </a:pPr>
            <a:r>
              <a:rPr lang="en-US"/>
              <a:t>ROP mitigation</a:t>
            </a:r>
            <a:endParaRPr/>
          </a:p>
          <a:p>
            <a:pPr indent="-342900" lvl="0" marL="342900" rtl="0" algn="l">
              <a:spcBef>
                <a:spcPts val="400"/>
              </a:spcBef>
              <a:spcAft>
                <a:spcPts val="0"/>
              </a:spcAft>
              <a:buClr>
                <a:schemeClr val="dk1"/>
              </a:buClr>
              <a:buSzPts val="2000"/>
              <a:buFont typeface="Arial"/>
              <a:buChar char="•"/>
            </a:pPr>
            <a:r>
              <a:rPr lang="en-US"/>
              <a:t>Variant generation</a:t>
            </a:r>
            <a:endParaRPr/>
          </a:p>
          <a:p>
            <a:pPr indent="-215900" lvl="0" marL="342900" rtl="0" algn="l">
              <a:spcBef>
                <a:spcPts val="400"/>
              </a:spcBef>
              <a:spcAft>
                <a:spcPts val="0"/>
              </a:spcAft>
              <a:buClr>
                <a:schemeClr val="dk1"/>
              </a:buClr>
              <a:buSzPts val="2000"/>
              <a:buFont typeface="Arial"/>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9"/>
          <p:cNvSpPr txBox="1"/>
          <p:nvPr>
            <p:ph idx="1" type="body"/>
          </p:nvPr>
        </p:nvSpPr>
        <p:spPr>
          <a:xfrm>
            <a:off x="460375" y="4010000"/>
            <a:ext cx="8229052" cy="90772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1400"/>
              <a:buNone/>
            </a:pPr>
            <a:r>
              <a:rPr lang="en-US"/>
              <a:t>Tristan Ravitch (tristan@galois.com)</a:t>
            </a:r>
            <a:endParaRPr/>
          </a:p>
          <a:p>
            <a:pPr indent="0" lvl="0" marL="0" rtl="0" algn="l">
              <a:spcBef>
                <a:spcPts val="280"/>
              </a:spcBef>
              <a:spcAft>
                <a:spcPts val="0"/>
              </a:spcAft>
              <a:buClr>
                <a:schemeClr val="lt1"/>
              </a:buClr>
              <a:buSzPts val="1400"/>
              <a:buNone/>
            </a:pPr>
            <a:r>
              <a:t/>
            </a:r>
            <a:endParaRPr/>
          </a:p>
        </p:txBody>
      </p:sp>
      <p:sp>
        <p:nvSpPr>
          <p:cNvPr id="401" name="Google Shape;401;p49"/>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C32E"/>
              </a:buClr>
              <a:buSzPts val="3400"/>
              <a:buFont typeface="Helvetica Neue"/>
              <a:buNone/>
            </a:pPr>
            <a:r>
              <a:rPr lang="en-US"/>
              <a:t>Brittle Software Exercise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0"/>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Exercise Description</a:t>
            </a:r>
            <a:endParaRPr/>
          </a:p>
        </p:txBody>
      </p:sp>
      <p:sp>
        <p:nvSpPr>
          <p:cNvPr id="407" name="Google Shape;407;p50"/>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t>The exercise is to modify an existing control system (with included watchdog process) to take advantage of software brittleness</a:t>
            </a:r>
            <a:endParaRPr/>
          </a:p>
        </p:txBody>
      </p:sp>
      <p:sp>
        <p:nvSpPr>
          <p:cNvPr id="408" name="Google Shape;408;p50"/>
          <p:cNvSpPr txBox="1"/>
          <p:nvPr>
            <p:ph idx="2" type="body"/>
          </p:nvPr>
        </p:nvSpPr>
        <p:spPr>
          <a:xfrm>
            <a:off x="4210050" y="1693862"/>
            <a:ext cx="4470400" cy="4440309"/>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000"/>
              <a:buAutoNum type="arabicPeriod"/>
            </a:pPr>
            <a:r>
              <a:rPr lang="en-US"/>
              <a:t>Exploit the demonstration system</a:t>
            </a:r>
            <a:endParaRPr/>
          </a:p>
          <a:p>
            <a:pPr indent="-457200" lvl="0" marL="457200" rtl="0" algn="l">
              <a:spcBef>
                <a:spcPts val="400"/>
              </a:spcBef>
              <a:spcAft>
                <a:spcPts val="0"/>
              </a:spcAft>
              <a:buClr>
                <a:schemeClr val="dk1"/>
              </a:buClr>
              <a:buSzPts val="2000"/>
              <a:buAutoNum type="arabicPeriod"/>
            </a:pPr>
            <a:r>
              <a:rPr lang="en-US"/>
              <a:t>Generate diverse variants using </a:t>
            </a:r>
            <a:r>
              <a:rPr b="1" lang="en-US"/>
              <a:t>embrittle</a:t>
            </a:r>
            <a:endParaRPr/>
          </a:p>
          <a:p>
            <a:pPr indent="-457200" lvl="0" marL="457200" rtl="0" algn="l">
              <a:spcBef>
                <a:spcPts val="400"/>
              </a:spcBef>
              <a:spcAft>
                <a:spcPts val="0"/>
              </a:spcAft>
              <a:buClr>
                <a:schemeClr val="dk1"/>
              </a:buClr>
              <a:buSzPts val="2000"/>
              <a:buAutoNum type="arabicPeriod"/>
            </a:pPr>
            <a:r>
              <a:rPr lang="en-US"/>
              <a:t>Adapt the watchdog to use them</a:t>
            </a:r>
            <a:endParaRPr/>
          </a:p>
          <a:p>
            <a:pPr indent="-457200" lvl="0" marL="457200" rtl="0" algn="l">
              <a:spcBef>
                <a:spcPts val="400"/>
              </a:spcBef>
              <a:spcAft>
                <a:spcPts val="0"/>
              </a:spcAft>
              <a:buClr>
                <a:schemeClr val="dk1"/>
              </a:buClr>
              <a:buSzPts val="2000"/>
              <a:buAutoNum type="arabicPeriod"/>
            </a:pPr>
            <a:r>
              <a:rPr lang="en-US"/>
              <a:t>Attempt the exploit again</a:t>
            </a:r>
            <a:endParaRPr/>
          </a:p>
          <a:p>
            <a:pPr indent="-457200" lvl="0" marL="457200" rtl="0" algn="l">
              <a:spcBef>
                <a:spcPts val="400"/>
              </a:spcBef>
              <a:spcAft>
                <a:spcPts val="0"/>
              </a:spcAft>
              <a:buClr>
                <a:schemeClr val="dk1"/>
              </a:buClr>
              <a:buSzPts val="2000"/>
              <a:buAutoNum type="arabicPeriod"/>
            </a:pPr>
            <a:r>
              <a:rPr lang="en-US"/>
              <a:t>Adapt the watchdog to restart variants from the pool</a:t>
            </a:r>
            <a:endParaRPr/>
          </a:p>
          <a:p>
            <a:pPr indent="-457200" lvl="0" marL="457200" rtl="0" algn="l">
              <a:spcBef>
                <a:spcPts val="400"/>
              </a:spcBef>
              <a:spcAft>
                <a:spcPts val="0"/>
              </a:spcAft>
              <a:buClr>
                <a:schemeClr val="dk1"/>
              </a:buClr>
              <a:buSzPts val="2000"/>
              <a:buAutoNum type="arabicPeriod"/>
            </a:pPr>
            <a:r>
              <a:rPr lang="en-US"/>
              <a:t>Implement attack detection in the watchdog</a:t>
            </a:r>
            <a:endParaRPr/>
          </a:p>
          <a:p>
            <a:pPr indent="-330200" lvl="0" marL="457200" rtl="0" algn="l">
              <a:spcBef>
                <a:spcPts val="400"/>
              </a:spcBef>
              <a:spcAft>
                <a:spcPts val="0"/>
              </a:spcAft>
              <a:buClr>
                <a:schemeClr val="dk1"/>
              </a:buClr>
              <a:buSzPts val="20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1"/>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Getting Started</a:t>
            </a:r>
            <a:endParaRPr/>
          </a:p>
        </p:txBody>
      </p:sp>
      <p:sp>
        <p:nvSpPr>
          <p:cNvPr id="414" name="Google Shape;414;p51"/>
          <p:cNvSpPr txBox="1"/>
          <p:nvPr>
            <p:ph idx="1" type="body"/>
          </p:nvPr>
        </p:nvSpPr>
        <p:spPr>
          <a:xfrm>
            <a:off x="466337" y="1693862"/>
            <a:ext cx="7314855" cy="4440309"/>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000"/>
              <a:buAutoNum type="arabicPeriod"/>
            </a:pPr>
            <a:r>
              <a:rPr lang="en-US">
                <a:latin typeface="Calibri"/>
                <a:ea typeface="Calibri"/>
                <a:cs typeface="Calibri"/>
                <a:sym typeface="Calibri"/>
              </a:rPr>
              <a:t>Connect to the VM instance</a:t>
            </a:r>
            <a:endParaRPr/>
          </a:p>
          <a:p>
            <a:pPr indent="-457200" lvl="0" marL="457200" rtl="0" algn="l">
              <a:spcBef>
                <a:spcPts val="400"/>
              </a:spcBef>
              <a:spcAft>
                <a:spcPts val="0"/>
              </a:spcAft>
              <a:buClr>
                <a:schemeClr val="dk1"/>
              </a:buClr>
              <a:buSzPts val="2000"/>
              <a:buAutoNum type="arabicPeriod"/>
            </a:pPr>
            <a:r>
              <a:rPr lang="en-US">
                <a:latin typeface="Calibri"/>
                <a:ea typeface="Calibri"/>
                <a:cs typeface="Calibri"/>
                <a:sym typeface="Calibri"/>
              </a:rPr>
              <a:t>Start the container in a terminal: </a:t>
            </a:r>
            <a:r>
              <a:rPr lang="en-US">
                <a:latin typeface="Consolas"/>
                <a:ea typeface="Consolas"/>
                <a:cs typeface="Consolas"/>
                <a:sym typeface="Consolas"/>
              </a:rPr>
              <a:t>docker run –p 5000:5000 –-rm –it software-fault-encouragement</a:t>
            </a:r>
            <a:endParaRPr/>
          </a:p>
          <a:p>
            <a:pPr indent="-457200" lvl="0" marL="457200" rtl="0" algn="l">
              <a:spcBef>
                <a:spcPts val="400"/>
              </a:spcBef>
              <a:spcAft>
                <a:spcPts val="0"/>
              </a:spcAft>
              <a:buClr>
                <a:schemeClr val="dk1"/>
              </a:buClr>
              <a:buSzPts val="2000"/>
              <a:buAutoNum type="arabicPeriod"/>
            </a:pPr>
            <a:r>
              <a:rPr lang="en-US">
                <a:latin typeface="Calibri"/>
                <a:ea typeface="Calibri"/>
                <a:cs typeface="Calibri"/>
                <a:sym typeface="Calibri"/>
              </a:rPr>
              <a:t>Start Visual Studio Code from the Applications -&gt; Development menu</a:t>
            </a:r>
            <a:endParaRPr/>
          </a:p>
          <a:p>
            <a:pPr indent="-457200" lvl="0" marL="457200" rtl="0" algn="l">
              <a:spcBef>
                <a:spcPts val="400"/>
              </a:spcBef>
              <a:spcAft>
                <a:spcPts val="0"/>
              </a:spcAft>
              <a:buClr>
                <a:schemeClr val="dk1"/>
              </a:buClr>
              <a:buSzPts val="2000"/>
              <a:buAutoNum type="arabicPeriod"/>
            </a:pPr>
            <a:r>
              <a:rPr lang="en-US">
                <a:latin typeface="Calibri"/>
                <a:ea typeface="Calibri"/>
                <a:cs typeface="Calibri"/>
                <a:sym typeface="Calibri"/>
              </a:rPr>
              <a:t>Attach to the container from VS Code by clicking on the icon in the very lower-left corner and then selecting “Remote Containers: Attach to Running Container” from the quick menu</a:t>
            </a:r>
            <a:endParaRPr/>
          </a:p>
          <a:p>
            <a:pPr indent="0" lvl="0" marL="0" rtl="0" algn="l">
              <a:spcBef>
                <a:spcPts val="400"/>
              </a:spcBef>
              <a:spcAft>
                <a:spcPts val="0"/>
              </a:spcAft>
              <a:buClr>
                <a:schemeClr val="dk1"/>
              </a:buClr>
              <a:buSzPts val="2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Concept</a:t>
            </a:r>
            <a:endParaRPr/>
          </a:p>
        </p:txBody>
      </p:sp>
      <p:sp>
        <p:nvSpPr>
          <p:cNvPr id="103" name="Google Shape;103;p16"/>
          <p:cNvSpPr txBox="1"/>
          <p:nvPr>
            <p:ph idx="1" type="body"/>
          </p:nvPr>
        </p:nvSpPr>
        <p:spPr>
          <a:xfrm>
            <a:off x="466337" y="1693863"/>
            <a:ext cx="3879885" cy="2800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Brittle software crashes quickly under attack</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Once attackers gain a foothold (via exploit), almost all security guarantees are lost</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Crashing </a:t>
            </a:r>
            <a:r>
              <a:rPr i="1" lang="en-US">
                <a:latin typeface="Calibri"/>
                <a:ea typeface="Calibri"/>
                <a:cs typeface="Calibri"/>
                <a:sym typeface="Calibri"/>
              </a:rPr>
              <a:t>before</a:t>
            </a:r>
            <a:r>
              <a:rPr lang="en-US">
                <a:latin typeface="Calibri"/>
                <a:ea typeface="Calibri"/>
                <a:cs typeface="Calibri"/>
                <a:sym typeface="Calibri"/>
              </a:rPr>
              <a:t> an attacker gains control improves security</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
        <p:nvSpPr>
          <p:cNvPr id="104" name="Google Shape;104;p16"/>
          <p:cNvSpPr txBox="1"/>
          <p:nvPr>
            <p:ph idx="2" type="body"/>
          </p:nvPr>
        </p:nvSpPr>
        <p:spPr>
          <a:xfrm>
            <a:off x="4802364" y="1693862"/>
            <a:ext cx="3878086" cy="28005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Alone, brittle software trades availability for </a:t>
            </a:r>
            <a:r>
              <a:rPr b="1" lang="en-US">
                <a:latin typeface="Calibri"/>
                <a:ea typeface="Calibri"/>
                <a:cs typeface="Calibri"/>
                <a:sym typeface="Calibri"/>
              </a:rPr>
              <a:t>confidentiality</a:t>
            </a:r>
            <a:r>
              <a:rPr lang="en-US">
                <a:latin typeface="Calibri"/>
                <a:ea typeface="Calibri"/>
                <a:cs typeface="Calibri"/>
                <a:sym typeface="Calibri"/>
              </a:rPr>
              <a:t> and </a:t>
            </a:r>
            <a:r>
              <a:rPr b="1" lang="en-US">
                <a:latin typeface="Calibri"/>
                <a:ea typeface="Calibri"/>
                <a:cs typeface="Calibri"/>
                <a:sym typeface="Calibri"/>
              </a:rPr>
              <a:t>integrity</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a:p>
            <a:pPr indent="0" lvl="0" marL="0" rtl="0" algn="l">
              <a:spcBef>
                <a:spcPts val="400"/>
              </a:spcBef>
              <a:spcAft>
                <a:spcPts val="0"/>
              </a:spcAft>
              <a:buClr>
                <a:schemeClr val="dk1"/>
              </a:buClr>
              <a:buSzPts val="2000"/>
              <a:buNone/>
            </a:pPr>
            <a:r>
              <a:rPr lang="en-US">
                <a:latin typeface="Calibri"/>
                <a:ea typeface="Calibri"/>
                <a:cs typeface="Calibri"/>
                <a:sym typeface="Calibri"/>
              </a:rPr>
              <a:t>Resilient systems have built-in redundancy and can recover from crashes, restoring </a:t>
            </a:r>
            <a:r>
              <a:rPr b="1" lang="en-US">
                <a:latin typeface="Calibri"/>
                <a:ea typeface="Calibri"/>
                <a:cs typeface="Calibri"/>
                <a:sym typeface="Calibri"/>
              </a:rPr>
              <a:t>availability</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2"/>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Tools</a:t>
            </a:r>
            <a:endParaRPr/>
          </a:p>
        </p:txBody>
      </p:sp>
      <p:sp>
        <p:nvSpPr>
          <p:cNvPr id="421" name="Google Shape;421;p52"/>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Included in the Docker container:</a:t>
            </a:r>
            <a:endParaRPr/>
          </a:p>
          <a:p>
            <a:pPr indent="-342900" lvl="0" marL="342900" rtl="0" algn="l">
              <a:spcBef>
                <a:spcPts val="400"/>
              </a:spcBef>
              <a:spcAft>
                <a:spcPts val="0"/>
              </a:spcAft>
              <a:buClr>
                <a:schemeClr val="dk1"/>
              </a:buClr>
              <a:buSzPts val="2000"/>
              <a:buFont typeface="Arial"/>
              <a:buChar char="•"/>
            </a:pPr>
            <a:r>
              <a:rPr b="1" lang="en-US">
                <a:latin typeface="Calibri"/>
                <a:ea typeface="Calibri"/>
                <a:cs typeface="Calibri"/>
                <a:sym typeface="Calibri"/>
              </a:rPr>
              <a:t>embrittle</a:t>
            </a:r>
            <a:r>
              <a:rPr lang="en-US">
                <a:latin typeface="Calibri"/>
                <a:ea typeface="Calibri"/>
                <a:cs typeface="Calibri"/>
                <a:sym typeface="Calibri"/>
              </a:rPr>
              <a:t> (diversification tool)</a:t>
            </a:r>
            <a:endParaRPr/>
          </a:p>
          <a:p>
            <a:pPr indent="-342900" lvl="0" marL="342900" rtl="0" algn="l">
              <a:spcBef>
                <a:spcPts val="400"/>
              </a:spcBef>
              <a:spcAft>
                <a:spcPts val="0"/>
              </a:spcAft>
              <a:buClr>
                <a:schemeClr val="dk1"/>
              </a:buClr>
              <a:buSzPts val="2000"/>
              <a:buFont typeface="Arial"/>
              <a:buChar char="•"/>
            </a:pPr>
            <a:r>
              <a:rPr b="1" lang="en-US">
                <a:latin typeface="Calibri"/>
                <a:ea typeface="Calibri"/>
                <a:cs typeface="Calibri"/>
                <a:sym typeface="Calibri"/>
              </a:rPr>
              <a:t>visualize</a:t>
            </a:r>
            <a:r>
              <a:rPr lang="en-US">
                <a:latin typeface="Calibri"/>
                <a:ea typeface="Calibri"/>
                <a:cs typeface="Calibri"/>
                <a:sym typeface="Calibri"/>
              </a:rPr>
              <a:t> (residual attack surface analysis)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readelf (ELF file analysis)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objdump (disassembler)</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gdb</a:t>
            </a:r>
            <a:endParaRPr>
              <a:latin typeface="Calibri"/>
              <a:ea typeface="Calibri"/>
              <a:cs typeface="Calibri"/>
              <a:sym typeface="Calibri"/>
            </a:endParaRPr>
          </a:p>
        </p:txBody>
      </p:sp>
      <p:sp>
        <p:nvSpPr>
          <p:cNvPr id="422" name="Google Shape;422;p52"/>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t>Useful command invocations:</a:t>
            </a:r>
            <a:endParaRPr/>
          </a:p>
          <a:p>
            <a:pPr indent="-342900" lvl="0" marL="342900" rtl="0" algn="l">
              <a:spcBef>
                <a:spcPts val="400"/>
              </a:spcBef>
              <a:spcAft>
                <a:spcPts val="0"/>
              </a:spcAft>
              <a:buClr>
                <a:schemeClr val="dk1"/>
              </a:buClr>
              <a:buSzPts val="2000"/>
              <a:buFont typeface="Arial"/>
              <a:buChar char="•"/>
            </a:pPr>
            <a:r>
              <a:rPr lang="en-US">
                <a:latin typeface="Consolas"/>
                <a:ea typeface="Consolas"/>
                <a:cs typeface="Consolas"/>
                <a:sym typeface="Consolas"/>
              </a:rPr>
              <a:t>readelf –aW &lt;binary&gt;</a:t>
            </a:r>
            <a:endParaRPr/>
          </a:p>
          <a:p>
            <a:pPr indent="-342900" lvl="1" marL="973138" rtl="0" algn="l">
              <a:spcBef>
                <a:spcPts val="320"/>
              </a:spcBef>
              <a:spcAft>
                <a:spcPts val="0"/>
              </a:spcAft>
              <a:buClr>
                <a:schemeClr val="dk1"/>
              </a:buClr>
              <a:buSzPts val="1600"/>
              <a:buFont typeface="Arial"/>
              <a:buChar char="•"/>
            </a:pPr>
            <a:r>
              <a:rPr lang="en-US"/>
              <a:t>Examine binary </a:t>
            </a:r>
            <a:r>
              <a:rPr i="1" lang="en-US"/>
              <a:t>structure</a:t>
            </a:r>
            <a:endParaRPr/>
          </a:p>
          <a:p>
            <a:pPr indent="-342900" lvl="0" marL="342900" rtl="0" algn="l">
              <a:spcBef>
                <a:spcPts val="400"/>
              </a:spcBef>
              <a:spcAft>
                <a:spcPts val="0"/>
              </a:spcAft>
              <a:buClr>
                <a:schemeClr val="dk1"/>
              </a:buClr>
              <a:buSzPts val="2000"/>
              <a:buFont typeface="Arial"/>
              <a:buChar char="•"/>
            </a:pPr>
            <a:r>
              <a:rPr lang="en-US">
                <a:latin typeface="Consolas"/>
                <a:ea typeface="Consolas"/>
                <a:cs typeface="Consolas"/>
                <a:sym typeface="Consolas"/>
              </a:rPr>
              <a:t>objdump –d &lt;binary&gt;</a:t>
            </a:r>
            <a:endParaRPr/>
          </a:p>
          <a:p>
            <a:pPr indent="-342900" lvl="1" marL="973138" rtl="0" algn="l">
              <a:spcBef>
                <a:spcPts val="320"/>
              </a:spcBef>
              <a:spcAft>
                <a:spcPts val="0"/>
              </a:spcAft>
              <a:buClr>
                <a:schemeClr val="dk1"/>
              </a:buClr>
              <a:buSzPts val="1600"/>
              <a:buFont typeface="Arial"/>
              <a:buChar char="•"/>
            </a:pPr>
            <a:r>
              <a:rPr lang="en-US"/>
              <a:t>Examine machine code</a:t>
            </a:r>
            <a:endParaRPr/>
          </a:p>
        </p:txBody>
      </p:sp>
      <p:pic>
        <p:nvPicPr>
          <p:cNvPr id="423" name="Google Shape;423;p52"/>
          <p:cNvPicPr preferRelativeResize="0"/>
          <p:nvPr/>
        </p:nvPicPr>
        <p:blipFill rotWithShape="1">
          <a:blip r:embed="rId3">
            <a:alphaModFix/>
          </a:blip>
          <a:srcRect b="0" l="0" r="0" t="0"/>
          <a:stretch/>
        </p:blipFill>
        <p:spPr>
          <a:xfrm>
            <a:off x="5550782" y="3429000"/>
            <a:ext cx="2381250" cy="2381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3"/>
          <p:cNvSpPr txBox="1"/>
          <p:nvPr>
            <p:ph type="title"/>
          </p:nvPr>
        </p:nvSpPr>
        <p:spPr>
          <a:xfrm>
            <a:off x="466337" y="3441423"/>
            <a:ext cx="8223090" cy="3887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C32E"/>
              </a:buClr>
              <a:buSzPts val="3400"/>
              <a:buFont typeface="Helvetica Neue"/>
              <a:buNone/>
            </a:pPr>
            <a:r>
              <a:rPr lang="en-US"/>
              <a:t>Technical Details</a:t>
            </a:r>
            <a:endParaRPr/>
          </a:p>
        </p:txBody>
      </p:sp>
      <p:sp>
        <p:nvSpPr>
          <p:cNvPr id="429" name="Google Shape;429;p53"/>
          <p:cNvSpPr txBox="1"/>
          <p:nvPr>
            <p:ph idx="1" type="body"/>
          </p:nvPr>
        </p:nvSpPr>
        <p:spPr>
          <a:xfrm>
            <a:off x="466336" y="4010000"/>
            <a:ext cx="5756664" cy="1724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D8D8D8"/>
              </a:buClr>
              <a:buSzPts val="16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4"/>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Design Goals</a:t>
            </a:r>
            <a:endParaRPr/>
          </a:p>
        </p:txBody>
      </p:sp>
      <p:sp>
        <p:nvSpPr>
          <p:cNvPr id="436" name="Google Shape;436;p54"/>
          <p:cNvSpPr txBox="1"/>
          <p:nvPr>
            <p:ph idx="1" type="body"/>
          </p:nvPr>
        </p:nvSpPr>
        <p:spPr>
          <a:xfrm>
            <a:off x="466337" y="1693862"/>
            <a:ext cx="4410463"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Low overhead (space and time)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Works on binaries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Resilient to incomplete program knowledge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Minimal impact to machine code (for debugging and understandability)</a:t>
            </a:r>
            <a:endParaRPr/>
          </a:p>
        </p:txBody>
      </p:sp>
      <p:pic>
        <p:nvPicPr>
          <p:cNvPr id="437" name="Google Shape;437;p54"/>
          <p:cNvPicPr preferRelativeResize="0"/>
          <p:nvPr>
            <p:ph idx="2" type="body"/>
          </p:nvPr>
        </p:nvPicPr>
        <p:blipFill rotWithShape="1">
          <a:blip r:embed="rId3">
            <a:alphaModFix/>
          </a:blip>
          <a:srcRect b="0" l="0" r="0" t="0"/>
          <a:stretch/>
        </p:blipFill>
        <p:spPr>
          <a:xfrm>
            <a:off x="5030788" y="3751372"/>
            <a:ext cx="3878262" cy="245881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5"/>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Approach</a:t>
            </a:r>
            <a:endParaRPr/>
          </a:p>
        </p:txBody>
      </p:sp>
      <p:sp>
        <p:nvSpPr>
          <p:cNvPr id="444" name="Google Shape;444;p55"/>
          <p:cNvSpPr txBox="1"/>
          <p:nvPr>
            <p:ph idx="1" type="body"/>
          </p:nvPr>
        </p:nvSpPr>
        <p:spPr>
          <a:xfrm>
            <a:off x="466337" y="1693862"/>
            <a:ext cx="4524760"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We use binary rewriting to 1) move code randomly within a binary, and 2) add protections against a selection of attacks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Lift binaries to an intermediate representation for analysis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Rewrite at the machine instruction level to preserve connection to the original binary</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Update symbol information (if present) to aid debugging</a:t>
            </a:r>
            <a:endParaRPr/>
          </a:p>
        </p:txBody>
      </p:sp>
      <p:sp>
        <p:nvSpPr>
          <p:cNvPr id="445" name="Google Shape;445;p55"/>
          <p:cNvSpPr/>
          <p:nvPr/>
        </p:nvSpPr>
        <p:spPr>
          <a:xfrm>
            <a:off x="5734051" y="2019300"/>
            <a:ext cx="1485900" cy="53181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Lift</a:t>
            </a:r>
            <a:endParaRPr/>
          </a:p>
        </p:txBody>
      </p:sp>
      <p:sp>
        <p:nvSpPr>
          <p:cNvPr id="446" name="Google Shape;446;p55"/>
          <p:cNvSpPr/>
          <p:nvPr/>
        </p:nvSpPr>
        <p:spPr>
          <a:xfrm>
            <a:off x="5734051" y="2967037"/>
            <a:ext cx="1485900" cy="53181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Code Discovery</a:t>
            </a:r>
            <a:endParaRPr/>
          </a:p>
        </p:txBody>
      </p:sp>
      <p:sp>
        <p:nvSpPr>
          <p:cNvPr id="447" name="Google Shape;447;p55"/>
          <p:cNvSpPr/>
          <p:nvPr/>
        </p:nvSpPr>
        <p:spPr>
          <a:xfrm>
            <a:off x="5734051" y="3914774"/>
            <a:ext cx="1485900" cy="53181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Rewriting</a:t>
            </a:r>
            <a:endParaRPr/>
          </a:p>
          <a:p>
            <a:pPr indent="0" lvl="0" marL="0" marR="0" rtl="0" algn="ctr">
              <a:spcBef>
                <a:spcPts val="0"/>
              </a:spcBef>
              <a:spcAft>
                <a:spcPts val="0"/>
              </a:spcAft>
              <a:buNone/>
            </a:pPr>
            <a:r>
              <a:rPr lang="en-US" sz="900">
                <a:solidFill>
                  <a:schemeClr val="lt1"/>
                </a:solidFill>
                <a:latin typeface="Calibri"/>
                <a:ea typeface="Calibri"/>
                <a:cs typeface="Calibri"/>
                <a:sym typeface="Calibri"/>
              </a:rPr>
              <a:t>(Randomness + Mitigations)</a:t>
            </a:r>
            <a:endParaRPr/>
          </a:p>
        </p:txBody>
      </p:sp>
      <p:sp>
        <p:nvSpPr>
          <p:cNvPr id="448" name="Google Shape;448;p55"/>
          <p:cNvSpPr/>
          <p:nvPr/>
        </p:nvSpPr>
        <p:spPr>
          <a:xfrm>
            <a:off x="5981700" y="4862511"/>
            <a:ext cx="847725" cy="412748"/>
          </a:xfrm>
          <a:prstGeom prst="flowChartMultidocumen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Variants</a:t>
            </a:r>
            <a:endParaRPr/>
          </a:p>
        </p:txBody>
      </p:sp>
      <p:cxnSp>
        <p:nvCxnSpPr>
          <p:cNvPr id="449" name="Google Shape;449;p55"/>
          <p:cNvCxnSpPr>
            <a:stCxn id="445" idx="2"/>
            <a:endCxn id="446" idx="0"/>
          </p:cNvCxnSpPr>
          <p:nvPr/>
        </p:nvCxnSpPr>
        <p:spPr>
          <a:xfrm>
            <a:off x="6477001" y="2551112"/>
            <a:ext cx="0" cy="4158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50" name="Google Shape;450;p55"/>
          <p:cNvCxnSpPr>
            <a:stCxn id="446" idx="2"/>
            <a:endCxn id="447" idx="0"/>
          </p:cNvCxnSpPr>
          <p:nvPr/>
        </p:nvCxnSpPr>
        <p:spPr>
          <a:xfrm>
            <a:off x="6477001" y="3498849"/>
            <a:ext cx="0" cy="4158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51" name="Google Shape;451;p55"/>
          <p:cNvCxnSpPr>
            <a:stCxn id="447" idx="2"/>
            <a:endCxn id="448" idx="0"/>
          </p:cNvCxnSpPr>
          <p:nvPr/>
        </p:nvCxnSpPr>
        <p:spPr>
          <a:xfrm flipH="1">
            <a:off x="6463801" y="4446586"/>
            <a:ext cx="13200" cy="4158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452" name="Google Shape;452;p55"/>
          <p:cNvSpPr txBox="1"/>
          <p:nvPr/>
        </p:nvSpPr>
        <p:spPr>
          <a:xfrm>
            <a:off x="6753227" y="2627786"/>
            <a:ext cx="9334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a:t>
            </a:r>
            <a:endParaRPr/>
          </a:p>
        </p:txBody>
      </p:sp>
      <p:sp>
        <p:nvSpPr>
          <p:cNvPr id="453" name="Google Shape;453;p55"/>
          <p:cNvSpPr txBox="1"/>
          <p:nvPr/>
        </p:nvSpPr>
        <p:spPr>
          <a:xfrm>
            <a:off x="6638924" y="3498849"/>
            <a:ext cx="209549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Functions/Blocks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6"/>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Binary Rewriting Challenges</a:t>
            </a:r>
            <a:endParaRPr/>
          </a:p>
        </p:txBody>
      </p:sp>
      <p:sp>
        <p:nvSpPr>
          <p:cNvPr id="460" name="Google Shape;460;p56"/>
          <p:cNvSpPr txBox="1"/>
          <p:nvPr>
            <p:ph idx="1" type="body"/>
          </p:nvPr>
        </p:nvSpPr>
        <p:spPr>
          <a:xfrm>
            <a:off x="466337" y="1693863"/>
            <a:ext cx="5810638" cy="244286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None/>
            </a:pPr>
            <a:r>
              <a:rPr lang="en-US" sz="1600">
                <a:latin typeface="Calibri"/>
                <a:ea typeface="Calibri"/>
                <a:cs typeface="Calibri"/>
                <a:sym typeface="Calibri"/>
              </a:rPr>
              <a:t>Binary rewriting presents a number of challenges:</a:t>
            </a:r>
            <a:endParaRPr/>
          </a:p>
          <a:p>
            <a:pPr indent="-342900" lvl="0" marL="342900" rtl="0" algn="l">
              <a:spcBef>
                <a:spcPts val="320"/>
              </a:spcBef>
              <a:spcAft>
                <a:spcPts val="0"/>
              </a:spcAft>
              <a:buClr>
                <a:schemeClr val="dk1"/>
              </a:buClr>
              <a:buSzPts val="1600"/>
              <a:buFont typeface="Arial"/>
              <a:buChar char="•"/>
            </a:pPr>
            <a:r>
              <a:rPr lang="en-US" sz="1600">
                <a:latin typeface="Calibri"/>
                <a:ea typeface="Calibri"/>
                <a:cs typeface="Calibri"/>
                <a:sym typeface="Calibri"/>
              </a:rPr>
              <a:t>Moving anything changes every offset</a:t>
            </a:r>
            <a:endParaRPr/>
          </a:p>
          <a:p>
            <a:pPr indent="-342900" lvl="0" marL="342900" rtl="0" algn="l">
              <a:spcBef>
                <a:spcPts val="320"/>
              </a:spcBef>
              <a:spcAft>
                <a:spcPts val="0"/>
              </a:spcAft>
              <a:buClr>
                <a:schemeClr val="dk1"/>
              </a:buClr>
              <a:buSzPts val="1600"/>
              <a:buFont typeface="Arial"/>
              <a:buChar char="•"/>
            </a:pPr>
            <a:r>
              <a:rPr lang="en-US" sz="1600">
                <a:latin typeface="Calibri"/>
                <a:ea typeface="Calibri"/>
                <a:cs typeface="Calibri"/>
                <a:sym typeface="Calibri"/>
              </a:rPr>
              <a:t>Constraints imposed by the Linux kernel restrict layout options</a:t>
            </a:r>
            <a:endParaRPr/>
          </a:p>
          <a:p>
            <a:pPr indent="-342900" lvl="0" marL="342900" rtl="0" algn="l">
              <a:spcBef>
                <a:spcPts val="320"/>
              </a:spcBef>
              <a:spcAft>
                <a:spcPts val="0"/>
              </a:spcAft>
              <a:buClr>
                <a:schemeClr val="dk1"/>
              </a:buClr>
              <a:buSzPts val="1600"/>
              <a:buFont typeface="Arial"/>
              <a:buChar char="•"/>
            </a:pPr>
            <a:r>
              <a:rPr lang="en-US" sz="1600">
                <a:latin typeface="Calibri"/>
                <a:ea typeface="Calibri"/>
                <a:cs typeface="Calibri"/>
                <a:sym typeface="Calibri"/>
              </a:rPr>
              <a:t>Addresses* stored in the data section are difficult to update</a:t>
            </a:r>
            <a:endParaRPr/>
          </a:p>
          <a:p>
            <a:pPr indent="-342900" lvl="0" marL="342900" rtl="0" algn="l">
              <a:spcBef>
                <a:spcPts val="320"/>
              </a:spcBef>
              <a:spcAft>
                <a:spcPts val="0"/>
              </a:spcAft>
              <a:buClr>
                <a:schemeClr val="dk1"/>
              </a:buClr>
              <a:buSzPts val="1600"/>
              <a:buFont typeface="Arial"/>
              <a:buChar char="•"/>
            </a:pPr>
            <a:r>
              <a:rPr lang="en-US" sz="1600">
                <a:latin typeface="Calibri"/>
                <a:ea typeface="Calibri"/>
                <a:cs typeface="Calibri"/>
                <a:sym typeface="Calibri"/>
              </a:rPr>
              <a:t>Addresses often look similar to floating point values</a:t>
            </a:r>
            <a:endParaRPr/>
          </a:p>
        </p:txBody>
      </p:sp>
      <p:pic>
        <p:nvPicPr>
          <p:cNvPr id="461" name="Google Shape;461;p56"/>
          <p:cNvPicPr preferRelativeResize="0"/>
          <p:nvPr/>
        </p:nvPicPr>
        <p:blipFill rotWithShape="1">
          <a:blip r:embed="rId3">
            <a:alphaModFix/>
          </a:blip>
          <a:srcRect b="0" l="0" r="0" t="0"/>
          <a:stretch/>
        </p:blipFill>
        <p:spPr>
          <a:xfrm>
            <a:off x="1466490" y="4213559"/>
            <a:ext cx="6961516" cy="2235487"/>
          </a:xfrm>
          <a:prstGeom prst="rect">
            <a:avLst/>
          </a:prstGeom>
          <a:noFill/>
          <a:ln>
            <a:noFill/>
          </a:ln>
        </p:spPr>
      </p:pic>
      <p:sp>
        <p:nvSpPr>
          <p:cNvPr id="462" name="Google Shape;462;p56"/>
          <p:cNvSpPr/>
          <p:nvPr/>
        </p:nvSpPr>
        <p:spPr>
          <a:xfrm>
            <a:off x="3890513" y="5262113"/>
            <a:ext cx="1388853" cy="241540"/>
          </a:xfrm>
          <a:prstGeom prst="rect">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63" name="Google Shape;463;p56"/>
          <p:cNvSpPr/>
          <p:nvPr/>
        </p:nvSpPr>
        <p:spPr>
          <a:xfrm>
            <a:off x="3872615" y="6130675"/>
            <a:ext cx="854660" cy="241540"/>
          </a:xfrm>
          <a:prstGeom prst="rect">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7"/>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Binary Rewriting Constraints</a:t>
            </a:r>
            <a:endParaRPr/>
          </a:p>
        </p:txBody>
      </p:sp>
      <p:sp>
        <p:nvSpPr>
          <p:cNvPr id="470" name="Google Shape;470;p57"/>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Jump range limitations (especially PowerPC and ARM)</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Kernel alignment requirements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Kernel segment ordering restrictions</a:t>
            </a:r>
            <a:endParaRPr/>
          </a:p>
        </p:txBody>
      </p:sp>
      <p:sp>
        <p:nvSpPr>
          <p:cNvPr id="471" name="Google Shape;471;p57"/>
          <p:cNvSpPr/>
          <p:nvPr/>
        </p:nvSpPr>
        <p:spPr>
          <a:xfrm>
            <a:off x="7458075" y="1158121"/>
            <a:ext cx="1304925" cy="1585079"/>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onsolas"/>
                <a:ea typeface="Consolas"/>
                <a:cs typeface="Consolas"/>
                <a:sym typeface="Consolas"/>
              </a:rPr>
              <a:t>.text</a:t>
            </a:r>
            <a:endParaRPr/>
          </a:p>
        </p:txBody>
      </p:sp>
      <p:sp>
        <p:nvSpPr>
          <p:cNvPr id="472" name="Google Shape;472;p57"/>
          <p:cNvSpPr/>
          <p:nvPr/>
        </p:nvSpPr>
        <p:spPr>
          <a:xfrm>
            <a:off x="7458074" y="4529971"/>
            <a:ext cx="1304925" cy="1673360"/>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onsolas"/>
                <a:ea typeface="Consolas"/>
                <a:cs typeface="Consolas"/>
                <a:sym typeface="Consolas"/>
              </a:rPr>
              <a:t>.extratext</a:t>
            </a:r>
            <a:endParaRPr sz="1400">
              <a:solidFill>
                <a:schemeClr val="lt1"/>
              </a:solidFill>
              <a:latin typeface="Consolas"/>
              <a:ea typeface="Consolas"/>
              <a:cs typeface="Consolas"/>
              <a:sym typeface="Consolas"/>
            </a:endParaRPr>
          </a:p>
        </p:txBody>
      </p:sp>
      <p:cxnSp>
        <p:nvCxnSpPr>
          <p:cNvPr id="473" name="Google Shape;473;p57"/>
          <p:cNvCxnSpPr>
            <a:stCxn id="472" idx="1"/>
            <a:endCxn id="471" idx="1"/>
          </p:cNvCxnSpPr>
          <p:nvPr/>
        </p:nvCxnSpPr>
        <p:spPr>
          <a:xfrm flipH="1" rot="10800000">
            <a:off x="7458074" y="1950551"/>
            <a:ext cx="600" cy="3416100"/>
          </a:xfrm>
          <a:prstGeom prst="bentConnector3">
            <a:avLst>
              <a:gd fmla="val -38100167" name="adj1"/>
            </a:avLst>
          </a:prstGeom>
          <a:noFill/>
          <a:ln cap="flat" cmpd="sng" w="25400">
            <a:solidFill>
              <a:schemeClr val="accent1"/>
            </a:solidFill>
            <a:prstDash val="dash"/>
            <a:round/>
            <a:headEnd len="sm" w="sm" type="none"/>
            <a:tailEnd len="med" w="med" type="triangle"/>
          </a:ln>
          <a:effectLst>
            <a:outerShdw blurRad="40000" rotWithShape="0" dir="5400000" dist="20000">
              <a:srgbClr val="000000">
                <a:alpha val="37647"/>
              </a:srgbClr>
            </a:outerShdw>
          </a:effectLst>
        </p:spPr>
      </p:cxnSp>
      <p:sp>
        <p:nvSpPr>
          <p:cNvPr id="474" name="Google Shape;474;p57"/>
          <p:cNvSpPr/>
          <p:nvPr/>
        </p:nvSpPr>
        <p:spPr>
          <a:xfrm>
            <a:off x="6991350" y="3242589"/>
            <a:ext cx="466722" cy="538983"/>
          </a:xfrm>
          <a:prstGeom prst="mathMultiply">
            <a:avLst>
              <a:gd fmla="val 23520" name="adj1"/>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8"/>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Safe* Binary Rewriting</a:t>
            </a:r>
            <a:endParaRPr/>
          </a:p>
        </p:txBody>
      </p:sp>
      <p:sp>
        <p:nvSpPr>
          <p:cNvPr id="481" name="Google Shape;481;p58"/>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i="1" lang="en-US">
                <a:latin typeface="Calibri"/>
                <a:ea typeface="Calibri"/>
                <a:cs typeface="Calibri"/>
                <a:sym typeface="Calibri"/>
              </a:rPr>
              <a:t>Redirect </a:t>
            </a:r>
            <a:r>
              <a:rPr lang="en-US">
                <a:latin typeface="Calibri"/>
                <a:ea typeface="Calibri"/>
                <a:cs typeface="Calibri"/>
                <a:sym typeface="Calibri"/>
              </a:rPr>
              <a:t>execution from original code to new (diversified) code</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Can be at the block or function level</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Re-use space from redirected code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Place extra code in an extra segment</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Cannot rewrite:</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“Incomplete” functions</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Indirect jumps</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Overlapping functions</a:t>
            </a:r>
            <a:endParaRPr/>
          </a:p>
          <a:p>
            <a:pPr indent="-215900" lvl="0" marL="342900" rtl="0" algn="l">
              <a:spcBef>
                <a:spcPts val="400"/>
              </a:spcBef>
              <a:spcAft>
                <a:spcPts val="0"/>
              </a:spcAft>
              <a:buClr>
                <a:schemeClr val="dk1"/>
              </a:buClr>
              <a:buSzPts val="2000"/>
              <a:buFont typeface="Arial"/>
              <a:buNone/>
            </a:pPr>
            <a:r>
              <a:t/>
            </a:r>
            <a:endParaRPr>
              <a:latin typeface="Calibri"/>
              <a:ea typeface="Calibri"/>
              <a:cs typeface="Calibri"/>
              <a:sym typeface="Calibri"/>
            </a:endParaRPr>
          </a:p>
        </p:txBody>
      </p:sp>
      <p:sp>
        <p:nvSpPr>
          <p:cNvPr id="482" name="Google Shape;482;p58"/>
          <p:cNvSpPr/>
          <p:nvPr/>
        </p:nvSpPr>
        <p:spPr>
          <a:xfrm>
            <a:off x="7458075" y="1158121"/>
            <a:ext cx="1304925" cy="3219450"/>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onsolas"/>
                <a:ea typeface="Consolas"/>
                <a:cs typeface="Consolas"/>
                <a:sym typeface="Consolas"/>
              </a:rPr>
              <a:t>.text</a:t>
            </a:r>
            <a:endParaRPr/>
          </a:p>
        </p:txBody>
      </p:sp>
      <p:sp>
        <p:nvSpPr>
          <p:cNvPr id="483" name="Google Shape;483;p58"/>
          <p:cNvSpPr/>
          <p:nvPr/>
        </p:nvSpPr>
        <p:spPr>
          <a:xfrm>
            <a:off x="7458074" y="4529971"/>
            <a:ext cx="1304925" cy="1673360"/>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onsolas"/>
                <a:ea typeface="Consolas"/>
                <a:cs typeface="Consolas"/>
                <a:sym typeface="Consolas"/>
              </a:rPr>
              <a:t>.extratext</a:t>
            </a:r>
            <a:endParaRPr sz="1400">
              <a:solidFill>
                <a:schemeClr val="lt1"/>
              </a:solidFill>
              <a:latin typeface="Consolas"/>
              <a:ea typeface="Consolas"/>
              <a:cs typeface="Consolas"/>
              <a:sym typeface="Consolas"/>
            </a:endParaRPr>
          </a:p>
        </p:txBody>
      </p:sp>
      <p:sp>
        <p:nvSpPr>
          <p:cNvPr id="484" name="Google Shape;484;p58"/>
          <p:cNvSpPr/>
          <p:nvPr/>
        </p:nvSpPr>
        <p:spPr>
          <a:xfrm>
            <a:off x="7620000" y="1767721"/>
            <a:ext cx="962025" cy="40489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58"/>
          <p:cNvSpPr/>
          <p:nvPr/>
        </p:nvSpPr>
        <p:spPr>
          <a:xfrm>
            <a:off x="7620000" y="2325014"/>
            <a:ext cx="962025" cy="1121528"/>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58"/>
          <p:cNvSpPr/>
          <p:nvPr/>
        </p:nvSpPr>
        <p:spPr>
          <a:xfrm>
            <a:off x="7619999" y="3598942"/>
            <a:ext cx="962025" cy="40489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58"/>
          <p:cNvSpPr/>
          <p:nvPr/>
        </p:nvSpPr>
        <p:spPr>
          <a:xfrm>
            <a:off x="7619998" y="4872870"/>
            <a:ext cx="962025" cy="1121528"/>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func2'</a:t>
            </a:r>
            <a:endParaRPr/>
          </a:p>
        </p:txBody>
      </p:sp>
      <p:sp>
        <p:nvSpPr>
          <p:cNvPr id="488" name="Google Shape;488;p58"/>
          <p:cNvSpPr/>
          <p:nvPr/>
        </p:nvSpPr>
        <p:spPr>
          <a:xfrm>
            <a:off x="7620000" y="2435682"/>
            <a:ext cx="962025" cy="40489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func1'</a:t>
            </a:r>
            <a:endParaRPr/>
          </a:p>
        </p:txBody>
      </p:sp>
      <p:sp>
        <p:nvSpPr>
          <p:cNvPr id="489" name="Google Shape;489;p58"/>
          <p:cNvSpPr/>
          <p:nvPr/>
        </p:nvSpPr>
        <p:spPr>
          <a:xfrm>
            <a:off x="7629523" y="2930981"/>
            <a:ext cx="962025" cy="40489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func3'</a:t>
            </a:r>
            <a:endParaRPr/>
          </a:p>
        </p:txBody>
      </p:sp>
      <p:sp>
        <p:nvSpPr>
          <p:cNvPr id="490" name="Google Shape;490;p58"/>
          <p:cNvSpPr/>
          <p:nvPr/>
        </p:nvSpPr>
        <p:spPr>
          <a:xfrm>
            <a:off x="5249685" y="1158121"/>
            <a:ext cx="1304925" cy="3219450"/>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onsolas"/>
                <a:ea typeface="Consolas"/>
                <a:cs typeface="Consolas"/>
                <a:sym typeface="Consolas"/>
              </a:rPr>
              <a:t>.text</a:t>
            </a:r>
            <a:endParaRPr/>
          </a:p>
        </p:txBody>
      </p:sp>
      <p:sp>
        <p:nvSpPr>
          <p:cNvPr id="491" name="Google Shape;491;p58"/>
          <p:cNvSpPr/>
          <p:nvPr/>
        </p:nvSpPr>
        <p:spPr>
          <a:xfrm>
            <a:off x="5411610" y="1767721"/>
            <a:ext cx="962025" cy="40489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func1</a:t>
            </a:r>
            <a:endParaRPr/>
          </a:p>
        </p:txBody>
      </p:sp>
      <p:sp>
        <p:nvSpPr>
          <p:cNvPr id="492" name="Google Shape;492;p58"/>
          <p:cNvSpPr/>
          <p:nvPr/>
        </p:nvSpPr>
        <p:spPr>
          <a:xfrm>
            <a:off x="5411610" y="2325014"/>
            <a:ext cx="962025" cy="1121528"/>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func2</a:t>
            </a:r>
            <a:endParaRPr/>
          </a:p>
        </p:txBody>
      </p:sp>
      <p:sp>
        <p:nvSpPr>
          <p:cNvPr id="493" name="Google Shape;493;p58"/>
          <p:cNvSpPr/>
          <p:nvPr/>
        </p:nvSpPr>
        <p:spPr>
          <a:xfrm>
            <a:off x="5411609" y="3598942"/>
            <a:ext cx="962025" cy="40489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func3</a:t>
            </a:r>
            <a:endParaRPr/>
          </a:p>
        </p:txBody>
      </p:sp>
      <p:sp>
        <p:nvSpPr>
          <p:cNvPr id="494" name="Google Shape;494;p58"/>
          <p:cNvSpPr/>
          <p:nvPr/>
        </p:nvSpPr>
        <p:spPr>
          <a:xfrm>
            <a:off x="6869411" y="2314575"/>
            <a:ext cx="750589" cy="2562225"/>
          </a:xfrm>
          <a:custGeom>
            <a:rect b="b" l="l" r="r" t="t"/>
            <a:pathLst>
              <a:path extrusionOk="0" h="2562225" w="750589">
                <a:moveTo>
                  <a:pt x="750589" y="0"/>
                </a:moveTo>
                <a:cubicBezTo>
                  <a:pt x="519607" y="321469"/>
                  <a:pt x="288626" y="642938"/>
                  <a:pt x="169564" y="1009650"/>
                </a:cubicBezTo>
                <a:cubicBezTo>
                  <a:pt x="50502" y="1376362"/>
                  <a:pt x="-59036" y="1941513"/>
                  <a:pt x="36214" y="2200275"/>
                </a:cubicBezTo>
                <a:cubicBezTo>
                  <a:pt x="131464" y="2459038"/>
                  <a:pt x="436264" y="2510631"/>
                  <a:pt x="741064" y="2562225"/>
                </a:cubicBezTo>
              </a:path>
            </a:pathLst>
          </a:custGeom>
          <a:noFill/>
          <a:ln cap="flat" cmpd="sng" w="2857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95" name="Google Shape;495;p58"/>
          <p:cNvCxnSpPr>
            <a:stCxn id="484" idx="1"/>
            <a:endCxn id="488" idx="1"/>
          </p:cNvCxnSpPr>
          <p:nvPr/>
        </p:nvCxnSpPr>
        <p:spPr>
          <a:xfrm>
            <a:off x="7620000" y="1970168"/>
            <a:ext cx="600" cy="668100"/>
          </a:xfrm>
          <a:prstGeom prst="bentConnector3">
            <a:avLst>
              <a:gd fmla="val -88370833"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96" name="Google Shape;496;p58"/>
          <p:cNvCxnSpPr>
            <a:stCxn id="486" idx="1"/>
            <a:endCxn id="489" idx="1"/>
          </p:cNvCxnSpPr>
          <p:nvPr/>
        </p:nvCxnSpPr>
        <p:spPr>
          <a:xfrm flipH="1" rot="10800000">
            <a:off x="7619999" y="3133289"/>
            <a:ext cx="9600" cy="668100"/>
          </a:xfrm>
          <a:prstGeom prst="bentConnector3">
            <a:avLst>
              <a:gd fmla="val -5655468" name="adj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9"/>
          <p:cNvSpPr txBox="1"/>
          <p:nvPr>
            <p:ph type="title"/>
          </p:nvPr>
        </p:nvSpPr>
        <p:spPr>
          <a:xfrm>
            <a:off x="466336" y="1050925"/>
            <a:ext cx="822046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262626"/>
              </a:buClr>
              <a:buSzPts val="2800"/>
              <a:buFont typeface="Helvetica Neue"/>
              <a:buNone/>
            </a:pPr>
            <a:r>
              <a:rPr lang="en-US"/>
              <a:t>Different Code Layout Strategies</a:t>
            </a:r>
            <a:endParaRPr/>
          </a:p>
        </p:txBody>
      </p:sp>
      <p:sp>
        <p:nvSpPr>
          <p:cNvPr id="503" name="Google Shape;503;p59"/>
          <p:cNvSpPr txBox="1"/>
          <p:nvPr/>
        </p:nvSpPr>
        <p:spPr>
          <a:xfrm>
            <a:off x="580637" y="1695449"/>
            <a:ext cx="3677038"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Code Layout Granularity</a:t>
            </a:r>
            <a:r>
              <a:rPr lang="en-US" sz="1800">
                <a:solidFill>
                  <a:schemeClr val="dk1"/>
                </a:solidFill>
                <a:latin typeface="Calibri"/>
                <a:ea typeface="Calibri"/>
                <a:cs typeface="Calibri"/>
                <a:sym typeface="Calibri"/>
              </a:rPr>
              <a:t>:</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Shuffle functions</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Shuffle blocks</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Shuffle blocks, but keep loop bodies together</a:t>
            </a:r>
            <a:endParaRPr/>
          </a:p>
          <a:p>
            <a:pPr indent="-285750" lvl="1" marL="742950" marR="0" rtl="0" algn="l">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Preserves locality while maximizing randomness</a:t>
            </a:r>
            <a:endParaRPr/>
          </a:p>
        </p:txBody>
      </p:sp>
      <p:sp>
        <p:nvSpPr>
          <p:cNvPr id="504" name="Google Shape;504;p59"/>
          <p:cNvSpPr txBox="1"/>
          <p:nvPr/>
        </p:nvSpPr>
        <p:spPr>
          <a:xfrm>
            <a:off x="5114925" y="1695449"/>
            <a:ext cx="3752850"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Space Reuse</a:t>
            </a:r>
            <a:r>
              <a:rPr lang="en-US" sz="1800">
                <a:solidFill>
                  <a:schemeClr val="dk1"/>
                </a:solidFill>
                <a:latin typeface="Calibri"/>
                <a:ea typeface="Calibri"/>
                <a:cs typeface="Calibri"/>
                <a:sym typeface="Calibri"/>
              </a:rPr>
              <a:t>:</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Reuse space in the original text section</a:t>
            </a:r>
            <a:endParaRPr/>
          </a:p>
          <a:p>
            <a:pPr indent="-285750" lvl="1" marL="742950" marR="0" rtl="0" algn="l">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Benefit: more compact binaries</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Fill the original code space with halt instructions</a:t>
            </a:r>
            <a:endParaRPr/>
          </a:p>
          <a:p>
            <a:pPr indent="-285750" lvl="1" marL="742950" marR="0" rtl="0" algn="l">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Benefit: easier attack detection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0"/>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Implementation</a:t>
            </a:r>
            <a:endParaRPr/>
          </a:p>
        </p:txBody>
      </p:sp>
      <p:sp>
        <p:nvSpPr>
          <p:cNvPr id="510" name="Google Shape;510;p60"/>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Largely open source</a:t>
            </a:r>
            <a:endParaRPr/>
          </a:p>
          <a:p>
            <a:pPr indent="-342900" lvl="0" marL="342900" rtl="0" algn="l">
              <a:spcBef>
                <a:spcPts val="200"/>
              </a:spcBef>
              <a:spcAft>
                <a:spcPts val="0"/>
              </a:spcAft>
              <a:buClr>
                <a:schemeClr val="dk1"/>
              </a:buClr>
              <a:buSzPts val="1000"/>
              <a:buFont typeface="Calibri"/>
              <a:buChar char="-"/>
            </a:pPr>
            <a:r>
              <a:rPr lang="en-US" sz="1000" u="sng">
                <a:solidFill>
                  <a:schemeClr val="hlink"/>
                </a:solidFill>
                <a:latin typeface="Calibri"/>
                <a:ea typeface="Calibri"/>
                <a:cs typeface="Calibri"/>
                <a:sym typeface="Calibri"/>
                <a:hlinkClick r:id="rId3"/>
              </a:rPr>
              <a:t>https://github.com/travitch/dismantle</a:t>
            </a:r>
            <a:r>
              <a:rPr lang="en-US" sz="1000">
                <a:latin typeface="Calibri"/>
                <a:ea typeface="Calibri"/>
                <a:cs typeface="Calibri"/>
                <a:sym typeface="Calibri"/>
              </a:rPr>
              <a:t> (disassembly)</a:t>
            </a:r>
            <a:endParaRPr/>
          </a:p>
          <a:p>
            <a:pPr indent="-342900" lvl="0" marL="342900" rtl="0" algn="l">
              <a:spcBef>
                <a:spcPts val="200"/>
              </a:spcBef>
              <a:spcAft>
                <a:spcPts val="0"/>
              </a:spcAft>
              <a:buClr>
                <a:schemeClr val="dk1"/>
              </a:buClr>
              <a:buSzPts val="1000"/>
              <a:buFont typeface="Calibri"/>
              <a:buChar char="-"/>
            </a:pPr>
            <a:r>
              <a:rPr lang="en-US" sz="1000" u="sng">
                <a:solidFill>
                  <a:schemeClr val="hlink"/>
                </a:solidFill>
                <a:latin typeface="Calibri"/>
                <a:ea typeface="Calibri"/>
                <a:cs typeface="Calibri"/>
                <a:sym typeface="Calibri"/>
                <a:hlinkClick r:id="rId4"/>
              </a:rPr>
              <a:t>https://github.com/GaloisInc/flexdis86</a:t>
            </a:r>
            <a:r>
              <a:rPr lang="en-US" sz="1000">
                <a:latin typeface="Calibri"/>
                <a:ea typeface="Calibri"/>
                <a:cs typeface="Calibri"/>
                <a:sym typeface="Calibri"/>
              </a:rPr>
              <a:t> (disassembly)</a:t>
            </a:r>
            <a:endParaRPr/>
          </a:p>
          <a:p>
            <a:pPr indent="-342900" lvl="0" marL="342900" rtl="0" algn="l">
              <a:spcBef>
                <a:spcPts val="200"/>
              </a:spcBef>
              <a:spcAft>
                <a:spcPts val="0"/>
              </a:spcAft>
              <a:buClr>
                <a:schemeClr val="dk1"/>
              </a:buClr>
              <a:buSzPts val="1000"/>
              <a:buFont typeface="Calibri"/>
              <a:buChar char="-"/>
            </a:pPr>
            <a:r>
              <a:rPr lang="en-US" sz="1000" u="sng">
                <a:solidFill>
                  <a:schemeClr val="hlink"/>
                </a:solidFill>
                <a:latin typeface="Calibri"/>
                <a:ea typeface="Calibri"/>
                <a:cs typeface="Calibri"/>
                <a:sym typeface="Calibri"/>
                <a:hlinkClick r:id="rId5"/>
              </a:rPr>
              <a:t>https://github.com/GaloisInc/elf-edit</a:t>
            </a:r>
            <a:r>
              <a:rPr lang="en-US" sz="1000">
                <a:latin typeface="Calibri"/>
                <a:ea typeface="Calibri"/>
                <a:cs typeface="Calibri"/>
                <a:sym typeface="Calibri"/>
              </a:rPr>
              <a:t> (ELF parsing/editing)</a:t>
            </a:r>
            <a:endParaRPr/>
          </a:p>
          <a:p>
            <a:pPr indent="-342900" lvl="0" marL="342900" rtl="0" algn="l">
              <a:spcBef>
                <a:spcPts val="200"/>
              </a:spcBef>
              <a:spcAft>
                <a:spcPts val="0"/>
              </a:spcAft>
              <a:buClr>
                <a:schemeClr val="dk1"/>
              </a:buClr>
              <a:buSzPts val="1000"/>
              <a:buFont typeface="Calibri"/>
              <a:buChar char="-"/>
            </a:pPr>
            <a:r>
              <a:rPr lang="en-US" sz="1000" u="sng">
                <a:solidFill>
                  <a:schemeClr val="hlink"/>
                </a:solidFill>
                <a:latin typeface="Calibri"/>
                <a:ea typeface="Calibri"/>
                <a:cs typeface="Calibri"/>
                <a:sym typeface="Calibri"/>
                <a:hlinkClick r:id="rId6"/>
              </a:rPr>
              <a:t>https://github.com/GaloisInc/semmc</a:t>
            </a:r>
            <a:r>
              <a:rPr lang="en-US" sz="1000">
                <a:latin typeface="Calibri"/>
                <a:ea typeface="Calibri"/>
                <a:cs typeface="Calibri"/>
                <a:sym typeface="Calibri"/>
              </a:rPr>
              <a:t> (machine code semantics)</a:t>
            </a:r>
            <a:endParaRPr/>
          </a:p>
          <a:p>
            <a:pPr indent="-342900" lvl="0" marL="342900" rtl="0" algn="l">
              <a:spcBef>
                <a:spcPts val="200"/>
              </a:spcBef>
              <a:spcAft>
                <a:spcPts val="0"/>
              </a:spcAft>
              <a:buClr>
                <a:schemeClr val="dk1"/>
              </a:buClr>
              <a:buSzPts val="1000"/>
              <a:buFont typeface="Calibri"/>
              <a:buChar char="-"/>
            </a:pPr>
            <a:r>
              <a:rPr lang="en-US" sz="1000" u="sng">
                <a:solidFill>
                  <a:schemeClr val="hlink"/>
                </a:solidFill>
                <a:latin typeface="Calibri"/>
                <a:ea typeface="Calibri"/>
                <a:cs typeface="Calibri"/>
                <a:sym typeface="Calibri"/>
                <a:hlinkClick r:id="rId7"/>
              </a:rPr>
              <a:t>https://github.com/GaloisInc/macaw</a:t>
            </a:r>
            <a:r>
              <a:rPr lang="en-US" sz="1000">
                <a:latin typeface="Calibri"/>
                <a:ea typeface="Calibri"/>
                <a:cs typeface="Calibri"/>
                <a:sym typeface="Calibri"/>
              </a:rPr>
              <a:t> (machine code discovery)</a:t>
            </a:r>
            <a:endParaRPr/>
          </a:p>
          <a:p>
            <a:pPr indent="-342900" lvl="0" marL="342900" rtl="0" algn="l">
              <a:spcBef>
                <a:spcPts val="200"/>
              </a:spcBef>
              <a:spcAft>
                <a:spcPts val="0"/>
              </a:spcAft>
              <a:buClr>
                <a:schemeClr val="dk1"/>
              </a:buClr>
              <a:buSzPts val="1000"/>
              <a:buFont typeface="Calibri"/>
              <a:buChar char="-"/>
            </a:pPr>
            <a:r>
              <a:rPr lang="en-US" sz="1000" u="sng">
                <a:solidFill>
                  <a:schemeClr val="hlink"/>
                </a:solidFill>
                <a:latin typeface="Calibri"/>
                <a:ea typeface="Calibri"/>
                <a:cs typeface="Calibri"/>
                <a:sym typeface="Calibri"/>
                <a:hlinkClick r:id="rId8"/>
              </a:rPr>
              <a:t>https://github.com/GaloisInc/renovate</a:t>
            </a:r>
            <a:r>
              <a:rPr lang="en-US" sz="1000">
                <a:latin typeface="Calibri"/>
                <a:ea typeface="Calibri"/>
                <a:cs typeface="Calibri"/>
                <a:sym typeface="Calibri"/>
              </a:rPr>
              <a:t> (binary rewriting)</a:t>
            </a:r>
            <a:endParaRPr/>
          </a:p>
          <a:p>
            <a:pPr indent="-342900" lvl="0" marL="342900" rtl="0" algn="l">
              <a:spcBef>
                <a:spcPts val="200"/>
              </a:spcBef>
              <a:spcAft>
                <a:spcPts val="0"/>
              </a:spcAft>
              <a:buClr>
                <a:schemeClr val="dk1"/>
              </a:buClr>
              <a:buSzPts val="1000"/>
              <a:buFont typeface="Calibri"/>
              <a:buChar char="-"/>
            </a:pPr>
            <a:r>
              <a:rPr lang="en-US" sz="1000" u="sng">
                <a:solidFill>
                  <a:schemeClr val="hlink"/>
                </a:solidFill>
                <a:latin typeface="Calibri"/>
                <a:ea typeface="Calibri"/>
                <a:cs typeface="Calibri"/>
                <a:sym typeface="Calibri"/>
                <a:hlinkClick r:id="rId9"/>
              </a:rPr>
              <a:t>https://github.com/GaloisInc/crucible</a:t>
            </a:r>
            <a:r>
              <a:rPr lang="en-US" sz="1000">
                <a:latin typeface="Calibri"/>
                <a:ea typeface="Calibri"/>
                <a:cs typeface="Calibri"/>
                <a:sym typeface="Calibri"/>
              </a:rPr>
              <a:t> (verification)</a:t>
            </a:r>
            <a:endParaRPr/>
          </a:p>
        </p:txBody>
      </p:sp>
      <p:sp>
        <p:nvSpPr>
          <p:cNvPr id="511" name="Google Shape;511;p60"/>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Implemented in Haskell</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Two components:</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Binary diversification tool</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Visualization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The visualization serves data via a web server</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Distributable as a Docker container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1"/>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Limitations</a:t>
            </a:r>
            <a:endParaRPr/>
          </a:p>
        </p:txBody>
      </p:sp>
      <p:sp>
        <p:nvSpPr>
          <p:cNvPr id="517" name="Google Shape;517;p61"/>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Not all code can be relocated:</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Some limitations can be addressed with engineering (jump tables)</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Others are inherent (undecidability of code discovery)</a:t>
            </a:r>
            <a:endParaRPr/>
          </a:p>
          <a:p>
            <a:pPr indent="-342900" lvl="0" marL="342900" rtl="0" algn="l">
              <a:spcBef>
                <a:spcPts val="400"/>
              </a:spcBef>
              <a:spcAft>
                <a:spcPts val="0"/>
              </a:spcAft>
              <a:buClr>
                <a:schemeClr val="dk1"/>
              </a:buClr>
              <a:buSzPts val="2000"/>
              <a:buFont typeface="Calibri"/>
              <a:buChar char="-"/>
            </a:pPr>
            <a:r>
              <a:rPr lang="en-US">
                <a:latin typeface="Calibri"/>
                <a:ea typeface="Calibri"/>
                <a:cs typeface="Calibri"/>
                <a:sym typeface="Calibri"/>
              </a:rPr>
              <a:t>ROP only needs a small number of gadgets</a:t>
            </a:r>
            <a:endParaRPr/>
          </a:p>
        </p:txBody>
      </p:sp>
      <p:sp>
        <p:nvSpPr>
          <p:cNvPr id="518" name="Google Shape;518;p61"/>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There is no bulletproof mitigation, but we provide analysis tools to evaluate residual risk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Attack Model</a:t>
            </a:r>
            <a:endParaRPr/>
          </a:p>
        </p:txBody>
      </p:sp>
      <p:sp>
        <p:nvSpPr>
          <p:cNvPr id="111" name="Google Shape;111;p17"/>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The combination of artificial diversity and defensive transformations address:</a:t>
            </a:r>
            <a:endParaRPr/>
          </a:p>
          <a:p>
            <a:pPr indent="-355600" lvl="0" marL="457200" rtl="0" algn="l">
              <a:spcBef>
                <a:spcPts val="0"/>
              </a:spcBef>
              <a:spcAft>
                <a:spcPts val="0"/>
              </a:spcAft>
              <a:buSzPts val="2000"/>
              <a:buFont typeface="Calibri"/>
              <a:buChar char="●"/>
            </a:pPr>
            <a:r>
              <a:rPr lang="en-US">
                <a:latin typeface="Calibri"/>
                <a:ea typeface="Calibri"/>
                <a:cs typeface="Calibri"/>
                <a:sym typeface="Calibri"/>
              </a:rPr>
              <a:t>Code injection attacks</a:t>
            </a:r>
            <a:endParaRPr>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a:latin typeface="Calibri"/>
                <a:ea typeface="Calibri"/>
                <a:cs typeface="Calibri"/>
                <a:sym typeface="Calibri"/>
              </a:rPr>
              <a:t>C</a:t>
            </a:r>
            <a:r>
              <a:rPr lang="en-US">
                <a:latin typeface="Calibri"/>
                <a:ea typeface="Calibri"/>
                <a:cs typeface="Calibri"/>
                <a:sym typeface="Calibri"/>
              </a:rPr>
              <a:t>ode reuse attacks (e.g., Return Oriented Programming)</a:t>
            </a:r>
            <a:endParaRPr/>
          </a:p>
          <a:p>
            <a:pPr indent="-355600" lvl="0" marL="457200" rtl="0" algn="l">
              <a:spcBef>
                <a:spcPts val="0"/>
              </a:spcBef>
              <a:spcAft>
                <a:spcPts val="0"/>
              </a:spcAft>
              <a:buSzPts val="2000"/>
              <a:buFont typeface="Calibri"/>
              <a:buChar char="●"/>
            </a:pPr>
            <a:r>
              <a:rPr lang="en-US">
                <a:latin typeface="Calibri"/>
                <a:ea typeface="Calibri"/>
                <a:cs typeface="Calibri"/>
                <a:sym typeface="Calibri"/>
              </a:rPr>
              <a:t>Data-oriented attacks targeting the stack and heap</a:t>
            </a:r>
            <a:endParaRPr/>
          </a:p>
        </p:txBody>
      </p:sp>
      <p:pic>
        <p:nvPicPr>
          <p:cNvPr id="112" name="Google Shape;112;p17"/>
          <p:cNvPicPr preferRelativeResize="0"/>
          <p:nvPr/>
        </p:nvPicPr>
        <p:blipFill rotWithShape="1">
          <a:blip r:embed="rId3">
            <a:alphaModFix/>
          </a:blip>
          <a:srcRect b="0" l="0" r="0" t="0"/>
          <a:stretch/>
        </p:blipFill>
        <p:spPr>
          <a:xfrm>
            <a:off x="4686300" y="857250"/>
            <a:ext cx="4076700" cy="476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Attack Mitigations (1)</a:t>
            </a:r>
            <a:endParaRPr/>
          </a:p>
        </p:txBody>
      </p:sp>
      <p:sp>
        <p:nvSpPr>
          <p:cNvPr id="119" name="Google Shape;119;p18"/>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a:latin typeface="Calibri"/>
                <a:ea typeface="Calibri"/>
                <a:cs typeface="Calibri"/>
                <a:sym typeface="Calibri"/>
              </a:rPr>
              <a:t>Code Injection Attacks</a:t>
            </a:r>
            <a:endParaRPr b="1">
              <a:latin typeface="Calibri"/>
              <a:ea typeface="Calibri"/>
              <a:cs typeface="Calibri"/>
              <a:sym typeface="Calibri"/>
            </a:endParaRPr>
          </a:p>
          <a:p>
            <a:pPr indent="0" lvl="0" marL="0" rtl="0" algn="l">
              <a:spcBef>
                <a:spcPts val="0"/>
              </a:spcBef>
              <a:spcAft>
                <a:spcPts val="0"/>
              </a:spcAft>
              <a:buClr>
                <a:schemeClr val="dk1"/>
              </a:buClr>
              <a:buSzPts val="2000"/>
              <a:buNone/>
            </a:pPr>
            <a:r>
              <a:rPr b="1" lang="en-US">
                <a:latin typeface="Calibri"/>
                <a:ea typeface="Calibri"/>
                <a:cs typeface="Calibri"/>
                <a:sym typeface="Calibri"/>
              </a:rPr>
              <a:t>Code Reuse Attacks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Return-oriented programming</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Jump-oriented programming</a:t>
            </a:r>
            <a:endParaRPr>
              <a:latin typeface="Calibri"/>
              <a:ea typeface="Calibri"/>
              <a:cs typeface="Calibri"/>
              <a:sym typeface="Calibri"/>
            </a:endParaRPr>
          </a:p>
          <a:p>
            <a:pPr indent="0" lvl="0" marL="0" rtl="0" algn="l">
              <a:spcBef>
                <a:spcPts val="400"/>
              </a:spcBef>
              <a:spcAft>
                <a:spcPts val="0"/>
              </a:spcAft>
              <a:buNone/>
            </a:pPr>
            <a:r>
              <a:t/>
            </a:r>
            <a:endParaRPr>
              <a:latin typeface="Calibri"/>
              <a:ea typeface="Calibri"/>
              <a:cs typeface="Calibri"/>
              <a:sym typeface="Calibri"/>
            </a:endParaRPr>
          </a:p>
        </p:txBody>
      </p:sp>
      <p:sp>
        <p:nvSpPr>
          <p:cNvPr id="120" name="Google Shape;120;p18"/>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a:latin typeface="Calibri"/>
                <a:ea typeface="Calibri"/>
                <a:cs typeface="Calibri"/>
                <a:sym typeface="Calibri"/>
              </a:rPr>
              <a:t>Mitigations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Code address randomization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Gadget disruption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Indirect branch guards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Attack Mitigations (2)</a:t>
            </a:r>
            <a:endParaRPr/>
          </a:p>
        </p:txBody>
      </p:sp>
      <p:sp>
        <p:nvSpPr>
          <p:cNvPr id="127" name="Google Shape;127;p19"/>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a:latin typeface="Calibri"/>
                <a:ea typeface="Calibri"/>
                <a:cs typeface="Calibri"/>
                <a:sym typeface="Calibri"/>
              </a:rPr>
              <a:t>Data oriented attacks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Overwriting stack variables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Exploiting heap metadata (e.g., the poisoned NUL byte[1])</a:t>
            </a:r>
            <a:endParaRPr/>
          </a:p>
        </p:txBody>
      </p:sp>
      <p:sp>
        <p:nvSpPr>
          <p:cNvPr id="128" name="Google Shape;128;p19"/>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a:latin typeface="Calibri"/>
                <a:ea typeface="Calibri"/>
                <a:cs typeface="Calibri"/>
                <a:sym typeface="Calibri"/>
              </a:rPr>
              <a:t>Mitigations</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Stack frame offset randomization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Stack layout randomization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Heap randomization</a:t>
            </a:r>
            <a:endParaRPr/>
          </a:p>
          <a:p>
            <a:pPr indent="0" lvl="0" marL="0" rtl="0" algn="l">
              <a:spcBef>
                <a:spcPts val="400"/>
              </a:spcBef>
              <a:spcAft>
                <a:spcPts val="0"/>
              </a:spcAft>
              <a:buClr>
                <a:schemeClr val="dk1"/>
              </a:buClr>
              <a:buSzPts val="2000"/>
              <a:buNone/>
            </a:pPr>
            <a:r>
              <a:t/>
            </a:r>
            <a:endParaRPr>
              <a:latin typeface="Calibri"/>
              <a:ea typeface="Calibri"/>
              <a:cs typeface="Calibri"/>
              <a:sym typeface="Calibri"/>
            </a:endParaRPr>
          </a:p>
        </p:txBody>
      </p:sp>
      <p:sp>
        <p:nvSpPr>
          <p:cNvPr id="129" name="Google Shape;129;p19"/>
          <p:cNvSpPr/>
          <p:nvPr/>
        </p:nvSpPr>
        <p:spPr>
          <a:xfrm>
            <a:off x="2281042" y="6372215"/>
            <a:ext cx="4572000"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[1] </a:t>
            </a:r>
            <a:r>
              <a:rPr lang="en-US" sz="800" u="sng">
                <a:solidFill>
                  <a:schemeClr val="hlink"/>
                </a:solidFill>
                <a:latin typeface="Calibri"/>
                <a:ea typeface="Calibri"/>
                <a:cs typeface="Calibri"/>
                <a:sym typeface="Calibri"/>
                <a:hlinkClick r:id="rId3"/>
              </a:rPr>
              <a:t>https://googleprojectzero.blogspot.com/2014/08/the-poisoned-nul-byte-2014-edition.html</a:t>
            </a:r>
            <a:endParaRPr sz="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Properties of Brittle Software</a:t>
            </a:r>
            <a:endParaRPr/>
          </a:p>
        </p:txBody>
      </p:sp>
      <p:sp>
        <p:nvSpPr>
          <p:cNvPr id="135" name="Google Shape;135;p20"/>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latin typeface="Calibri"/>
                <a:ea typeface="Calibri"/>
                <a:cs typeface="Calibri"/>
                <a:sym typeface="Calibri"/>
              </a:rPr>
              <a:t>As a cyber defense, the advantages of brittle software include:</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Protection is </a:t>
            </a:r>
            <a:r>
              <a:rPr b="1" i="1" lang="en-US">
                <a:latin typeface="Calibri"/>
                <a:ea typeface="Calibri"/>
                <a:cs typeface="Calibri"/>
                <a:sym typeface="Calibri"/>
              </a:rPr>
              <a:t>passive</a:t>
            </a:r>
            <a:r>
              <a:rPr lang="en-US">
                <a:latin typeface="Calibri"/>
                <a:ea typeface="Calibri"/>
                <a:cs typeface="Calibri"/>
                <a:sym typeface="Calibri"/>
              </a:rPr>
              <a:t> </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There is no active process for an attacker to bypass or subvert</a:t>
            </a:r>
            <a:endParaRPr/>
          </a:p>
          <a:p>
            <a:pPr indent="-342900" lvl="1" marL="973138" rtl="0" algn="l">
              <a:spcBef>
                <a:spcPts val="320"/>
              </a:spcBef>
              <a:spcAft>
                <a:spcPts val="0"/>
              </a:spcAft>
              <a:buClr>
                <a:schemeClr val="dk1"/>
              </a:buClr>
              <a:buSzPts val="1600"/>
              <a:buFont typeface="Arial"/>
              <a:buChar char="•"/>
            </a:pPr>
            <a:r>
              <a:rPr lang="en-US">
                <a:latin typeface="Calibri"/>
                <a:ea typeface="Calibri"/>
                <a:cs typeface="Calibri"/>
                <a:sym typeface="Calibri"/>
              </a:rPr>
              <a:t>Protection is a side effect of execution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Low-overhead</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Supports legacy systems (no build system required)</a:t>
            </a:r>
            <a:endParaRPr/>
          </a:p>
        </p:txBody>
      </p:sp>
      <p:sp>
        <p:nvSpPr>
          <p:cNvPr id="136" name="Google Shape;136;p20"/>
          <p:cNvSpPr txBox="1"/>
          <p:nvPr>
            <p:ph idx="2" type="body"/>
          </p:nvPr>
        </p:nvSpPr>
        <p:spPr>
          <a:xfrm>
            <a:off x="4802364" y="1693862"/>
            <a:ext cx="3878086"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Working at the binary level provides protections not possible at the source level</a:t>
            </a:r>
            <a:endParaRPr/>
          </a:p>
          <a:p>
            <a:pPr indent="-215900" lvl="0" marL="342900" rtl="0" algn="l">
              <a:spcBef>
                <a:spcPts val="400"/>
              </a:spcBef>
              <a:spcAft>
                <a:spcPts val="0"/>
              </a:spcAft>
              <a:buClr>
                <a:schemeClr val="dk1"/>
              </a:buClr>
              <a:buSzPts val="2000"/>
              <a:buFont typeface="Arial"/>
              <a:buNone/>
            </a:pPr>
            <a:r>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466336" y="1050925"/>
            <a:ext cx="8201413" cy="40489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2800"/>
              <a:buFont typeface="Helvetica Neue"/>
              <a:buNone/>
            </a:pPr>
            <a:r>
              <a:rPr lang="en-US"/>
              <a:t>Related Work</a:t>
            </a:r>
            <a:endParaRPr/>
          </a:p>
        </p:txBody>
      </p:sp>
      <p:sp>
        <p:nvSpPr>
          <p:cNvPr id="142" name="Google Shape;142;p21"/>
          <p:cNvSpPr txBox="1"/>
          <p:nvPr>
            <p:ph idx="1" type="body"/>
          </p:nvPr>
        </p:nvSpPr>
        <p:spPr>
          <a:xfrm>
            <a:off x="466337" y="1693862"/>
            <a:ext cx="3879885" cy="44403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latin typeface="Calibri"/>
                <a:ea typeface="Calibri"/>
                <a:cs typeface="Calibri"/>
                <a:sym typeface="Calibri"/>
              </a:rPr>
              <a:t>Address-Space Layout Randomization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Software Fault Isolation</a:t>
            </a:r>
            <a:endParaRPr/>
          </a:p>
          <a:p>
            <a:pPr indent="-342900" lvl="0" marL="342900" rtl="0" algn="l">
              <a:spcBef>
                <a:spcPts val="400"/>
              </a:spcBef>
              <a:spcAft>
                <a:spcPts val="0"/>
              </a:spcAft>
              <a:buClr>
                <a:schemeClr val="dk1"/>
              </a:buClr>
              <a:buSzPts val="2000"/>
              <a:buFont typeface="Arial"/>
              <a:buChar char="•"/>
            </a:pPr>
            <a:r>
              <a:rPr lang="en-US">
                <a:latin typeface="Calibri"/>
                <a:ea typeface="Calibri"/>
                <a:cs typeface="Calibri"/>
                <a:sym typeface="Calibri"/>
              </a:rPr>
              <a:t>Active Execution Monitoring</a:t>
            </a:r>
            <a:endParaRPr/>
          </a:p>
        </p:txBody>
      </p:sp>
      <p:pic>
        <p:nvPicPr>
          <p:cNvPr id="143" name="Google Shape;143;p21"/>
          <p:cNvPicPr preferRelativeResize="0"/>
          <p:nvPr/>
        </p:nvPicPr>
        <p:blipFill rotWithShape="1">
          <a:blip r:embed="rId3">
            <a:alphaModFix/>
          </a:blip>
          <a:srcRect b="0" l="0" r="0" t="0"/>
          <a:stretch/>
        </p:blipFill>
        <p:spPr>
          <a:xfrm>
            <a:off x="3767862" y="2946611"/>
            <a:ext cx="4899887" cy="25969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