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92" r:id="rId3"/>
    <p:sldMasterId id="2147483707" r:id="rId4"/>
  </p:sldMasterIdLst>
  <p:notesMasterIdLst>
    <p:notesMasterId r:id="rId23"/>
  </p:notesMasterIdLst>
  <p:handoutMasterIdLst>
    <p:handoutMasterId r:id="rId24"/>
  </p:handoutMasterIdLst>
  <p:sldIdLst>
    <p:sldId id="457" r:id="rId5"/>
    <p:sldId id="342" r:id="rId6"/>
    <p:sldId id="458" r:id="rId7"/>
    <p:sldId id="459" r:id="rId8"/>
    <p:sldId id="427" r:id="rId9"/>
    <p:sldId id="425" r:id="rId10"/>
    <p:sldId id="462" r:id="rId11"/>
    <p:sldId id="428" r:id="rId12"/>
    <p:sldId id="413" r:id="rId13"/>
    <p:sldId id="447" r:id="rId14"/>
    <p:sldId id="449" r:id="rId15"/>
    <p:sldId id="450" r:id="rId16"/>
    <p:sldId id="461" r:id="rId17"/>
    <p:sldId id="460" r:id="rId18"/>
    <p:sldId id="464" r:id="rId19"/>
    <p:sldId id="465" r:id="rId20"/>
    <p:sldId id="463" r:id="rId21"/>
    <p:sldId id="4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  <p:cmAuthor id="3" name="Kexin Pei" initials="KP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C8056"/>
    <a:srgbClr val="FFB9B9"/>
    <a:srgbClr val="0081E2"/>
    <a:srgbClr val="0A0A0A"/>
    <a:srgbClr val="E68728"/>
    <a:srgbClr val="DDF0C8"/>
    <a:srgbClr val="B8E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021" autoAdjust="0"/>
    <p:restoredTop sz="94033" autoAdjust="0"/>
  </p:normalViewPr>
  <p:slideViewPr>
    <p:cSldViewPr>
      <p:cViewPr varScale="1">
        <p:scale>
          <a:sx n="73" d="100"/>
          <a:sy n="73" d="100"/>
        </p:scale>
        <p:origin x="132" y="56"/>
      </p:cViewPr>
      <p:guideLst>
        <p:guide pos="3840"/>
        <p:guide pos="6816"/>
        <p:guide pos="816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8/2/2020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8/2/2020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E81BF-690D-4A9E-93BA-47071E839EB2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4637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overview.</a:t>
            </a:r>
          </a:p>
          <a:p>
            <a:r>
              <a:rPr lang="en-US" dirty="0"/>
              <a:t>There is a target control “binary” program.</a:t>
            </a:r>
            <a:endParaRPr lang="en-US" i="0" dirty="0"/>
          </a:p>
          <a:p>
            <a:r>
              <a:rPr lang="en-US" i="0" dirty="0"/>
              <a:t>Then, our target program interacts with the simulator by sending and receiving sensor inputs and motor outputs.</a:t>
            </a:r>
          </a:p>
          <a:p>
            <a:r>
              <a:rPr lang="en-US" i="0" dirty="0"/>
              <a:t>This enables us to safely perform control loop fuzzing.</a:t>
            </a:r>
          </a:p>
          <a:p>
            <a:endParaRPr lang="en-US" i="0" dirty="0"/>
          </a:p>
          <a:p>
            <a:r>
              <a:rPr lang="en-US" i="0" dirty="0"/>
              <a:t>Then, such control program is controlled by “real” GCS software.</a:t>
            </a:r>
          </a:p>
          <a:p>
            <a:r>
              <a:rPr lang="en-US" i="0" dirty="0"/>
              <a:t>This GCS sends control commands while receiving control states of the control program.</a:t>
            </a:r>
          </a:p>
          <a:p>
            <a:endParaRPr lang="en-US" i="0" dirty="0"/>
          </a:p>
          <a:p>
            <a:r>
              <a:rPr lang="en-US" i="0" dirty="0"/>
              <a:t>Then, we connect our control-guided tester to G</a:t>
            </a:r>
            <a:r>
              <a:rPr lang="en-US" dirty="0"/>
              <a:t>CS.</a:t>
            </a:r>
          </a:p>
          <a:p>
            <a:r>
              <a:rPr lang="en-US" dirty="0"/>
              <a:t>Inside of our tester, there is a control instability detector to detect a bad program run by monitoring control states.</a:t>
            </a:r>
          </a:p>
          <a:p>
            <a:endParaRPr lang="en-US" dirty="0"/>
          </a:p>
          <a:p>
            <a:r>
              <a:rPr lang="en-US" dirty="0"/>
              <a:t>Depending on the detection results, control-guided input mutator mutates parameter inputs and wind configuration to improve testing efficiency.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10</a:t>
            </a:fld>
            <a:endParaRPr lang="en-US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94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result, we have found 89 vulnerabilities from different sub-modules of </a:t>
            </a:r>
            <a:r>
              <a:rPr lang="en-US" dirty="0" err="1"/>
              <a:t>ArduPilot</a:t>
            </a:r>
            <a:r>
              <a:rPr lang="en-US" dirty="0"/>
              <a:t> and PX4 control programs during our 8-days testing.</a:t>
            </a:r>
          </a:p>
          <a:p>
            <a:r>
              <a:rPr lang="en-US" dirty="0"/>
              <a:t>We note that both programs are known as the two most popular control programs.</a:t>
            </a:r>
          </a:p>
          <a:p>
            <a:r>
              <a:rPr lang="en-US" altLang="ko-KR" dirty="0"/>
              <a:t>Also, we tested open source programs only to obtain the ground truth but </a:t>
            </a:r>
            <a:r>
              <a:rPr lang="en-US" altLang="ko-KR" i="0" dirty="0" err="1"/>
              <a:t>RVFuzzer</a:t>
            </a:r>
            <a:r>
              <a:rPr lang="en-US" altLang="ko-KR" i="0" dirty="0"/>
              <a:t> does not require source codes.</a:t>
            </a:r>
          </a:p>
          <a:p>
            <a:r>
              <a:rPr lang="en-US" i="0" dirty="0"/>
              <a:t>Out of the bugs, 63 bugs are range implementation bug with incorrect range check implementation.</a:t>
            </a:r>
          </a:p>
          <a:p>
            <a:r>
              <a:rPr lang="en-US" i="0" dirty="0"/>
              <a:t>26 bugs are range specification bugs whose ranges are incorrectly specified in the document.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8 of them were confirmed and 7 of them were patched by developers.</a:t>
            </a:r>
            <a:endParaRPr lang="en-US" dirty="0"/>
          </a:p>
          <a:p>
            <a:r>
              <a:rPr lang="en-US" dirty="0"/>
              <a:t>We confirmed the effects of all of our findings.</a:t>
            </a:r>
          </a:p>
          <a:p>
            <a:r>
              <a:rPr lang="en-US" dirty="0"/>
              <a:t>And, developers are independently confirming the rest of reported bugs.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11</a:t>
            </a:fld>
            <a:endParaRPr lang="en-US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02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 we have found a lot of vulnerable parameters.</a:t>
            </a:r>
          </a:p>
          <a:p>
            <a:r>
              <a:rPr lang="en-US" dirty="0"/>
              <a:t>And this is a part of those parameters found from </a:t>
            </a:r>
            <a:r>
              <a:rPr lang="en-US" dirty="0" err="1"/>
              <a:t>ArduPilot</a:t>
            </a:r>
            <a:r>
              <a:rPr lang="en-US" dirty="0"/>
              <a:t>.</a:t>
            </a:r>
          </a:p>
          <a:p>
            <a:r>
              <a:rPr lang="en-US" dirty="0"/>
              <a:t>Depending on the value of each parameter, it shows different physical impacts such as crash or deviation from trajectory.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12</a:t>
            </a:fld>
            <a:endParaRPr lang="en-US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94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Prediction: The model of used by the researchers to predict the state of the system.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 Statistic: How the anomaly is scored, and the conditions for raising an alert.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Attack Location: The specific device that launches the attack; e.g., the sensor,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controller, or actuator.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Implementation: How the attack-detection algorithms are implemented, e.g., researchers can do simulations, use real-world systems,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5974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another </a:t>
            </a:r>
            <a:r>
              <a:rPr lang="en-US"/>
              <a:t>verification demo </a:t>
            </a:r>
            <a:r>
              <a:rPr lang="en-US" dirty="0"/>
              <a:t>case, we will show a drone crash caused by the MC_ROLL_P control gain parameter manipulation.</a:t>
            </a:r>
          </a:p>
          <a:p>
            <a:r>
              <a:rPr lang="en-US" dirty="0"/>
              <a:t>This parameter </a:t>
            </a:r>
            <a:r>
              <a:rPr lang="en-US" baseline="0" dirty="0"/>
              <a:t>is responsible to change a pitch angle.</a:t>
            </a:r>
          </a:p>
          <a:p>
            <a:r>
              <a:rPr lang="en-US" baseline="0" dirty="0"/>
              <a:t>If it has the bad value, a drone cannot properly change the balance of the moving up and forward speeds.</a:t>
            </a:r>
          </a:p>
          <a:p>
            <a:r>
              <a:rPr lang="en-US" baseline="0" dirty="0"/>
              <a:t>For this parameter, its specification value ranges from 0.0 to 12.0.</a:t>
            </a:r>
          </a:p>
          <a:p>
            <a:r>
              <a:rPr lang="en-US" baseline="0" dirty="0"/>
              <a:t>However, </a:t>
            </a:r>
            <a:r>
              <a:rPr lang="en-US" baseline="0" dirty="0" err="1"/>
              <a:t>RVFuzzer</a:t>
            </a:r>
            <a:r>
              <a:rPr lang="en-US" baseline="0" dirty="0"/>
              <a:t> reports its correct value should range from 0.3 to 12.0.</a:t>
            </a:r>
          </a:p>
          <a:p>
            <a:r>
              <a:rPr lang="en-US" baseline="0" dirty="0"/>
              <a:t>We will show which value ranges are correct and how a bad value of this parameter affects the drone flight as we did with the same flight waypoints.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r>
              <a:rPr lang="en-US" dirty="0"/>
              <a:t>Similarly, </a:t>
            </a:r>
            <a:r>
              <a:rPr lang="en-US" baseline="0" dirty="0"/>
              <a:t>the drone flies from Waypoint 1 to Waypoint 4.</a:t>
            </a:r>
            <a:endParaRPr lang="en-US" dirty="0"/>
          </a:p>
          <a:p>
            <a:endParaRPr lang="en-US" dirty="0"/>
          </a:p>
          <a:p>
            <a:r>
              <a:rPr lang="en-US" dirty="0"/>
              <a:t>Durin</a:t>
            </a:r>
            <a:r>
              <a:rPr lang="en-US" baseline="0" dirty="0"/>
              <a:t>g the flight, it accepts</a:t>
            </a:r>
            <a:r>
              <a:rPr lang="en-US" dirty="0"/>
              <a:t> a</a:t>
            </a:r>
            <a:r>
              <a:rPr lang="en-US" baseline="0" dirty="0"/>
              <a:t>n operational </a:t>
            </a:r>
            <a:r>
              <a:rPr lang="en-US" dirty="0"/>
              <a:t>command to change the value of pitch angular control gain</a:t>
            </a:r>
            <a:r>
              <a:rPr lang="en-US" baseline="0" dirty="0"/>
              <a:t> to 0.1 which is the bad value.</a:t>
            </a:r>
          </a:p>
          <a:p>
            <a:r>
              <a:rPr lang="en-US" baseline="0" dirty="0"/>
              <a:t>After the change, the drone continues to fly normally. </a:t>
            </a:r>
            <a:endParaRPr lang="en-US" dirty="0"/>
          </a:p>
          <a:p>
            <a:r>
              <a:rPr lang="en-US" dirty="0"/>
              <a:t>However, when</a:t>
            </a:r>
            <a:r>
              <a:rPr lang="en-US" baseline="0" dirty="0"/>
              <a:t> the drone gets closer to the very sharp turning point 5, it should balance the moving up and forward speed very quickly while changing the direction sharply.</a:t>
            </a:r>
          </a:p>
          <a:p>
            <a:r>
              <a:rPr lang="en-US" baseline="0" dirty="0"/>
              <a:t>However, the drone fails to properly balance both speeds with the optimal pitch degree.</a:t>
            </a:r>
          </a:p>
          <a:p>
            <a:r>
              <a:rPr lang="en-US" baseline="0" dirty="0"/>
              <a:t>Hence, a drone gives up balancing its physical operations while enabling “failsafe” mode (To Dongyan: Please refer to console msg at 43 sec in video). Then, it crashes on a random place.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15</a:t>
            </a:fld>
            <a:endParaRPr lang="en-US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44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As the end of </a:t>
            </a:r>
            <a:r>
              <a:rPr lang="en-US" baseline="0" dirty="0" err="1"/>
              <a:t>RVFuzzer</a:t>
            </a:r>
            <a:r>
              <a:rPr lang="en-US" baseline="0" dirty="0"/>
              <a:t> operation, </a:t>
            </a:r>
            <a:r>
              <a:rPr lang="en-US" baseline="0" dirty="0" err="1"/>
              <a:t>RVFuzzer</a:t>
            </a:r>
            <a:r>
              <a:rPr lang="en-US" baseline="0" dirty="0"/>
              <a:t> report the result.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result includes essential information such as the list of vulnerable parameters, specification value ranges of each parameter and the correct value ranges found by </a:t>
            </a:r>
            <a:r>
              <a:rPr lang="en-US" baseline="0" dirty="0" err="1"/>
              <a:t>RVFuzzer</a:t>
            </a:r>
            <a:r>
              <a:rPr lang="en-US" baseline="0" dirty="0"/>
              <a:t>.</a:t>
            </a:r>
          </a:p>
          <a:p>
            <a:endParaRPr lang="en-US" dirty="0"/>
          </a:p>
          <a:p>
            <a:r>
              <a:rPr lang="en-US" dirty="0"/>
              <a:t>To verify our findings, we will show two demo accident cases.</a:t>
            </a:r>
          </a:p>
          <a:p>
            <a:r>
              <a:rPr lang="en-US" dirty="0"/>
              <a:t>Let me start with the MC_ROLL_P control gain parameter as an example accident case.</a:t>
            </a:r>
          </a:p>
          <a:p>
            <a:r>
              <a:rPr lang="en-US" dirty="0"/>
              <a:t>This parameter </a:t>
            </a:r>
            <a:r>
              <a:rPr lang="en-US" baseline="0" dirty="0"/>
              <a:t>is responsible to change flight direction speed.</a:t>
            </a:r>
          </a:p>
          <a:p>
            <a:r>
              <a:rPr lang="en-US" baseline="0" dirty="0"/>
              <a:t>If it has the bad value, a drone cannot change its flight direction speed.</a:t>
            </a:r>
          </a:p>
          <a:p>
            <a:r>
              <a:rPr lang="en-US" baseline="0" dirty="0"/>
              <a:t>For this parameter, its specification value ranges from 0.0 to 12.0.</a:t>
            </a:r>
          </a:p>
          <a:p>
            <a:r>
              <a:rPr lang="en-US" baseline="0" dirty="0"/>
              <a:t>However, </a:t>
            </a:r>
            <a:r>
              <a:rPr lang="en-US" baseline="0" dirty="0" err="1"/>
              <a:t>RVFuzzer</a:t>
            </a:r>
            <a:r>
              <a:rPr lang="en-US" baseline="0" dirty="0"/>
              <a:t> reports its correct value should range from 0.3 to 12.0.</a:t>
            </a:r>
          </a:p>
          <a:p>
            <a:r>
              <a:rPr lang="en-US" baseline="0" dirty="0"/>
              <a:t>We will show which value ranges are correct and how a bad value of this parameter affects the drone flight.</a:t>
            </a:r>
            <a:endParaRPr lang="en-US" dirty="0"/>
          </a:p>
          <a:p>
            <a:endParaRPr lang="en-US" dirty="0"/>
          </a:p>
          <a:p>
            <a:r>
              <a:rPr lang="en-US" dirty="0"/>
              <a:t>A drone</a:t>
            </a:r>
            <a:r>
              <a:rPr lang="en-US" baseline="0" dirty="0"/>
              <a:t> starts its mission from Waypoint 1</a:t>
            </a:r>
            <a:endParaRPr lang="en-US" dirty="0"/>
          </a:p>
          <a:p>
            <a:r>
              <a:rPr lang="en-US" dirty="0"/>
              <a:t>moving east to Waypoint 3, moving south to Waypoint 4</a:t>
            </a:r>
          </a:p>
          <a:p>
            <a:r>
              <a:rPr lang="en-US" dirty="0"/>
              <a:t>and then moving north</a:t>
            </a:r>
            <a:r>
              <a:rPr lang="en-US" baseline="0" dirty="0"/>
              <a:t> west to</a:t>
            </a:r>
            <a:r>
              <a:rPr lang="en-US" dirty="0"/>
              <a:t> Waypoint</a:t>
            </a:r>
            <a:r>
              <a:rPr lang="en-US" baseline="0" dirty="0"/>
              <a:t> 5 which is the landing spot.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r>
              <a:rPr lang="en-US" dirty="0"/>
              <a:t>At</a:t>
            </a:r>
            <a:r>
              <a:rPr lang="en-US" baseline="0" dirty="0"/>
              <a:t> first the drone flies from Waypoint 1 to Waypoint 4.</a:t>
            </a:r>
            <a:endParaRPr lang="en-US" dirty="0"/>
          </a:p>
          <a:p>
            <a:endParaRPr lang="en-US" dirty="0"/>
          </a:p>
          <a:p>
            <a:r>
              <a:rPr lang="en-US" dirty="0"/>
              <a:t>Durin</a:t>
            </a:r>
            <a:r>
              <a:rPr lang="en-US" baseline="0" dirty="0"/>
              <a:t>g the flight, it accepts</a:t>
            </a:r>
            <a:r>
              <a:rPr lang="en-US" dirty="0"/>
              <a:t> a</a:t>
            </a:r>
            <a:r>
              <a:rPr lang="en-US" baseline="0" dirty="0"/>
              <a:t>n operational </a:t>
            </a:r>
            <a:r>
              <a:rPr lang="en-US" dirty="0"/>
              <a:t>command to change the value of roll angular control gain</a:t>
            </a:r>
            <a:r>
              <a:rPr lang="en-US" baseline="0" dirty="0"/>
              <a:t> to 0.1 which is the bad value.</a:t>
            </a:r>
          </a:p>
          <a:p>
            <a:r>
              <a:rPr lang="en-US" baseline="0" dirty="0"/>
              <a:t>After the change, the drone continues to fly normally. </a:t>
            </a:r>
            <a:endParaRPr lang="en-US" dirty="0"/>
          </a:p>
          <a:p>
            <a:r>
              <a:rPr lang="en-US" dirty="0"/>
              <a:t>However, when</a:t>
            </a:r>
            <a:r>
              <a:rPr lang="en-US" baseline="0" dirty="0"/>
              <a:t> the drone gets closer to the very sharp turning point 5, it cannot change the flight direction fast enough before landing.</a:t>
            </a:r>
          </a:p>
          <a:p>
            <a:r>
              <a:rPr lang="en-US" baseline="0" dirty="0"/>
              <a:t>Then, the drone tries to reach Waypoint 5.</a:t>
            </a:r>
          </a:p>
          <a:p>
            <a:r>
              <a:rPr lang="en-US" baseline="0" dirty="0"/>
              <a:t>However, the flight direction changing speed is limited due to low roll angular control gain, it keeps failing to reach the landing spot.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16</a:t>
            </a:fld>
            <a:endParaRPr lang="en-US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summary, we introduce a new type of bugs, control-semantic bugs.</a:t>
            </a:r>
          </a:p>
          <a:p>
            <a:r>
              <a:rPr lang="en-US" dirty="0"/>
              <a:t>This is exploitable by sending a malicious parameter-change commands.</a:t>
            </a:r>
          </a:p>
          <a:p>
            <a:endParaRPr lang="en-US" dirty="0"/>
          </a:p>
          <a:p>
            <a:r>
              <a:rPr lang="en-US" dirty="0"/>
              <a:t>To discover those bugs, we propose </a:t>
            </a:r>
            <a:r>
              <a:rPr lang="en-US" dirty="0" err="1"/>
              <a:t>RVFuzzer</a:t>
            </a:r>
            <a:r>
              <a:rPr lang="en-US" dirty="0"/>
              <a:t>, a cyber-physical system fuzzing tool.</a:t>
            </a:r>
          </a:p>
          <a:p>
            <a:r>
              <a:rPr lang="en-US" dirty="0"/>
              <a:t>1) </a:t>
            </a:r>
            <a:r>
              <a:rPr lang="en-US" dirty="0" err="1"/>
              <a:t>RVFuzzer</a:t>
            </a:r>
            <a:r>
              <a:rPr lang="en-US" dirty="0"/>
              <a:t> performs control-guided detection of a bad control program run by detecting generic control instability properties.</a:t>
            </a:r>
          </a:p>
          <a:p>
            <a:r>
              <a:rPr lang="en-US" dirty="0"/>
              <a:t>2) It also performs safe, efficient control loop fuzzing by using a high-fidelity simulator.</a:t>
            </a:r>
          </a:p>
          <a:p>
            <a:endParaRPr lang="en-US" dirty="0"/>
          </a:p>
          <a:p>
            <a:r>
              <a:rPr lang="en-US" dirty="0"/>
              <a:t>As a result, we have found 89 vulnerabilities in </a:t>
            </a:r>
            <a:r>
              <a:rPr lang="en-US" dirty="0" err="1"/>
              <a:t>ArduPilot</a:t>
            </a:r>
            <a:r>
              <a:rPr lang="en-US" dirty="0"/>
              <a:t> and PX4.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59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2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introduce what is the robotic aerial vehicle which we simply call RAV.</a:t>
            </a:r>
          </a:p>
          <a:p>
            <a:r>
              <a:rPr lang="en-US" dirty="0"/>
              <a:t>RAV system consists of controller, motor, mission and sensor modules.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stabilizes the physical operations during the flight for all axes while executing user commands such as going to some destination.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Also, RAV supports configuration command to change parameters for troubleshooting or tuning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here is 6DoF.</a:t>
            </a:r>
          </a:p>
          <a:p>
            <a:r>
              <a:rPr lang="en-US" dirty="0"/>
              <a:t>Each degree is controlled by one cascading controller.</a:t>
            </a:r>
          </a:p>
          <a:p>
            <a:r>
              <a:rPr lang="en-US" dirty="0"/>
              <a:t>As an example of an x-axis cascading controller, there are three cascaded primitive controllers.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operations of controllers are determined by control parameters such as </a:t>
            </a:r>
            <a:r>
              <a:rPr lang="en-US" altLang="ko-KR" dirty="0"/>
              <a:t>controller, mission, and sensor parameters.</a:t>
            </a:r>
            <a:endParaRPr lang="en-US" dirty="0"/>
          </a:p>
          <a:p>
            <a:endParaRPr lang="en-US" dirty="0"/>
          </a:p>
          <a:p>
            <a:r>
              <a:rPr lang="en-US" dirty="0"/>
              <a:t>Also, there are hundreds of such</a:t>
            </a:r>
            <a:r>
              <a:rPr lang="ko-KR" altLang="en-US" dirty="0"/>
              <a:t> </a:t>
            </a:r>
            <a:r>
              <a:rPr lang="en-US" dirty="0"/>
              <a:t>control parameters which are dynamically configurable by GCS.</a:t>
            </a:r>
          </a:p>
          <a:p>
            <a:r>
              <a:rPr lang="en-US" dirty="0"/>
              <a:t>However, such GCS control interface opens up the new security hole.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5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let me talk about security holes.</a:t>
            </a:r>
          </a:p>
          <a:p>
            <a:r>
              <a:rPr lang="en-US" dirty="0"/>
              <a:t>Before we talk about our new attack surface.</a:t>
            </a:r>
          </a:p>
          <a:p>
            <a:r>
              <a:rPr lang="en-US" dirty="0"/>
              <a:t>Let me summarize two existing attacks.</a:t>
            </a:r>
          </a:p>
          <a:p>
            <a:endParaRPr lang="en-US" dirty="0"/>
          </a:p>
          <a:p>
            <a:r>
              <a:rPr lang="en-US" dirty="0"/>
              <a:t>First one is a physical attack such as sensor spoofing.</a:t>
            </a:r>
          </a:p>
          <a:p>
            <a:r>
              <a:rPr lang="en-US" dirty="0"/>
              <a:t>For example, during the normal flight, if an attacker generates noise to mislead the sensor, it will disturb robotic vehicle’s physical operations.</a:t>
            </a:r>
          </a:p>
          <a:p>
            <a:r>
              <a:rPr lang="en-US" dirty="0"/>
              <a:t>This causes even severe injuries.</a:t>
            </a:r>
          </a:p>
          <a:p>
            <a:r>
              <a:rPr lang="en-US" dirty="0"/>
              <a:t>But, this can be mitigated by control-based detection or filter</a:t>
            </a:r>
          </a:p>
          <a:p>
            <a:endParaRPr lang="en-US" dirty="0"/>
          </a:p>
          <a:p>
            <a:r>
              <a:rPr lang="en-US" dirty="0"/>
              <a:t>The other one is a traditional bug exploitation.</a:t>
            </a:r>
          </a:p>
          <a:p>
            <a:r>
              <a:rPr lang="en-US" dirty="0"/>
              <a:t>Since a control program is a type of a program, it has inevitably software bugs such as buffer overflow.</a:t>
            </a:r>
          </a:p>
          <a:p>
            <a:r>
              <a:rPr lang="en-US" dirty="0"/>
              <a:t>Its exploitation can also lead to malfunctioning the controller.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We call this type of a bug as a “syntactic” bug</a:t>
            </a:r>
            <a:endParaRPr lang="en-US" dirty="0"/>
          </a:p>
          <a:p>
            <a:r>
              <a:rPr lang="en-US" dirty="0"/>
              <a:t>However, this type of attacks can be mitigated by program fuzzing or hardening.</a:t>
            </a:r>
          </a:p>
          <a:p>
            <a:endParaRPr lang="en-US" dirty="0"/>
          </a:p>
          <a:p>
            <a:r>
              <a:rPr lang="en-US" dirty="0"/>
              <a:t>(Slowdown) </a:t>
            </a:r>
          </a:p>
          <a:p>
            <a:r>
              <a:rPr lang="en-US" dirty="0"/>
              <a:t>In this work, we propose a 3</a:t>
            </a:r>
            <a:r>
              <a:rPr lang="en-US" baseline="30000" dirty="0"/>
              <a:t>rd</a:t>
            </a:r>
            <a:r>
              <a:rPr lang="en-US" dirty="0"/>
              <a:t> type of a “semantic” bug instead of a “syntactic” bug.</a:t>
            </a:r>
          </a:p>
          <a:p>
            <a:r>
              <a:rPr lang="en-US" dirty="0"/>
              <a:t>We call this bug as control-semantic bug.</a:t>
            </a:r>
          </a:p>
          <a:p>
            <a:r>
              <a:rPr lang="en-US" dirty="0"/>
              <a:t>This is new and has not received much attention.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But, it is not defendable with above defense mechanisms.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5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77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07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Furthermore, wind can also affect the true valid range.</a:t>
            </a:r>
          </a:p>
          <a:p>
            <a:r>
              <a:rPr lang="en-US" dirty="0"/>
              <a:t>For example, suppose a value within the green range does not cause any physical disturbance.</a:t>
            </a:r>
          </a:p>
          <a:p>
            <a:r>
              <a:rPr lang="en-US" dirty="0"/>
              <a:t>But, wind effect can shrink the green range as you can see.</a:t>
            </a:r>
          </a:p>
          <a:p>
            <a:r>
              <a:rPr lang="en-US" dirty="0"/>
              <a:t>As a result, it leads to exposing additional invalid values.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3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other hand, </a:t>
            </a:r>
            <a:r>
              <a:rPr lang="en-US" dirty="0" err="1"/>
              <a:t>RVFuzzer</a:t>
            </a:r>
            <a:r>
              <a:rPr lang="en-US" dirty="0"/>
              <a:t> is designed to find configurable parameter bugs because there are many combinations which cause control instability.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To perform fuzzing, there are two challenges.</a:t>
            </a:r>
          </a:p>
          <a:p>
            <a:pPr marL="228600" indent="-228600">
              <a:buAutoNum type="arabicParenR"/>
            </a:pPr>
            <a:r>
              <a:rPr lang="en-US" dirty="0"/>
              <a:t>How to determine bug exploitation like program crash or memory corruption in the program.</a:t>
            </a:r>
          </a:p>
          <a:p>
            <a:pPr marL="0" indent="0">
              <a:buNone/>
            </a:pPr>
            <a:r>
              <a:rPr lang="en-US" dirty="0"/>
              <a:t>For this purpose, we consider control instability as the result of bug exploitation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66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 startAt="2"/>
            </a:pPr>
            <a:r>
              <a:rPr lang="en-US" dirty="0"/>
              <a:t>Also, there are too many testing cases since control systems has multiple variables and complex inter-dependencies.</a:t>
            </a:r>
          </a:p>
          <a:p>
            <a:pPr marL="0" indent="0">
              <a:buNone/>
            </a:pPr>
            <a:r>
              <a:rPr lang="en-US" dirty="0"/>
              <a:t>Furthermore, it is hard to extract their control system function. So, we consider control program as black box.</a:t>
            </a:r>
          </a:p>
          <a:p>
            <a:pPr marL="0" indent="0">
              <a:buNone/>
            </a:pPr>
            <a:r>
              <a:rPr lang="en-US" dirty="0"/>
              <a:t>We perform efficient control-guided and feedback-directed testing.</a:t>
            </a:r>
          </a:p>
          <a:p>
            <a:pPr marL="0" indent="0">
              <a:buNone/>
            </a:pPr>
            <a:r>
              <a:rPr lang="en-US" dirty="0"/>
              <a:t>In terms of control-guided, we found that as parameters are deviated from the normal values, they cause more instable controller states.</a:t>
            </a:r>
          </a:p>
          <a:p>
            <a:pPr marL="0" indent="0">
              <a:buNone/>
            </a:pPr>
            <a:r>
              <a:rPr lang="en-US" dirty="0"/>
              <a:t>We use such observation as control-guide to reduce input space and feedback.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4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587" y="685800"/>
            <a:ext cx="9144000" cy="2667000"/>
          </a:xfrm>
        </p:spPr>
        <p:txBody>
          <a:bodyPr anchor="b">
            <a:normAutofit/>
          </a:bodyPr>
          <a:lstStyle>
            <a:lvl1pPr algn="ctr">
              <a:defRPr sz="66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6576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4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ltGray">
          <a:xfrm>
            <a:off x="0" y="6096000"/>
            <a:ext cx="12188826" cy="2286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10" name="Rectangle 9"/>
          <p:cNvSpPr/>
          <p:nvPr userDrawn="1"/>
        </p:nvSpPr>
        <p:spPr bwMode="ltGray">
          <a:xfrm>
            <a:off x="1188720" y="3429000"/>
            <a:ext cx="9784080" cy="152400"/>
          </a:xfrm>
          <a:prstGeom prst="rect">
            <a:avLst/>
          </a:prstGeom>
          <a:gradFill flip="none" rotWithShape="1">
            <a:gsLst>
              <a:gs pos="49600">
                <a:srgbClr val="222A46">
                  <a:lumMod val="71000"/>
                  <a:lumOff val="29000"/>
                </a:srgbClr>
              </a:gs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587" y="685800"/>
            <a:ext cx="9144000" cy="2667000"/>
          </a:xfrm>
        </p:spPr>
        <p:txBody>
          <a:bodyPr anchor="b">
            <a:normAutofit/>
          </a:bodyPr>
          <a:lstStyle>
            <a:lvl1pPr algn="ctr">
              <a:defRPr sz="66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6576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4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ltGray">
          <a:xfrm>
            <a:off x="0" y="6096000"/>
            <a:ext cx="12192000" cy="2286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10" name="Rectangle 9"/>
          <p:cNvSpPr/>
          <p:nvPr userDrawn="1"/>
        </p:nvSpPr>
        <p:spPr bwMode="ltGray">
          <a:xfrm>
            <a:off x="1188720" y="3429000"/>
            <a:ext cx="9784080" cy="152400"/>
          </a:xfrm>
          <a:prstGeom prst="rect">
            <a:avLst/>
          </a:prstGeom>
          <a:gradFill flip="none" rotWithShape="1">
            <a:gsLst>
              <a:gs pos="49600">
                <a:srgbClr val="222A46">
                  <a:lumMod val="71000"/>
                  <a:lumOff val="29000"/>
                </a:srgbClr>
              </a:gs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kern="0">
              <a:solidFill>
                <a:prstClr val="white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2707832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8382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572000"/>
          </a:xfrm>
        </p:spPr>
        <p:txBody>
          <a:bodyPr/>
          <a:lstStyle>
            <a:lvl1pPr marL="339725" indent="-295275">
              <a:defRPr/>
            </a:lvl1pPr>
            <a:lvl2pPr marL="692150" indent="-327025">
              <a:defRPr>
                <a:solidFill>
                  <a:schemeClr val="accent4"/>
                </a:solidFill>
              </a:defRPr>
            </a:lvl2pPr>
            <a:lvl3pPr marL="1031875" indent="-346075">
              <a:defRPr>
                <a:solidFill>
                  <a:schemeClr val="accent3"/>
                </a:solidFill>
              </a:defRPr>
            </a:lvl3pPr>
            <a:lvl6pPr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27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5120640" cy="42062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3160" y="1752600"/>
            <a:ext cx="5120640" cy="42062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84048"/>
            <a:ext cx="10515600" cy="1234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52600"/>
            <a:ext cx="512064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667000"/>
            <a:ext cx="512064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3160" y="1752600"/>
            <a:ext cx="512064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3160" y="2655868"/>
            <a:ext cx="5120640" cy="34401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263050"/>
                </a:solidFill>
              </a:rPr>
              <a:pPr/>
              <a:t>8/2/2020</a:t>
            </a:fld>
            <a:endParaRPr>
              <a:solidFill>
                <a:srgbClr val="263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>
              <a:solidFill>
                <a:srgbClr val="263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263050"/>
                </a:solidFill>
              </a:rPr>
              <a:pPr/>
              <a:t>‹#›</a:t>
            </a:fld>
            <a:endParaRPr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8382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572000"/>
          </a:xfrm>
        </p:spPr>
        <p:txBody>
          <a:bodyPr/>
          <a:lstStyle>
            <a:lvl1pPr marL="339725" indent="-295275">
              <a:defRPr/>
            </a:lvl1pPr>
            <a:lvl2pPr marL="692150" indent="-327025">
              <a:defRPr>
                <a:solidFill>
                  <a:schemeClr val="accent4"/>
                </a:solidFill>
              </a:defRPr>
            </a:lvl2pPr>
            <a:lvl3pPr marL="1031875" indent="-346075">
              <a:defRPr>
                <a:solidFill>
                  <a:schemeClr val="accent3"/>
                </a:solidFill>
              </a:defRPr>
            </a:lvl3pPr>
            <a:lvl6pPr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263050"/>
                </a:solidFill>
              </a:rPr>
              <a:pPr/>
              <a:t>8/2/2020</a:t>
            </a:fld>
            <a:endParaRPr>
              <a:solidFill>
                <a:srgbClr val="26305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263050"/>
                </a:solidFill>
              </a:rPr>
              <a:pPr/>
              <a:t>‹#›</a:t>
            </a:fld>
            <a:endParaRPr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0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7361" y="905988"/>
            <a:ext cx="11560789" cy="5088214"/>
          </a:xfrm>
          <a:prstGeom prst="rect">
            <a:avLst/>
          </a:prstGeom>
        </p:spPr>
        <p:txBody>
          <a:bodyPr>
            <a:normAutofit/>
          </a:bodyPr>
          <a:lstStyle>
            <a:lvl1pPr marL="282575" indent="-282575">
              <a:lnSpc>
                <a:spcPct val="10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●"/>
              <a:defRPr sz="2400" baseline="0">
                <a:latin typeface="+mn-lt"/>
                <a:cs typeface="Arial" panose="020B0604020202020204" pitchFamily="34" charset="0"/>
              </a:defRPr>
            </a:lvl1pPr>
            <a:lvl2pPr marL="631825" indent="-236538">
              <a:lnSpc>
                <a:spcPct val="100000"/>
              </a:lnSpc>
              <a:spcBef>
                <a:spcPts val="500"/>
              </a:spcBef>
              <a:buClr>
                <a:srgbClr val="323F55"/>
              </a:buClr>
              <a:buSzPct val="100000"/>
              <a:buFont typeface="Arial" panose="020B0604020202020204" pitchFamily="34" charset="0"/>
              <a:buChar char="–"/>
              <a:defRPr sz="2000" baseline="0">
                <a:latin typeface="+mn-lt"/>
                <a:cs typeface="Arial" panose="020B0604020202020204" pitchFamily="34" charset="0"/>
              </a:defRPr>
            </a:lvl2pPr>
            <a:lvl3pPr marL="1027113" indent="-225425">
              <a:lnSpc>
                <a:spcPct val="100000"/>
              </a:lnSpc>
              <a:spcBef>
                <a:spcPts val="500"/>
              </a:spcBef>
              <a:buClrTx/>
              <a:buFont typeface="Courier New" panose="02070309020205020404" pitchFamily="49" charset="0"/>
              <a:buChar char="o"/>
              <a:defRPr sz="1800">
                <a:latin typeface="+mn-lt"/>
                <a:cs typeface="Arial" panose="020B0604020202020204" pitchFamily="34" charset="0"/>
              </a:defRPr>
            </a:lvl3pPr>
            <a:lvl4pPr marL="1376363" indent="114300">
              <a:lnSpc>
                <a:spcPct val="100000"/>
              </a:lnSpc>
              <a:spcBef>
                <a:spcPts val="500"/>
              </a:spcBef>
              <a:buClrTx/>
              <a:defRPr sz="1600">
                <a:latin typeface="+mn-lt"/>
                <a:cs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Line 1</a:t>
            </a:r>
          </a:p>
          <a:p>
            <a:pPr lvl="1"/>
            <a:r>
              <a:rPr lang="en-US" dirty="0"/>
              <a:t>Line 2</a:t>
            </a:r>
          </a:p>
          <a:p>
            <a:pPr lvl="2"/>
            <a:r>
              <a:rPr lang="en-US" dirty="0"/>
              <a:t>Line 3</a:t>
            </a:r>
          </a:p>
          <a:p>
            <a:pPr lvl="3"/>
            <a:r>
              <a:rPr lang="en-US" dirty="0"/>
              <a:t>Line 4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50828" y="113054"/>
            <a:ext cx="9228841" cy="555209"/>
          </a:xfrm>
        </p:spPr>
        <p:txBody>
          <a:bodyPr anchor="ctr"/>
          <a:lstStyle>
            <a:lvl1pPr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65138" y="6481844"/>
            <a:ext cx="283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www.i-a-i.com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755044" y="621166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C22A488D-3C59-4EF9-867C-5D9F7C0A4B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91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89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48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5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5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8/2/2020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43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9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83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17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96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26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62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ash Page">
    <p:bg>
      <p:bgPr>
        <a:solidFill>
          <a:srgbClr val="0A2E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gnitive Mode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9200" y="5334000"/>
            <a:ext cx="1727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iai circui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4038601"/>
            <a:ext cx="16256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soldier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" y="2590800"/>
            <a:ext cx="17018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Air Traffic2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0400" y="5334000"/>
            <a:ext cx="1930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IMG_9158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200" y="1295400"/>
            <a:ext cx="172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uav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8000" y="5432426"/>
            <a:ext cx="256751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splash.pn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12700"/>
            <a:ext cx="12192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7924800" y="5486400"/>
            <a:ext cx="4267200" cy="762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algn="r">
              <a:spcBef>
                <a:spcPct val="0"/>
              </a:spcBef>
              <a:defRPr/>
            </a:pPr>
            <a:r>
              <a:rPr lang="en-US" sz="1400" dirty="0" smtClean="0">
                <a:solidFill>
                  <a:srgbClr val="B3B3B3">
                    <a:lumMod val="60000"/>
                    <a:lumOff val="40000"/>
                  </a:srgbClr>
                </a:solidFill>
                <a:latin typeface="Microsoft Sans Serif"/>
              </a:rPr>
              <a:t>Intelligent </a:t>
            </a:r>
            <a:r>
              <a:rPr lang="en-US" sz="1400" dirty="0" smtClean="0">
                <a:solidFill>
                  <a:srgbClr val="B3B3B3">
                    <a:lumMod val="60000"/>
                    <a:lumOff val="40000"/>
                  </a:srgbClr>
                </a:solidFill>
                <a:latin typeface="Microsoft Sans Serif" pitchFamily="34" charset="0"/>
                <a:cs typeface="Microsoft Sans Serif" pitchFamily="34" charset="0"/>
              </a:rPr>
              <a:t>Automation</a:t>
            </a:r>
            <a:r>
              <a:rPr lang="en-US" sz="1400" dirty="0" smtClean="0">
                <a:solidFill>
                  <a:srgbClr val="B3B3B3">
                    <a:lumMod val="60000"/>
                    <a:lumOff val="40000"/>
                  </a:srgbClr>
                </a:solidFill>
                <a:latin typeface="Microsoft Sans Serif"/>
              </a:rPr>
              <a:t>, Inc.</a:t>
            </a:r>
          </a:p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1400" dirty="0" smtClean="0">
                <a:solidFill>
                  <a:srgbClr val="FFFFFF">
                    <a:lumMod val="85000"/>
                  </a:srgbClr>
                </a:solidFill>
                <a:latin typeface="Arial" pitchFamily="34" charset="0"/>
                <a:cs typeface="Arial" pitchFamily="34" charset="0"/>
              </a:rPr>
              <a:t>15400 Calhoun Drive, Suite 190</a:t>
            </a:r>
          </a:p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1400" dirty="0" smtClean="0">
                <a:solidFill>
                  <a:srgbClr val="FFFFFF">
                    <a:lumMod val="85000"/>
                  </a:srgbClr>
                </a:solidFill>
                <a:latin typeface="Arial" pitchFamily="34" charset="0"/>
                <a:cs typeface="Arial" pitchFamily="34" charset="0"/>
              </a:rPr>
              <a:t>Rockville, MD 20855</a:t>
            </a:r>
          </a:p>
          <a:p>
            <a:pPr algn="r">
              <a:spcBef>
                <a:spcPct val="0"/>
              </a:spcBef>
              <a:defRPr/>
            </a:pPr>
            <a:endParaRPr lang="en-US" sz="1400" dirty="0" smtClean="0">
              <a:solidFill>
                <a:srgbClr val="B3B3B3">
                  <a:lumMod val="60000"/>
                  <a:lumOff val="40000"/>
                </a:srgbClr>
              </a:solidFill>
              <a:latin typeface="Microsoft Sans Serif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235200" y="76200"/>
            <a:ext cx="863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gradFill flip="none" rotWithShape="1">
                  <a:gsLst>
                    <a:gs pos="0">
                      <a:srgbClr val="0A2E54">
                        <a:tint val="66000"/>
                        <a:satMod val="160000"/>
                      </a:srgbClr>
                    </a:gs>
                    <a:gs pos="50000">
                      <a:srgbClr val="0A2E54">
                        <a:tint val="44500"/>
                        <a:satMod val="160000"/>
                      </a:srgbClr>
                    </a:gs>
                    <a:gs pos="100000">
                      <a:srgbClr val="0A2E54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atin typeface="Arial" charset="0"/>
              </a:rPr>
              <a:t>INTELLIGENT AUTOMATION  INC., PROPRIETARY INFORMATION</a:t>
            </a:r>
          </a:p>
          <a:p>
            <a:pPr algn="ctr">
              <a:defRPr/>
            </a:pPr>
            <a:r>
              <a:rPr lang="en-US" sz="1000" dirty="0">
                <a:gradFill flip="none" rotWithShape="1">
                  <a:gsLst>
                    <a:gs pos="0">
                      <a:srgbClr val="0A2E54">
                        <a:tint val="66000"/>
                        <a:satMod val="160000"/>
                      </a:srgbClr>
                    </a:gs>
                    <a:gs pos="50000">
                      <a:srgbClr val="0A2E54">
                        <a:tint val="44500"/>
                        <a:satMod val="160000"/>
                      </a:srgbClr>
                    </a:gs>
                    <a:gs pos="100000">
                      <a:srgbClr val="0A2E54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atin typeface="Arial" charset="0"/>
              </a:rPr>
              <a:t>The information contained in this document is property of IAI, and further dissemination is prohibited without  written permission of IAI</a:t>
            </a:r>
            <a:endParaRPr lang="en-US" sz="1000" dirty="0">
              <a:solidFill>
                <a:srgbClr val="0A2E54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438400" y="1752600"/>
            <a:ext cx="8636000" cy="1600200"/>
          </a:xfrm>
        </p:spPr>
        <p:txBody>
          <a:bodyPr anchor="t">
            <a:normAutofit/>
          </a:bodyPr>
          <a:lstStyle>
            <a:lvl1pPr algn="ctr">
              <a:defRPr sz="30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2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EADER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1219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OOTER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7938"/>
            <a:ext cx="12192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609600" y="990601"/>
            <a:ext cx="10972800" cy="518160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09600" y="46038"/>
            <a:ext cx="10972800" cy="56356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582400" y="6569076"/>
            <a:ext cx="609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D7EA1-A6C7-490C-8A23-F21BDB7AA8C9}" type="slidenum">
              <a:rPr lang="en-US">
                <a:solidFill>
                  <a:srgbClr val="0A2E54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A2E54">
                  <a:tint val="75000"/>
                </a:srgbClr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5"/>
          </p:nvPr>
        </p:nvSpPr>
        <p:spPr>
          <a:xfrm>
            <a:off x="7518400" y="6553200"/>
            <a:ext cx="4673600" cy="3048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A2E54">
                    <a:tint val="75000"/>
                  </a:srgbClr>
                </a:solidFill>
              </a:rPr>
              <a:t>ONR Site Visit</a:t>
            </a:r>
            <a:endParaRPr lang="en-US" dirty="0">
              <a:solidFill>
                <a:srgbClr val="0A2E54">
                  <a:tint val="75000"/>
                </a:srgbClr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6"/>
          </p:nvPr>
        </p:nvSpPr>
        <p:spPr>
          <a:xfrm>
            <a:off x="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A2E54">
                    <a:tint val="75000"/>
                  </a:srgbClr>
                </a:solidFill>
              </a:rPr>
              <a:t>10/17/2017</a:t>
            </a:r>
            <a:endParaRPr lang="en-US" dirty="0">
              <a:solidFill>
                <a:srgbClr val="0A2E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19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587" y="685800"/>
            <a:ext cx="9144000" cy="2667000"/>
          </a:xfrm>
        </p:spPr>
        <p:txBody>
          <a:bodyPr anchor="b">
            <a:normAutofit/>
          </a:bodyPr>
          <a:lstStyle>
            <a:lvl1pPr algn="ctr">
              <a:defRPr sz="66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6576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4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ltGray">
          <a:xfrm>
            <a:off x="0" y="6096000"/>
            <a:ext cx="12192000" cy="2286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10" name="Rectangle 9"/>
          <p:cNvSpPr/>
          <p:nvPr userDrawn="1"/>
        </p:nvSpPr>
        <p:spPr bwMode="ltGray">
          <a:xfrm>
            <a:off x="1188720" y="3429000"/>
            <a:ext cx="9784080" cy="152400"/>
          </a:xfrm>
          <a:prstGeom prst="rect">
            <a:avLst/>
          </a:prstGeom>
          <a:gradFill flip="none" rotWithShape="1">
            <a:gsLst>
              <a:gs pos="49600">
                <a:srgbClr val="222A46">
                  <a:lumMod val="71000"/>
                  <a:lumOff val="29000"/>
                </a:srgbClr>
              </a:gs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kern="0">
              <a:solidFill>
                <a:prstClr val="white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473162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5120640" cy="42062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3160" y="1752600"/>
            <a:ext cx="5120640" cy="42062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8/2/2020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8382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572000"/>
          </a:xfrm>
        </p:spPr>
        <p:txBody>
          <a:bodyPr/>
          <a:lstStyle>
            <a:lvl1pPr marL="339725" indent="-295275">
              <a:defRPr/>
            </a:lvl1pPr>
            <a:lvl2pPr marL="692150" indent="-327025">
              <a:defRPr>
                <a:solidFill>
                  <a:schemeClr val="accent4"/>
                </a:solidFill>
              </a:defRPr>
            </a:lvl2pPr>
            <a:lvl3pPr marL="1031875" indent="-346075">
              <a:defRPr>
                <a:solidFill>
                  <a:schemeClr val="accent3"/>
                </a:solidFill>
              </a:defRPr>
            </a:lvl3pPr>
            <a:lvl6pPr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01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5120640" cy="42062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3160" y="1752600"/>
            <a:ext cx="5120640" cy="42062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0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84048"/>
            <a:ext cx="10515600" cy="1234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52600"/>
            <a:ext cx="512064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667000"/>
            <a:ext cx="512064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3160" y="1752600"/>
            <a:ext cx="512064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3160" y="2655868"/>
            <a:ext cx="5120640" cy="34401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263050"/>
                </a:solidFill>
              </a:rPr>
              <a:pPr/>
              <a:t>8/2/2020</a:t>
            </a:fld>
            <a:endParaRPr>
              <a:solidFill>
                <a:srgbClr val="263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>
              <a:solidFill>
                <a:srgbClr val="263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263050"/>
                </a:solidFill>
              </a:rPr>
              <a:pPr/>
              <a:t>‹#›</a:t>
            </a:fld>
            <a:endParaRPr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263050"/>
                </a:solidFill>
              </a:rPr>
              <a:pPr/>
              <a:t>8/2/2020</a:t>
            </a:fld>
            <a:endParaRPr>
              <a:solidFill>
                <a:srgbClr val="26305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263050"/>
                </a:solidFill>
              </a:rPr>
              <a:pPr/>
              <a:t>‹#›</a:t>
            </a:fld>
            <a:endParaRPr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4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84048"/>
            <a:ext cx="10515600" cy="1234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52600"/>
            <a:ext cx="512064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667000"/>
            <a:ext cx="512064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3160" y="1752600"/>
            <a:ext cx="512064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3160" y="2655868"/>
            <a:ext cx="5120640" cy="34401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7361" y="905988"/>
            <a:ext cx="11560789" cy="5088214"/>
          </a:xfrm>
          <a:prstGeom prst="rect">
            <a:avLst/>
          </a:prstGeom>
        </p:spPr>
        <p:txBody>
          <a:bodyPr>
            <a:normAutofit/>
          </a:bodyPr>
          <a:lstStyle>
            <a:lvl1pPr marL="282575" indent="-282575">
              <a:lnSpc>
                <a:spcPct val="10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●"/>
              <a:defRPr sz="2400" baseline="0">
                <a:latin typeface="+mn-lt"/>
                <a:cs typeface="Arial" panose="020B0604020202020204" pitchFamily="34" charset="0"/>
              </a:defRPr>
            </a:lvl1pPr>
            <a:lvl2pPr marL="631825" indent="-236538">
              <a:lnSpc>
                <a:spcPct val="100000"/>
              </a:lnSpc>
              <a:spcBef>
                <a:spcPts val="500"/>
              </a:spcBef>
              <a:buClr>
                <a:srgbClr val="323F55"/>
              </a:buClr>
              <a:buSzPct val="100000"/>
              <a:buFont typeface="Arial" panose="020B0604020202020204" pitchFamily="34" charset="0"/>
              <a:buChar char="–"/>
              <a:defRPr sz="2000" baseline="0">
                <a:latin typeface="+mn-lt"/>
                <a:cs typeface="Arial" panose="020B0604020202020204" pitchFamily="34" charset="0"/>
              </a:defRPr>
            </a:lvl2pPr>
            <a:lvl3pPr marL="1027113" indent="-225425">
              <a:lnSpc>
                <a:spcPct val="100000"/>
              </a:lnSpc>
              <a:spcBef>
                <a:spcPts val="500"/>
              </a:spcBef>
              <a:buClrTx/>
              <a:buFont typeface="Courier New" panose="02070309020205020404" pitchFamily="49" charset="0"/>
              <a:buChar char="o"/>
              <a:defRPr sz="1800">
                <a:latin typeface="+mn-lt"/>
                <a:cs typeface="Arial" panose="020B0604020202020204" pitchFamily="34" charset="0"/>
              </a:defRPr>
            </a:lvl3pPr>
            <a:lvl4pPr marL="1376363" indent="114300">
              <a:lnSpc>
                <a:spcPct val="100000"/>
              </a:lnSpc>
              <a:spcBef>
                <a:spcPts val="500"/>
              </a:spcBef>
              <a:buClrTx/>
              <a:defRPr sz="1600">
                <a:latin typeface="+mn-lt"/>
                <a:cs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Line 1</a:t>
            </a:r>
          </a:p>
          <a:p>
            <a:pPr lvl="1"/>
            <a:r>
              <a:rPr lang="en-US" dirty="0"/>
              <a:t>Line 2</a:t>
            </a:r>
          </a:p>
          <a:p>
            <a:pPr lvl="2"/>
            <a:r>
              <a:rPr lang="en-US" dirty="0"/>
              <a:t>Line 3</a:t>
            </a:r>
          </a:p>
          <a:p>
            <a:pPr lvl="3"/>
            <a:r>
              <a:rPr lang="en-US" dirty="0"/>
              <a:t>Line 4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50828" y="113054"/>
            <a:ext cx="9228841" cy="555209"/>
          </a:xfrm>
        </p:spPr>
        <p:txBody>
          <a:bodyPr anchor="ctr"/>
          <a:lstStyle>
            <a:lvl1pPr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65138" y="6481844"/>
            <a:ext cx="2833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www.i-a-i.com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755044" y="621166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C22A488D-3C59-4EF9-867C-5D9F7C0A4B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51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8/2/2020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8/2/2020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8/2/2020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246196"/>
            <a:ext cx="12190413" cy="73997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320194"/>
            <a:ext cx="12188826" cy="537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1233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37360"/>
            <a:ext cx="105156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0" y="6477000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8/2/2020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" y="6477000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880" y="6477000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  <p:pic>
        <p:nvPicPr>
          <p:cNvPr id="12" name="Picture 11" descr="purdue_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40661" y="6335114"/>
            <a:ext cx="1450622" cy="470928"/>
          </a:xfrm>
          <a:prstGeom prst="rect">
            <a:avLst/>
          </a:prstGeom>
        </p:spPr>
      </p:pic>
      <p:pic>
        <p:nvPicPr>
          <p:cNvPr id="13" name="Picture 12" descr="cerias_logo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53800" y="6355643"/>
            <a:ext cx="762000" cy="470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452485" y="6346209"/>
            <a:ext cx="150495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2" r:id="rId3"/>
    <p:sldLayoutId id="2147483661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2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617220" indent="-5715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880110" indent="-51435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200150" indent="-51435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405890" indent="-40005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725930" indent="-40005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04597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36601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68605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0609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246196"/>
            <a:ext cx="12190413" cy="73997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320194"/>
            <a:ext cx="12188826" cy="537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1233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37360"/>
            <a:ext cx="105156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0" y="6477000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 dirty="0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" y="6477000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 dirty="0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880" y="6477000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  <p:pic>
        <p:nvPicPr>
          <p:cNvPr id="12" name="Picture 11" descr="purdue_logo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03178" y="6355645"/>
            <a:ext cx="1450622" cy="470928"/>
          </a:xfrm>
          <a:prstGeom prst="rect">
            <a:avLst/>
          </a:prstGeom>
        </p:spPr>
      </p:pic>
      <p:pic>
        <p:nvPicPr>
          <p:cNvPr id="13" name="Picture 12" descr="cerias_logo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53800" y="6355643"/>
            <a:ext cx="762000" cy="470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382000" y="6346209"/>
            <a:ext cx="150495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4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70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2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617220" indent="-5715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880110" indent="-51435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200150" indent="-51435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405890" indent="-40005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725930" indent="-40005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04597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36601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68605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0609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512A-3869-476E-9555-6A62F2317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B082D-1BCE-4295-8E8B-FA80ECA8F6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8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1587" y="6246196"/>
            <a:ext cx="12190413" cy="73997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kern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87" y="6320194"/>
            <a:ext cx="12188826" cy="537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1233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37360"/>
            <a:ext cx="105156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0" y="6477000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>
                <a:solidFill>
                  <a:srgbClr val="E5E8E8"/>
                </a:solidFill>
              </a:rPr>
              <a:pPr/>
              <a:t>8/2/2020</a:t>
            </a:fld>
            <a:endParaRPr dirty="0">
              <a:solidFill>
                <a:srgbClr val="E5E8E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" y="6477000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 dirty="0">
              <a:solidFill>
                <a:srgbClr val="E5E8E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880" y="6477000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>
                <a:solidFill>
                  <a:srgbClr val="E5E8E8"/>
                </a:solidFill>
              </a:rPr>
              <a:pPr/>
              <a:t>‹#›</a:t>
            </a:fld>
            <a:endParaRPr>
              <a:solidFill>
                <a:srgbClr val="E5E8E8"/>
              </a:solidFill>
            </a:endParaRPr>
          </a:p>
        </p:txBody>
      </p:sp>
      <p:pic>
        <p:nvPicPr>
          <p:cNvPr id="12" name="Picture 11" descr="purdue_logo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03178" y="6355645"/>
            <a:ext cx="1450622" cy="470928"/>
          </a:xfrm>
          <a:prstGeom prst="rect">
            <a:avLst/>
          </a:prstGeom>
        </p:spPr>
      </p:pic>
      <p:pic>
        <p:nvPicPr>
          <p:cNvPr id="13" name="Picture 12" descr="cerias_logo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53800" y="6355643"/>
            <a:ext cx="762000" cy="4709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382000" y="6346209"/>
            <a:ext cx="150495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1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2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617220" indent="-5715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880110" indent="-51435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200150" indent="-51435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405890" indent="-40005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725930" indent="-40005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2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04597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36601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68605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06090" indent="-400050" algn="l" defTabSz="914400" rtl="0" eaLnBrk="1" latinLnBrk="0" hangingPunct="1">
        <a:lnSpc>
          <a:spcPct val="90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34.png"/><Relationship Id="rId5" Type="http://schemas.openxmlformats.org/officeDocument/2006/relationships/image" Target="../media/image52.png"/><Relationship Id="rId10" Type="http://schemas.openxmlformats.org/officeDocument/2006/relationships/image" Target="../media/image560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40.png"/><Relationship Id="rId1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17" Type="http://schemas.openxmlformats.org/officeDocument/2006/relationships/image" Target="../media/image18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5" Type="http://schemas.openxmlformats.org/officeDocument/2006/relationships/image" Target="../media/image160.png"/><Relationship Id="rId10" Type="http://schemas.openxmlformats.org/officeDocument/2006/relationships/image" Target="../media/image10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26" Type="http://schemas.openxmlformats.org/officeDocument/2006/relationships/image" Target="../media/image34.png"/><Relationship Id="rId3" Type="http://schemas.openxmlformats.org/officeDocument/2006/relationships/image" Target="../media/image24.jpeg"/><Relationship Id="rId21" Type="http://schemas.openxmlformats.org/officeDocument/2006/relationships/image" Target="../media/image36.png"/><Relationship Id="rId7" Type="http://schemas.openxmlformats.org/officeDocument/2006/relationships/image" Target="../media/image220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5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sv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7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17420" y="0"/>
            <a:ext cx="9974580" cy="4960620"/>
          </a:xfrm>
          <a:prstGeom prst="rect">
            <a:avLst/>
          </a:prstGeom>
          <a:solidFill>
            <a:schemeClr val="accent5">
              <a:lumMod val="50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372" y="151350"/>
            <a:ext cx="9720675" cy="4996070"/>
          </a:xfrm>
          <a:solidFill>
            <a:srgbClr val="0A2E54"/>
          </a:solidFill>
        </p:spPr>
        <p:txBody>
          <a:bodyPr rtlCol="0">
            <a:normAutofit/>
          </a:bodyPr>
          <a:lstStyle>
            <a:lvl1pPr algn="ctr">
              <a:defRPr sz="3000" b="0" cap="all"/>
            </a:lvl1pPr>
          </a:lstStyle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300" cap="none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1300" cap="none" dirty="0">
                <a:latin typeface="+mn-lt"/>
                <a:cs typeface="Times New Roman" panose="02020603050405020304" pitchFamily="18" charset="0"/>
              </a:rPr>
            </a:br>
            <a:r>
              <a:rPr lang="en-US" sz="13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13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en-US" sz="3600" b="1" cap="none" dirty="0" err="1">
                <a:latin typeface="+mn-lt"/>
                <a:cs typeface="Times New Roman" panose="02020603050405020304" pitchFamily="18" charset="0"/>
              </a:rPr>
              <a:t>RVFuzzer</a:t>
            </a:r>
            <a:r>
              <a:rPr lang="en-US" sz="3600" b="1" cap="none" dirty="0">
                <a:latin typeface="+mn-lt"/>
                <a:cs typeface="Times New Roman" panose="02020603050405020304" pitchFamily="18" charset="0"/>
              </a:rPr>
              <a:t>: Finding Input Validation Bugs in </a:t>
            </a:r>
            <a:r>
              <a:rPr lang="en-US" sz="3600" b="1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3600" b="1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en-US" sz="3600" b="1" cap="none" dirty="0" smtClean="0">
                <a:latin typeface="+mn-lt"/>
                <a:cs typeface="Times New Roman" panose="02020603050405020304" pitchFamily="18" charset="0"/>
              </a:rPr>
              <a:t>Robotic </a:t>
            </a:r>
            <a:r>
              <a:rPr lang="en-US" sz="3600" b="1" cap="none" dirty="0">
                <a:latin typeface="+mn-lt"/>
                <a:cs typeface="Times New Roman" panose="02020603050405020304" pitchFamily="18" charset="0"/>
              </a:rPr>
              <a:t>Vehicles through Control-Guided Testing</a:t>
            </a:r>
            <a:r>
              <a:rPr lang="en-US" sz="3600" b="1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3600" b="1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en-US" sz="2400" cap="none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2400" cap="none" dirty="0">
                <a:latin typeface="+mn-lt"/>
                <a:cs typeface="Times New Roman" panose="02020603050405020304" pitchFamily="18" charset="0"/>
              </a:rPr>
            </a:br>
            <a:r>
              <a:rPr lang="en-US" sz="24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24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en-US" sz="24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24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en-US" sz="2400" cap="none" dirty="0" smtClean="0">
                <a:latin typeface="+mn-lt"/>
                <a:cs typeface="Times New Roman" panose="02020603050405020304" pitchFamily="18" charset="0"/>
              </a:rPr>
              <a:t>ONR </a:t>
            </a:r>
            <a:r>
              <a:rPr lang="en-US" sz="2400" b="1" cap="none" dirty="0" smtClean="0">
                <a:latin typeface="+mn-lt"/>
                <a:cs typeface="Times New Roman" panose="02020603050405020304" pitchFamily="18" charset="0"/>
              </a:rPr>
              <a:t>SSSS’20 </a:t>
            </a:r>
            <a:r>
              <a:rPr lang="en-US" sz="2400" cap="none" dirty="0" smtClean="0">
                <a:latin typeface="+mn-lt"/>
                <a:cs typeface="Times New Roman" panose="02020603050405020304" pitchFamily="18" charset="0"/>
              </a:rPr>
              <a:t>(August  3, 2020) </a:t>
            </a:r>
            <a:r>
              <a:rPr lang="en-US" sz="2400" cap="none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2400" cap="none" dirty="0">
                <a:latin typeface="+mn-lt"/>
                <a:cs typeface="Times New Roman" panose="02020603050405020304" pitchFamily="18" charset="0"/>
              </a:rPr>
            </a:br>
            <a:r>
              <a:rPr lang="en-US" sz="2400" dirty="0">
                <a:latin typeface="+mn-lt"/>
                <a:cs typeface="Arial" pitchFamily="34" charset="0"/>
              </a:rPr>
              <a:t/>
            </a:r>
            <a:br>
              <a:rPr lang="en-US" sz="2400" dirty="0">
                <a:latin typeface="+mn-lt"/>
                <a:cs typeface="Arial" pitchFamily="34" charset="0"/>
              </a:rPr>
            </a:br>
            <a:r>
              <a:rPr lang="en-US" sz="2200" cap="none" dirty="0" smtClean="0">
                <a:latin typeface="+mn-lt"/>
                <a:cs typeface="Times New Roman" panose="02020603050405020304" pitchFamily="18" charset="0"/>
              </a:rPr>
              <a:t>Gregory </a:t>
            </a:r>
            <a:r>
              <a:rPr lang="en-US" sz="2200" cap="none" dirty="0">
                <a:latin typeface="+mn-lt"/>
                <a:cs typeface="Times New Roman" panose="02020603050405020304" pitchFamily="18" charset="0"/>
              </a:rPr>
              <a:t>Briskin, </a:t>
            </a:r>
            <a:r>
              <a:rPr lang="en-US" sz="2200" cap="none" dirty="0" smtClean="0">
                <a:latin typeface="+mn-lt"/>
                <a:cs typeface="Times New Roman" panose="02020603050405020304" pitchFamily="18" charset="0"/>
              </a:rPr>
              <a:t>Dongyan  Xu, Taegyu Kim</a:t>
            </a:r>
            <a:r>
              <a:rPr lang="en-US" sz="2200" cap="none" dirty="0">
                <a:latin typeface="+mn-lt"/>
                <a:cs typeface="Times New Roman" panose="02020603050405020304" pitchFamily="18" charset="0"/>
              </a:rPr>
              <a:t/>
            </a:r>
            <a:br>
              <a:rPr lang="en-US" sz="2200" cap="none" dirty="0">
                <a:latin typeface="+mn-lt"/>
                <a:cs typeface="Times New Roman" panose="02020603050405020304" pitchFamily="18" charset="0"/>
              </a:rPr>
            </a:br>
            <a:r>
              <a:rPr lang="en-US" sz="2200" cap="none" dirty="0">
                <a:latin typeface="+mn-lt"/>
                <a:cs typeface="Times New Roman" panose="02020603050405020304" pitchFamily="18" charset="0"/>
              </a:rPr>
              <a:t>Intelligent Automation, Inc. (IAI</a:t>
            </a:r>
            <a:r>
              <a:rPr lang="en-US" sz="2200" cap="none" dirty="0" smtClean="0">
                <a:latin typeface="+mn-lt"/>
                <a:cs typeface="Times New Roman" panose="02020603050405020304" pitchFamily="18" charset="0"/>
              </a:rPr>
              <a:t>),  Purdue University, </a:t>
            </a:r>
            <a:br>
              <a:rPr lang="en-US" sz="2200" cap="none" dirty="0" smtClean="0">
                <a:latin typeface="+mn-lt"/>
                <a:cs typeface="Times New Roman" panose="02020603050405020304" pitchFamily="18" charset="0"/>
              </a:rPr>
            </a:br>
            <a:endParaRPr lang="en-US" sz="2200" b="1" i="1" cap="none" dirty="0">
              <a:solidFill>
                <a:schemeClr val="bg1">
                  <a:lumMod val="8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511800"/>
            <a:ext cx="1945618" cy="756285"/>
          </a:xfrm>
          <a:prstGeom prst="rect">
            <a:avLst/>
          </a:prstGeom>
        </p:spPr>
      </p:pic>
      <p:pic>
        <p:nvPicPr>
          <p:cNvPr id="7" name="Picture 6" descr="purdue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5511800"/>
            <a:ext cx="2329621" cy="7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39010-A134-436C-A787-27A7E2B5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8382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RVFuzzer</a:t>
            </a:r>
            <a:r>
              <a:rPr lang="en-US" dirty="0" smtClean="0">
                <a:sym typeface="Wingdings" panose="05000000000000000000" pitchFamily="2" charset="2"/>
              </a:rPr>
              <a:t> Overview </a:t>
            </a:r>
            <a:r>
              <a:rPr lang="en-US" sz="2000" dirty="0" smtClean="0">
                <a:sym typeface="Wingdings" panose="05000000000000000000" pitchFamily="2" charset="2"/>
              </a:rPr>
              <a:t>(USENIX Security’19)</a:t>
            </a:r>
            <a:endParaRPr lang="en-US" sz="2000" dirty="0"/>
          </a:p>
        </p:txBody>
      </p:sp>
      <p:cxnSp>
        <p:nvCxnSpPr>
          <p:cNvPr id="68" name="Straight Connector 3">
            <a:extLst>
              <a:ext uri="{FF2B5EF4-FFF2-40B4-BE49-F238E27FC236}">
                <a16:creationId xmlns:a16="http://schemas.microsoft.com/office/drawing/2014/main" xmlns="" id="{635B8AB8-2498-4408-B5EB-E37E60C7E0F7}"/>
              </a:ext>
            </a:extLst>
          </p:cNvPr>
          <p:cNvCxnSpPr>
            <a:cxnSpLocks/>
          </p:cNvCxnSpPr>
          <p:nvPr/>
        </p:nvCxnSpPr>
        <p:spPr>
          <a:xfrm flipH="1">
            <a:off x="9299938" y="2125922"/>
            <a:ext cx="0" cy="3018586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122E553-7B58-4FCE-9C55-59EFF02B82F6}"/>
              </a:ext>
            </a:extLst>
          </p:cNvPr>
          <p:cNvSpPr txBox="1"/>
          <p:nvPr/>
        </p:nvSpPr>
        <p:spPr>
          <a:xfrm>
            <a:off x="8389093" y="217868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</a:rPr>
              <a:t>Sensor</a:t>
            </a:r>
          </a:p>
          <a:p>
            <a:pPr algn="ctr"/>
            <a:r>
              <a:rPr lang="en-US" sz="1400" dirty="0">
                <a:solidFill>
                  <a:srgbClr val="404040"/>
                </a:solidFill>
              </a:rPr>
              <a:t>inputs</a:t>
            </a:r>
          </a:p>
        </p:txBody>
      </p:sp>
      <p:cxnSp>
        <p:nvCxnSpPr>
          <p:cNvPr id="70" name="Straight Arrow Connector 5">
            <a:extLst>
              <a:ext uri="{FF2B5EF4-FFF2-40B4-BE49-F238E27FC236}">
                <a16:creationId xmlns:a16="http://schemas.microsoft.com/office/drawing/2014/main" xmlns="" id="{33B5764E-DA3B-4234-A050-A97AC3ADFFF4}"/>
              </a:ext>
            </a:extLst>
          </p:cNvPr>
          <p:cNvCxnSpPr>
            <a:cxnSpLocks/>
          </p:cNvCxnSpPr>
          <p:nvPr/>
        </p:nvCxnSpPr>
        <p:spPr>
          <a:xfrm flipH="1">
            <a:off x="8142036" y="2680012"/>
            <a:ext cx="115790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8B8B00E-54E5-4B9E-83E1-C42180176A7A}"/>
              </a:ext>
            </a:extLst>
          </p:cNvPr>
          <p:cNvSpPr txBox="1"/>
          <p:nvPr/>
        </p:nvSpPr>
        <p:spPr>
          <a:xfrm>
            <a:off x="8328211" y="3366012"/>
            <a:ext cx="793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</a:rPr>
              <a:t>Motor</a:t>
            </a:r>
          </a:p>
          <a:p>
            <a:pPr algn="ctr"/>
            <a:r>
              <a:rPr lang="en-US" sz="1400" dirty="0">
                <a:solidFill>
                  <a:srgbClr val="404040"/>
                </a:solidFill>
              </a:rPr>
              <a:t>outputs </a:t>
            </a:r>
          </a:p>
        </p:txBody>
      </p:sp>
      <p:cxnSp>
        <p:nvCxnSpPr>
          <p:cNvPr id="72" name="Straight Arrow Connector 7">
            <a:extLst>
              <a:ext uri="{FF2B5EF4-FFF2-40B4-BE49-F238E27FC236}">
                <a16:creationId xmlns:a16="http://schemas.microsoft.com/office/drawing/2014/main" xmlns="" id="{C1B3AB73-6D2D-4484-B13D-C2D07D637781}"/>
              </a:ext>
            </a:extLst>
          </p:cNvPr>
          <p:cNvCxnSpPr>
            <a:cxnSpLocks/>
          </p:cNvCxnSpPr>
          <p:nvPr/>
        </p:nvCxnSpPr>
        <p:spPr>
          <a:xfrm>
            <a:off x="8142035" y="3387093"/>
            <a:ext cx="115790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9">
            <a:extLst>
              <a:ext uri="{FF2B5EF4-FFF2-40B4-BE49-F238E27FC236}">
                <a16:creationId xmlns:a16="http://schemas.microsoft.com/office/drawing/2014/main" xmlns="" id="{2CF03D8D-CC01-49D8-A2EA-8520A961A6A5}"/>
              </a:ext>
            </a:extLst>
          </p:cNvPr>
          <p:cNvCxnSpPr>
            <a:cxnSpLocks/>
          </p:cNvCxnSpPr>
          <p:nvPr/>
        </p:nvCxnSpPr>
        <p:spPr>
          <a:xfrm flipH="1">
            <a:off x="8142036" y="2125922"/>
            <a:ext cx="0" cy="1859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41B417D2-8E60-47A1-8DF7-70C1FDA24D1C}"/>
              </a:ext>
            </a:extLst>
          </p:cNvPr>
          <p:cNvSpPr txBox="1"/>
          <p:nvPr/>
        </p:nvSpPr>
        <p:spPr>
          <a:xfrm>
            <a:off x="6992464" y="2187715"/>
            <a:ext cx="100861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404040"/>
                </a:solidFill>
              </a:rPr>
              <a:t>Binary</a:t>
            </a:r>
            <a:endParaRPr lang="en-US" sz="1700" b="1" dirty="0">
              <a:solidFill>
                <a:srgbClr val="404040"/>
              </a:solidFill>
            </a:endParaRPr>
          </a:p>
          <a:p>
            <a:pPr algn="ctr"/>
            <a:r>
              <a:rPr lang="en-US" sz="1700" b="1" dirty="0">
                <a:solidFill>
                  <a:srgbClr val="404040"/>
                </a:solidFill>
              </a:rPr>
              <a:t>Control</a:t>
            </a:r>
          </a:p>
          <a:p>
            <a:pPr algn="ctr"/>
            <a:r>
              <a:rPr lang="en-US" sz="1700" b="1" dirty="0">
                <a:solidFill>
                  <a:srgbClr val="404040"/>
                </a:solidFill>
              </a:rPr>
              <a:t>Program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3EE2B0A5-FB11-4686-A718-B4129161B71E}"/>
              </a:ext>
            </a:extLst>
          </p:cNvPr>
          <p:cNvGrpSpPr/>
          <p:nvPr/>
        </p:nvGrpSpPr>
        <p:grpSpPr>
          <a:xfrm>
            <a:off x="5452781" y="2574484"/>
            <a:ext cx="1432224" cy="523220"/>
            <a:chOff x="5452781" y="2574484"/>
            <a:chExt cx="1432224" cy="52322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71A7156B-D113-4AB9-AD03-1C74EDE073BA}"/>
                </a:ext>
              </a:extLst>
            </p:cNvPr>
            <p:cNvSpPr txBox="1"/>
            <p:nvPr/>
          </p:nvSpPr>
          <p:spPr>
            <a:xfrm>
              <a:off x="5557372" y="2574484"/>
              <a:ext cx="11678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404040"/>
                  </a:solidFill>
                </a:rPr>
                <a:t>Control state</a:t>
              </a:r>
            </a:p>
            <a:p>
              <a:pPr algn="ctr"/>
              <a:r>
                <a:rPr lang="en-US" sz="1400" dirty="0">
                  <a:solidFill>
                    <a:srgbClr val="404040"/>
                  </a:solidFill>
                </a:rPr>
                <a:t>outputs</a:t>
              </a:r>
            </a:p>
          </p:txBody>
        </p:sp>
        <p:cxnSp>
          <p:nvCxnSpPr>
            <p:cNvPr id="77" name="Straight Arrow Connector 19">
              <a:extLst>
                <a:ext uri="{FF2B5EF4-FFF2-40B4-BE49-F238E27FC236}">
                  <a16:creationId xmlns:a16="http://schemas.microsoft.com/office/drawing/2014/main" xmlns="" id="{EC2A5883-0FBB-4BE0-A426-F8604FDA4C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2781" y="2574484"/>
              <a:ext cx="143222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BD4C0BE-8E37-43A1-ACEF-03E052B39E79}"/>
              </a:ext>
            </a:extLst>
          </p:cNvPr>
          <p:cNvSpPr txBox="1"/>
          <p:nvPr/>
        </p:nvSpPr>
        <p:spPr>
          <a:xfrm>
            <a:off x="5356175" y="1852246"/>
            <a:ext cx="1669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4040"/>
                </a:solidFill>
              </a:rPr>
              <a:t>Mutated</a:t>
            </a:r>
            <a:r>
              <a:rPr lang="en-US" sz="1400" dirty="0">
                <a:solidFill>
                  <a:srgbClr val="404040"/>
                </a:solidFill>
              </a:rPr>
              <a:t> parameter</a:t>
            </a:r>
          </a:p>
          <a:p>
            <a:pPr algn="ctr"/>
            <a:r>
              <a:rPr lang="en-US" sz="1400" dirty="0">
                <a:solidFill>
                  <a:srgbClr val="404040"/>
                </a:solidFill>
              </a:rPr>
              <a:t>input commands</a:t>
            </a:r>
          </a:p>
        </p:txBody>
      </p:sp>
      <p:cxnSp>
        <p:nvCxnSpPr>
          <p:cNvPr id="79" name="Straight Arrow Connector 21">
            <a:extLst>
              <a:ext uri="{FF2B5EF4-FFF2-40B4-BE49-F238E27FC236}">
                <a16:creationId xmlns:a16="http://schemas.microsoft.com/office/drawing/2014/main" xmlns="" id="{041D9900-6971-47B2-BDEB-F1D0B3E2EE56}"/>
              </a:ext>
            </a:extLst>
          </p:cNvPr>
          <p:cNvCxnSpPr>
            <a:cxnSpLocks/>
          </p:cNvCxnSpPr>
          <p:nvPr/>
        </p:nvCxnSpPr>
        <p:spPr>
          <a:xfrm>
            <a:off x="5465143" y="2353031"/>
            <a:ext cx="14198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34">
            <a:extLst>
              <a:ext uri="{FF2B5EF4-FFF2-40B4-BE49-F238E27FC236}">
                <a16:creationId xmlns:a16="http://schemas.microsoft.com/office/drawing/2014/main" xmlns="" id="{1F8D7F41-60E5-4E67-8A32-F7D4688C8BDD}"/>
              </a:ext>
            </a:extLst>
          </p:cNvPr>
          <p:cNvCxnSpPr>
            <a:cxnSpLocks/>
          </p:cNvCxnSpPr>
          <p:nvPr/>
        </p:nvCxnSpPr>
        <p:spPr>
          <a:xfrm flipH="1">
            <a:off x="6885005" y="2125922"/>
            <a:ext cx="0" cy="18697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594E988C-38C0-4806-BE88-280D0EEF759A}"/>
              </a:ext>
            </a:extLst>
          </p:cNvPr>
          <p:cNvGrpSpPr/>
          <p:nvPr/>
        </p:nvGrpSpPr>
        <p:grpSpPr>
          <a:xfrm>
            <a:off x="9407229" y="2888200"/>
            <a:ext cx="879771" cy="1107459"/>
            <a:chOff x="9407229" y="2888200"/>
            <a:chExt cx="879771" cy="1107459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8D2F22AC-7F29-43EF-8F67-C01E7E9FA6C5}"/>
                </a:ext>
              </a:extLst>
            </p:cNvPr>
            <p:cNvSpPr txBox="1"/>
            <p:nvPr/>
          </p:nvSpPr>
          <p:spPr>
            <a:xfrm>
              <a:off x="9447012" y="2888200"/>
              <a:ext cx="826445" cy="33855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sz="1600" b="1" dirty="0">
                  <a:solidFill>
                    <a:srgbClr val="404040"/>
                  </a:solidFill>
                </a:rPr>
                <a:t>Simulator</a:t>
              </a:r>
            </a:p>
          </p:txBody>
        </p:sp>
        <p:grpSp>
          <p:nvGrpSpPr>
            <p:cNvPr id="108" name="Group 31">
              <a:extLst>
                <a:ext uri="{FF2B5EF4-FFF2-40B4-BE49-F238E27FC236}">
                  <a16:creationId xmlns:a16="http://schemas.microsoft.com/office/drawing/2014/main" xmlns="" id="{4B637595-6589-47EB-B8BC-46231E966E0F}"/>
                </a:ext>
              </a:extLst>
            </p:cNvPr>
            <p:cNvGrpSpPr/>
            <p:nvPr/>
          </p:nvGrpSpPr>
          <p:grpSpPr>
            <a:xfrm>
              <a:off x="9407229" y="3212920"/>
              <a:ext cx="879771" cy="782739"/>
              <a:chOff x="9167847" y="3026517"/>
              <a:chExt cx="1684867" cy="1552718"/>
            </a:xfrm>
          </p:grpSpPr>
          <p:pic>
            <p:nvPicPr>
              <p:cNvPr id="109" name="Picture 10" descr="ê´ë ¨ ì´ë¯¸ì§">
                <a:extLst>
                  <a:ext uri="{FF2B5EF4-FFF2-40B4-BE49-F238E27FC236}">
                    <a16:creationId xmlns:a16="http://schemas.microsoft.com/office/drawing/2014/main" xmlns="" id="{5886165D-A244-49D2-8532-0D31F4BFB1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67847" y="3026517"/>
                <a:ext cx="1684867" cy="1552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4" descr="drone iconì ëí ì´ë¯¸ì§ ê²ìê²°ê³¼">
                <a:extLst>
                  <a:ext uri="{FF2B5EF4-FFF2-40B4-BE49-F238E27FC236}">
                    <a16:creationId xmlns:a16="http://schemas.microsoft.com/office/drawing/2014/main" xmlns="" id="{C667A87A-BF97-49E5-A18B-A86DD10EA1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2066" y="3242912"/>
                <a:ext cx="1030460" cy="1030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6" descr="status iconì ëí ì´ë¯¸ì§ ê²ìê²°ê³¼">
                <a:extLst>
                  <a:ext uri="{FF2B5EF4-FFF2-40B4-BE49-F238E27FC236}">
                    <a16:creationId xmlns:a16="http://schemas.microsoft.com/office/drawing/2014/main" xmlns="" id="{BD8B1CC6-DF6E-409C-B82E-9A816B1D00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64554" y="3912604"/>
                <a:ext cx="385610" cy="385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8" descr="battery  iconì ëí ì´ë¯¸ì§ ê²ìê²°ê³¼">
                <a:extLst>
                  <a:ext uri="{FF2B5EF4-FFF2-40B4-BE49-F238E27FC236}">
                    <a16:creationId xmlns:a16="http://schemas.microsoft.com/office/drawing/2014/main" xmlns="" id="{401BDC2B-D2C9-4FCA-9111-A2F61C43DF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82771" y="3165145"/>
                <a:ext cx="385753" cy="385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16" descr="watch iconì ëí ì´ë¯¸ì§ ê²ìê²°ê³¼">
                <a:extLst>
                  <a:ext uri="{FF2B5EF4-FFF2-40B4-BE49-F238E27FC236}">
                    <a16:creationId xmlns:a16="http://schemas.microsoft.com/office/drawing/2014/main" xmlns="" id="{1B602D6D-37D2-4AE9-B5AE-7DACF256D3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88819" y="3545729"/>
                <a:ext cx="337081" cy="3370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117" name="Straight Arrow Connector 93">
            <a:extLst>
              <a:ext uri="{FF2B5EF4-FFF2-40B4-BE49-F238E27FC236}">
                <a16:creationId xmlns:a16="http://schemas.microsoft.com/office/drawing/2014/main" xmlns="" id="{AFBBDA71-7EBF-4F9A-AEE4-B50075292E34}"/>
              </a:ext>
            </a:extLst>
          </p:cNvPr>
          <p:cNvCxnSpPr>
            <a:cxnSpLocks/>
          </p:cNvCxnSpPr>
          <p:nvPr/>
        </p:nvCxnSpPr>
        <p:spPr>
          <a:xfrm>
            <a:off x="5476745" y="4649130"/>
            <a:ext cx="382319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26C72ABA-B996-4C6F-A937-6346A68C0E3E}"/>
              </a:ext>
            </a:extLst>
          </p:cNvPr>
          <p:cNvSpPr txBox="1"/>
          <p:nvPr/>
        </p:nvSpPr>
        <p:spPr>
          <a:xfrm>
            <a:off x="6327060" y="4375161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4040"/>
                </a:solidFill>
              </a:rPr>
              <a:t>Mutated </a:t>
            </a:r>
            <a:r>
              <a:rPr lang="en-US" sz="1400" dirty="0">
                <a:solidFill>
                  <a:srgbClr val="404040"/>
                </a:solidFill>
              </a:rPr>
              <a:t>wind configuration</a:t>
            </a:r>
          </a:p>
        </p:txBody>
      </p:sp>
      <p:cxnSp>
        <p:nvCxnSpPr>
          <p:cNvPr id="119" name="Straight Arrow Connector 54">
            <a:extLst>
              <a:ext uri="{FF2B5EF4-FFF2-40B4-BE49-F238E27FC236}">
                <a16:creationId xmlns:a16="http://schemas.microsoft.com/office/drawing/2014/main" xmlns="" id="{A1181C46-9E71-4F95-B338-E95A81716B01}"/>
              </a:ext>
            </a:extLst>
          </p:cNvPr>
          <p:cNvCxnSpPr>
            <a:cxnSpLocks/>
            <a:stCxn id="132" idx="1"/>
            <a:endCxn id="133" idx="1"/>
          </p:cNvCxnSpPr>
          <p:nvPr/>
        </p:nvCxnSpPr>
        <p:spPr>
          <a:xfrm rot="10800000" flipH="1" flipV="1">
            <a:off x="3676642" y="2522827"/>
            <a:ext cx="7038" cy="1021449"/>
          </a:xfrm>
          <a:prstGeom prst="bentConnector3">
            <a:avLst>
              <a:gd name="adj1" fmla="val -10737781"/>
            </a:avLst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59">
            <a:extLst>
              <a:ext uri="{FF2B5EF4-FFF2-40B4-BE49-F238E27FC236}">
                <a16:creationId xmlns:a16="http://schemas.microsoft.com/office/drawing/2014/main" xmlns="" id="{8AB63BD9-76E9-438C-BC60-365F3894AE60}"/>
              </a:ext>
            </a:extLst>
          </p:cNvPr>
          <p:cNvCxnSpPr>
            <a:cxnSpLocks/>
            <a:stCxn id="134" idx="1"/>
            <a:endCxn id="131" idx="1"/>
          </p:cNvCxnSpPr>
          <p:nvPr/>
        </p:nvCxnSpPr>
        <p:spPr>
          <a:xfrm rot="10800000">
            <a:off x="3694438" y="2316040"/>
            <a:ext cx="1426" cy="2358244"/>
          </a:xfrm>
          <a:prstGeom prst="bentConnector3">
            <a:avLst>
              <a:gd name="adj1" fmla="val 66675175"/>
            </a:avLst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BFE82068-426A-422F-9BE0-9DB9F9BF0FFA}"/>
              </a:ext>
            </a:extLst>
          </p:cNvPr>
          <p:cNvSpPr txBox="1"/>
          <p:nvPr/>
        </p:nvSpPr>
        <p:spPr>
          <a:xfrm>
            <a:off x="3507716" y="2719542"/>
            <a:ext cx="2146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04040"/>
                </a:solidFill>
              </a:rPr>
              <a:t>Control-Guided Tester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xmlns="" id="{DA7E9625-5A8A-466D-9DBD-7619DCFB51A2}"/>
              </a:ext>
            </a:extLst>
          </p:cNvPr>
          <p:cNvGrpSpPr/>
          <p:nvPr/>
        </p:nvGrpSpPr>
        <p:grpSpPr>
          <a:xfrm>
            <a:off x="3804968" y="3047898"/>
            <a:ext cx="1577676" cy="905975"/>
            <a:chOff x="3804968" y="3047898"/>
            <a:chExt cx="1577676" cy="905975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2E798E4B-8E4D-4139-A7F6-AF5293F8AB7B}"/>
                </a:ext>
              </a:extLst>
            </p:cNvPr>
            <p:cNvSpPr txBox="1"/>
            <p:nvPr/>
          </p:nvSpPr>
          <p:spPr>
            <a:xfrm>
              <a:off x="3804968" y="3047898"/>
              <a:ext cx="15776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404040"/>
                  </a:solidFill>
                </a:rPr>
                <a:t>Control Instability</a:t>
              </a:r>
            </a:p>
            <a:p>
              <a:pPr algn="ctr"/>
              <a:r>
                <a:rPr lang="en-US" sz="1400" b="1" dirty="0">
                  <a:solidFill>
                    <a:srgbClr val="404040"/>
                  </a:solidFill>
                </a:rPr>
                <a:t>Detector</a:t>
              </a:r>
            </a:p>
          </p:txBody>
        </p:sp>
        <p:sp>
          <p:nvSpPr>
            <p:cNvPr id="66" name="Rectangle: Rounded Corners 85">
              <a:extLst>
                <a:ext uri="{FF2B5EF4-FFF2-40B4-BE49-F238E27FC236}">
                  <a16:creationId xmlns:a16="http://schemas.microsoft.com/office/drawing/2014/main" xmlns="" id="{3C058848-6985-4359-9024-3F43CEF9574A}"/>
                </a:ext>
              </a:extLst>
            </p:cNvPr>
            <p:cNvSpPr/>
            <p:nvPr/>
          </p:nvSpPr>
          <p:spPr>
            <a:xfrm>
              <a:off x="3851673" y="3086619"/>
              <a:ext cx="1456443" cy="867254"/>
            </a:xfrm>
            <a:prstGeom prst="roundRect">
              <a:avLst>
                <a:gd name="adj" fmla="val 821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404040"/>
                </a:solidFill>
              </a:endParaRPr>
            </a:p>
          </p:txBody>
        </p:sp>
        <p:grpSp>
          <p:nvGrpSpPr>
            <p:cNvPr id="103" name="Group 60">
              <a:extLst>
                <a:ext uri="{FF2B5EF4-FFF2-40B4-BE49-F238E27FC236}">
                  <a16:creationId xmlns:a16="http://schemas.microsoft.com/office/drawing/2014/main" xmlns="" id="{CF679A59-BF0A-442A-A6AC-1066FD3C3AC4}"/>
                </a:ext>
              </a:extLst>
            </p:cNvPr>
            <p:cNvGrpSpPr/>
            <p:nvPr/>
          </p:nvGrpSpPr>
          <p:grpSpPr>
            <a:xfrm>
              <a:off x="4670035" y="3544277"/>
              <a:ext cx="473307" cy="382746"/>
              <a:chOff x="4612115" y="1415033"/>
              <a:chExt cx="690534" cy="541646"/>
            </a:xfrm>
          </p:grpSpPr>
          <p:pic>
            <p:nvPicPr>
              <p:cNvPr id="104" name="Picture 32" descr="data map icon visulizationì ëí ì´ë¯¸ì§ ê²ìê²°ê³¼">
                <a:extLst>
                  <a:ext uri="{FF2B5EF4-FFF2-40B4-BE49-F238E27FC236}">
                    <a16:creationId xmlns:a16="http://schemas.microsoft.com/office/drawing/2014/main" xmlns="" id="{B7FED22D-224A-4FEF-A056-FBF1887544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2115" y="1415033"/>
                <a:ext cx="541646" cy="541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8" descr="icon magnifierì ëí ì´ë¯¸ì§ ê²ìê²°ê³¼">
                <a:extLst>
                  <a:ext uri="{FF2B5EF4-FFF2-40B4-BE49-F238E27FC236}">
                    <a16:creationId xmlns:a16="http://schemas.microsoft.com/office/drawing/2014/main" xmlns="" id="{9AA21729-B539-4902-82E3-CFEFEE514C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439" y="1486852"/>
                <a:ext cx="358210" cy="3582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xmlns="" id="{19A6D039-B34C-4C73-AB01-B18AA55A859E}"/>
                    </a:ext>
                  </a:extLst>
                </p:cNvPr>
                <p:cNvSpPr txBox="1"/>
                <p:nvPr/>
              </p:nvSpPr>
              <p:spPr>
                <a:xfrm>
                  <a:off x="4049214" y="3618659"/>
                  <a:ext cx="379206" cy="21544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4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4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>
                    <a:solidFill>
                      <a:srgbClr val="404040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19A6D039-B34C-4C73-AB01-B18AA55A85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9214" y="3618659"/>
                  <a:ext cx="379206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16129" r="-17742" b="-3142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3" name="Straight Arrow Connector 61">
              <a:extLst>
                <a:ext uri="{FF2B5EF4-FFF2-40B4-BE49-F238E27FC236}">
                  <a16:creationId xmlns:a16="http://schemas.microsoft.com/office/drawing/2014/main" xmlns="" id="{C54B3E31-5F49-43D0-B6F9-04BDF5033A2A}"/>
                </a:ext>
              </a:extLst>
            </p:cNvPr>
            <p:cNvCxnSpPr>
              <a:cxnSpLocks/>
            </p:cNvCxnSpPr>
            <p:nvPr/>
          </p:nvCxnSpPr>
          <p:spPr>
            <a:xfrm>
              <a:off x="4441623" y="3719524"/>
              <a:ext cx="213862" cy="8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2FE52BA5-C9C0-41D3-B806-2CBD34DA4183}"/>
              </a:ext>
            </a:extLst>
          </p:cNvPr>
          <p:cNvGrpSpPr/>
          <p:nvPr/>
        </p:nvGrpSpPr>
        <p:grpSpPr>
          <a:xfrm>
            <a:off x="3857731" y="4081733"/>
            <a:ext cx="1449524" cy="1043491"/>
            <a:chOff x="3857731" y="4081733"/>
            <a:chExt cx="1449524" cy="1043491"/>
          </a:xfrm>
        </p:grpSpPr>
        <p:grpSp>
          <p:nvGrpSpPr>
            <p:cNvPr id="82" name="Group 36">
              <a:extLst>
                <a:ext uri="{FF2B5EF4-FFF2-40B4-BE49-F238E27FC236}">
                  <a16:creationId xmlns:a16="http://schemas.microsoft.com/office/drawing/2014/main" xmlns="" id="{5901A6AC-8857-407F-844F-37BF5AEDA05A}"/>
                </a:ext>
              </a:extLst>
            </p:cNvPr>
            <p:cNvGrpSpPr/>
            <p:nvPr/>
          </p:nvGrpSpPr>
          <p:grpSpPr>
            <a:xfrm>
              <a:off x="4098939" y="4599421"/>
              <a:ext cx="888286" cy="468419"/>
              <a:chOff x="1174693" y="3233578"/>
              <a:chExt cx="983813" cy="755734"/>
            </a:xfrm>
          </p:grpSpPr>
          <p:sp>
            <p:nvSpPr>
              <p:cNvPr id="83" name="Rectangle: Rounded Corners 38">
                <a:extLst>
                  <a:ext uri="{FF2B5EF4-FFF2-40B4-BE49-F238E27FC236}">
                    <a16:creationId xmlns:a16="http://schemas.microsoft.com/office/drawing/2014/main" xmlns="" id="{108DAF49-8B24-4E44-BB95-CBC4CF306B44}"/>
                  </a:ext>
                </a:extLst>
              </p:cNvPr>
              <p:cNvSpPr/>
              <p:nvPr/>
            </p:nvSpPr>
            <p:spPr>
              <a:xfrm>
                <a:off x="1174693" y="3573291"/>
                <a:ext cx="184557" cy="16109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4" name="Connector: Elbow 39">
                <a:extLst>
                  <a:ext uri="{FF2B5EF4-FFF2-40B4-BE49-F238E27FC236}">
                    <a16:creationId xmlns:a16="http://schemas.microsoft.com/office/drawing/2014/main" xmlns="" id="{99FAC1A1-B53C-474D-9272-11E02D7065CF}"/>
                  </a:ext>
                </a:extLst>
              </p:cNvPr>
              <p:cNvCxnSpPr>
                <a:cxnSpLocks/>
                <a:stCxn id="85" idx="3"/>
                <a:endCxn id="101" idx="1"/>
              </p:cNvCxnSpPr>
              <p:nvPr/>
            </p:nvCxnSpPr>
            <p:spPr>
              <a:xfrm flipV="1">
                <a:off x="1743931" y="3270154"/>
                <a:ext cx="230018" cy="102221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tangle: Rounded Corners 40">
                <a:extLst>
                  <a:ext uri="{FF2B5EF4-FFF2-40B4-BE49-F238E27FC236}">
                    <a16:creationId xmlns:a16="http://schemas.microsoft.com/office/drawing/2014/main" xmlns="" id="{2F9A805F-34F5-4A55-901A-18173F2FB4C8}"/>
                  </a:ext>
                </a:extLst>
              </p:cNvPr>
              <p:cNvSpPr/>
              <p:nvPr/>
            </p:nvSpPr>
            <p:spPr>
              <a:xfrm>
                <a:off x="1559374" y="3315749"/>
                <a:ext cx="184557" cy="1132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: Rounded Corners 41">
                <a:extLst>
                  <a:ext uri="{FF2B5EF4-FFF2-40B4-BE49-F238E27FC236}">
                    <a16:creationId xmlns:a16="http://schemas.microsoft.com/office/drawing/2014/main" xmlns="" id="{6F87F33B-BF15-4E06-A846-078B7A6D578E}"/>
                  </a:ext>
                </a:extLst>
              </p:cNvPr>
              <p:cNvSpPr/>
              <p:nvPr/>
            </p:nvSpPr>
            <p:spPr>
              <a:xfrm>
                <a:off x="1559374" y="3597211"/>
                <a:ext cx="184557" cy="1132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: Rounded Corners 42">
                <a:extLst>
                  <a:ext uri="{FF2B5EF4-FFF2-40B4-BE49-F238E27FC236}">
                    <a16:creationId xmlns:a16="http://schemas.microsoft.com/office/drawing/2014/main" xmlns="" id="{B49CCAA2-1B4C-44DE-B870-78BC85175256}"/>
                  </a:ext>
                </a:extLst>
              </p:cNvPr>
              <p:cNvSpPr/>
              <p:nvPr/>
            </p:nvSpPr>
            <p:spPr>
              <a:xfrm>
                <a:off x="1559374" y="3875713"/>
                <a:ext cx="184557" cy="1132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8" name="Group 43">
                <a:extLst>
                  <a:ext uri="{FF2B5EF4-FFF2-40B4-BE49-F238E27FC236}">
                    <a16:creationId xmlns:a16="http://schemas.microsoft.com/office/drawing/2014/main" xmlns="" id="{8A110AA8-4BFB-4B5A-887E-2CEE66C3CEE1}"/>
                  </a:ext>
                </a:extLst>
              </p:cNvPr>
              <p:cNvGrpSpPr/>
              <p:nvPr/>
            </p:nvGrpSpPr>
            <p:grpSpPr>
              <a:xfrm>
                <a:off x="1973949" y="3233578"/>
                <a:ext cx="184557" cy="227841"/>
                <a:chOff x="2023142" y="3154494"/>
                <a:chExt cx="184557" cy="227841"/>
              </a:xfrm>
            </p:grpSpPr>
            <p:sp>
              <p:nvSpPr>
                <p:cNvPr id="101" name="Rectangle: Rounded Corners 57">
                  <a:extLst>
                    <a:ext uri="{FF2B5EF4-FFF2-40B4-BE49-F238E27FC236}">
                      <a16:creationId xmlns:a16="http://schemas.microsoft.com/office/drawing/2014/main" xmlns="" id="{E8FC48F5-DC66-4C87-9B01-0D2D7097E629}"/>
                    </a:ext>
                  </a:extLst>
                </p:cNvPr>
                <p:cNvSpPr/>
                <p:nvPr/>
              </p:nvSpPr>
              <p:spPr>
                <a:xfrm>
                  <a:off x="2023142" y="3154494"/>
                  <a:ext cx="184557" cy="7315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Rectangle: Rounded Corners 58">
                  <a:extLst>
                    <a:ext uri="{FF2B5EF4-FFF2-40B4-BE49-F238E27FC236}">
                      <a16:creationId xmlns:a16="http://schemas.microsoft.com/office/drawing/2014/main" xmlns="" id="{24C057DB-D8CA-4817-9866-44018A5CEC34}"/>
                    </a:ext>
                  </a:extLst>
                </p:cNvPr>
                <p:cNvSpPr/>
                <p:nvPr/>
              </p:nvSpPr>
              <p:spPr>
                <a:xfrm>
                  <a:off x="2023142" y="3309183"/>
                  <a:ext cx="184557" cy="7315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9" name="Group 44">
                <a:extLst>
                  <a:ext uri="{FF2B5EF4-FFF2-40B4-BE49-F238E27FC236}">
                    <a16:creationId xmlns:a16="http://schemas.microsoft.com/office/drawing/2014/main" xmlns="" id="{4E7F6B79-F246-49B7-A2EE-055817966034}"/>
                  </a:ext>
                </a:extLst>
              </p:cNvPr>
              <p:cNvGrpSpPr/>
              <p:nvPr/>
            </p:nvGrpSpPr>
            <p:grpSpPr>
              <a:xfrm>
                <a:off x="1973949" y="3547891"/>
                <a:ext cx="184557" cy="227841"/>
                <a:chOff x="2023142" y="3154494"/>
                <a:chExt cx="184557" cy="227841"/>
              </a:xfrm>
            </p:grpSpPr>
            <p:sp>
              <p:nvSpPr>
                <p:cNvPr id="99" name="Rectangle: Rounded Corners 55">
                  <a:extLst>
                    <a:ext uri="{FF2B5EF4-FFF2-40B4-BE49-F238E27FC236}">
                      <a16:creationId xmlns:a16="http://schemas.microsoft.com/office/drawing/2014/main" xmlns="" id="{11BAA380-D2B1-4D92-806A-15A01D009D55}"/>
                    </a:ext>
                  </a:extLst>
                </p:cNvPr>
                <p:cNvSpPr/>
                <p:nvPr/>
              </p:nvSpPr>
              <p:spPr>
                <a:xfrm>
                  <a:off x="2023142" y="3154494"/>
                  <a:ext cx="184557" cy="7315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Rectangle: Rounded Corners 56">
                  <a:extLst>
                    <a:ext uri="{FF2B5EF4-FFF2-40B4-BE49-F238E27FC236}">
                      <a16:creationId xmlns:a16="http://schemas.microsoft.com/office/drawing/2014/main" xmlns="" id="{3D7E4987-DFC9-4110-83CC-2D17AEF44C0E}"/>
                    </a:ext>
                  </a:extLst>
                </p:cNvPr>
                <p:cNvSpPr/>
                <p:nvPr/>
              </p:nvSpPr>
              <p:spPr>
                <a:xfrm>
                  <a:off x="2023142" y="3309183"/>
                  <a:ext cx="184557" cy="7315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90" name="Connector: Elbow 45">
                <a:extLst>
                  <a:ext uri="{FF2B5EF4-FFF2-40B4-BE49-F238E27FC236}">
                    <a16:creationId xmlns:a16="http://schemas.microsoft.com/office/drawing/2014/main" xmlns="" id="{283E7384-837C-44C4-A017-ECD0C160158E}"/>
                  </a:ext>
                </a:extLst>
              </p:cNvPr>
              <p:cNvCxnSpPr>
                <a:cxnSpLocks/>
                <a:stCxn id="85" idx="3"/>
                <a:endCxn id="102" idx="1"/>
              </p:cNvCxnSpPr>
              <p:nvPr/>
            </p:nvCxnSpPr>
            <p:spPr>
              <a:xfrm>
                <a:off x="1743931" y="3372375"/>
                <a:ext cx="230018" cy="52468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or: Elbow 46">
                <a:extLst>
                  <a:ext uri="{FF2B5EF4-FFF2-40B4-BE49-F238E27FC236}">
                    <a16:creationId xmlns:a16="http://schemas.microsoft.com/office/drawing/2014/main" xmlns="" id="{D323002D-D1D3-471F-8C32-1AD9E8FA6A44}"/>
                  </a:ext>
                </a:extLst>
              </p:cNvPr>
              <p:cNvCxnSpPr>
                <a:cxnSpLocks/>
                <a:stCxn id="86" idx="3"/>
                <a:endCxn id="99" idx="1"/>
              </p:cNvCxnSpPr>
              <p:nvPr/>
            </p:nvCxnSpPr>
            <p:spPr>
              <a:xfrm flipV="1">
                <a:off x="1743931" y="3584467"/>
                <a:ext cx="230018" cy="69370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or: Elbow 47">
                <a:extLst>
                  <a:ext uri="{FF2B5EF4-FFF2-40B4-BE49-F238E27FC236}">
                    <a16:creationId xmlns:a16="http://schemas.microsoft.com/office/drawing/2014/main" xmlns="" id="{263030CD-8B29-40BE-BDB3-4F96DAEE1E59}"/>
                  </a:ext>
                </a:extLst>
              </p:cNvPr>
              <p:cNvCxnSpPr>
                <a:cxnSpLocks/>
                <a:stCxn id="86" idx="3"/>
                <a:endCxn id="100" idx="1"/>
              </p:cNvCxnSpPr>
              <p:nvPr/>
            </p:nvCxnSpPr>
            <p:spPr>
              <a:xfrm>
                <a:off x="1743931" y="3653837"/>
                <a:ext cx="230018" cy="85319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or: Elbow 48">
                <a:extLst>
                  <a:ext uri="{FF2B5EF4-FFF2-40B4-BE49-F238E27FC236}">
                    <a16:creationId xmlns:a16="http://schemas.microsoft.com/office/drawing/2014/main" xmlns="" id="{989EED86-9ADD-46BF-9929-4A2D46E2F7E6}"/>
                  </a:ext>
                </a:extLst>
              </p:cNvPr>
              <p:cNvCxnSpPr>
                <a:cxnSpLocks/>
                <a:stCxn id="87" idx="3"/>
                <a:endCxn id="100" idx="1"/>
              </p:cNvCxnSpPr>
              <p:nvPr/>
            </p:nvCxnSpPr>
            <p:spPr>
              <a:xfrm flipV="1">
                <a:off x="1743931" y="3739156"/>
                <a:ext cx="230018" cy="193183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or: Elbow 49">
                <a:extLst>
                  <a:ext uri="{FF2B5EF4-FFF2-40B4-BE49-F238E27FC236}">
                    <a16:creationId xmlns:a16="http://schemas.microsoft.com/office/drawing/2014/main" xmlns="" id="{8606EA1C-5ED5-4F38-B100-27350F5D3926}"/>
                  </a:ext>
                </a:extLst>
              </p:cNvPr>
              <p:cNvCxnSpPr>
                <a:cxnSpLocks/>
                <a:stCxn id="83" idx="3"/>
                <a:endCxn id="85" idx="1"/>
              </p:cNvCxnSpPr>
              <p:nvPr/>
            </p:nvCxnSpPr>
            <p:spPr>
              <a:xfrm flipV="1">
                <a:off x="1359250" y="3372375"/>
                <a:ext cx="200124" cy="281461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or: Elbow 50">
                <a:extLst>
                  <a:ext uri="{FF2B5EF4-FFF2-40B4-BE49-F238E27FC236}">
                    <a16:creationId xmlns:a16="http://schemas.microsoft.com/office/drawing/2014/main" xmlns="" id="{DCB956DC-BC35-4501-982A-A2E15F4DE9B7}"/>
                  </a:ext>
                </a:extLst>
              </p:cNvPr>
              <p:cNvCxnSpPr>
                <a:cxnSpLocks/>
                <a:stCxn id="83" idx="3"/>
                <a:endCxn id="86" idx="1"/>
              </p:cNvCxnSpPr>
              <p:nvPr/>
            </p:nvCxnSpPr>
            <p:spPr>
              <a:xfrm>
                <a:off x="1359250" y="3653836"/>
                <a:ext cx="200124" cy="1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or: Elbow 51">
                <a:extLst>
                  <a:ext uri="{FF2B5EF4-FFF2-40B4-BE49-F238E27FC236}">
                    <a16:creationId xmlns:a16="http://schemas.microsoft.com/office/drawing/2014/main" xmlns="" id="{5A23C314-813B-4353-BFAC-5C0D2BF84A83}"/>
                  </a:ext>
                </a:extLst>
              </p:cNvPr>
              <p:cNvCxnSpPr>
                <a:cxnSpLocks/>
                <a:stCxn id="83" idx="3"/>
                <a:endCxn id="87" idx="1"/>
              </p:cNvCxnSpPr>
              <p:nvPr/>
            </p:nvCxnSpPr>
            <p:spPr>
              <a:xfrm>
                <a:off x="1359250" y="3653836"/>
                <a:ext cx="200124" cy="278503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52">
                <a:extLst>
                  <a:ext uri="{FF2B5EF4-FFF2-40B4-BE49-F238E27FC236}">
                    <a16:creationId xmlns:a16="http://schemas.microsoft.com/office/drawing/2014/main" xmlns="" id="{6B92DAE4-7FE3-45D5-9D38-B71CE27EE9F7}"/>
                  </a:ext>
                </a:extLst>
              </p:cNvPr>
              <p:cNvSpPr/>
              <p:nvPr/>
            </p:nvSpPr>
            <p:spPr>
              <a:xfrm>
                <a:off x="2028838" y="3837436"/>
                <a:ext cx="59153" cy="5662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Oval 53">
                <a:extLst>
                  <a:ext uri="{FF2B5EF4-FFF2-40B4-BE49-F238E27FC236}">
                    <a16:creationId xmlns:a16="http://schemas.microsoft.com/office/drawing/2014/main" xmlns="" id="{42095BFF-83EF-4C05-A7BB-6695737C3977}"/>
                  </a:ext>
                </a:extLst>
              </p:cNvPr>
              <p:cNvSpPr/>
              <p:nvPr/>
            </p:nvSpPr>
            <p:spPr>
              <a:xfrm>
                <a:off x="2028838" y="3932686"/>
                <a:ext cx="59153" cy="5662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9275C871-534C-4491-961C-9C2D91918211}"/>
                </a:ext>
              </a:extLst>
            </p:cNvPr>
            <p:cNvSpPr txBox="1"/>
            <p:nvPr/>
          </p:nvSpPr>
          <p:spPr>
            <a:xfrm>
              <a:off x="3908880" y="4081733"/>
              <a:ext cx="13740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404040"/>
                  </a:solidFill>
                </a:rPr>
                <a:t>Control-Guided</a:t>
              </a:r>
            </a:p>
            <a:p>
              <a:pPr algn="ctr"/>
              <a:r>
                <a:rPr lang="en-US" sz="1400" b="1" dirty="0">
                  <a:solidFill>
                    <a:srgbClr val="404040"/>
                  </a:solidFill>
                </a:rPr>
                <a:t>Input Mutator</a:t>
              </a:r>
            </a:p>
          </p:txBody>
        </p:sp>
        <p:sp>
          <p:nvSpPr>
            <p:cNvPr id="124" name="Rectangle: Rounded Corners 62">
              <a:extLst>
                <a:ext uri="{FF2B5EF4-FFF2-40B4-BE49-F238E27FC236}">
                  <a16:creationId xmlns:a16="http://schemas.microsoft.com/office/drawing/2014/main" xmlns="" id="{CF27BA67-2E50-434D-ADAA-829DF11CBB82}"/>
                </a:ext>
              </a:extLst>
            </p:cNvPr>
            <p:cNvSpPr/>
            <p:nvPr/>
          </p:nvSpPr>
          <p:spPr>
            <a:xfrm>
              <a:off x="3857731" y="4150779"/>
              <a:ext cx="1449524" cy="974445"/>
            </a:xfrm>
            <a:prstGeom prst="roundRect">
              <a:avLst>
                <a:gd name="adj" fmla="val 821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404040"/>
                </a:solidFill>
              </a:endParaRPr>
            </a:p>
          </p:txBody>
        </p:sp>
      </p:grpSp>
      <p:cxnSp>
        <p:nvCxnSpPr>
          <p:cNvPr id="125" name="Straight Connector 63">
            <a:extLst>
              <a:ext uri="{FF2B5EF4-FFF2-40B4-BE49-F238E27FC236}">
                <a16:creationId xmlns:a16="http://schemas.microsoft.com/office/drawing/2014/main" xmlns="" id="{9CCF0EC5-14CA-4863-AFAF-C74753E76041}"/>
              </a:ext>
            </a:extLst>
          </p:cNvPr>
          <p:cNvCxnSpPr>
            <a:cxnSpLocks/>
          </p:cNvCxnSpPr>
          <p:nvPr/>
        </p:nvCxnSpPr>
        <p:spPr>
          <a:xfrm flipH="1">
            <a:off x="5463999" y="4194224"/>
            <a:ext cx="0" cy="960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67">
            <a:extLst>
              <a:ext uri="{FF2B5EF4-FFF2-40B4-BE49-F238E27FC236}">
                <a16:creationId xmlns:a16="http://schemas.microsoft.com/office/drawing/2014/main" xmlns="" id="{DDD8C93B-A19E-4F7C-97CE-D6ECF3B2C413}"/>
              </a:ext>
            </a:extLst>
          </p:cNvPr>
          <p:cNvCxnSpPr>
            <a:cxnSpLocks/>
          </p:cNvCxnSpPr>
          <p:nvPr/>
        </p:nvCxnSpPr>
        <p:spPr>
          <a:xfrm>
            <a:off x="4579894" y="3946342"/>
            <a:ext cx="0" cy="201168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: Rounded Corners 69">
            <a:extLst>
              <a:ext uri="{FF2B5EF4-FFF2-40B4-BE49-F238E27FC236}">
                <a16:creationId xmlns:a16="http://schemas.microsoft.com/office/drawing/2014/main" xmlns="" id="{3A351133-1AF1-4613-A57D-52CF42FC9D26}"/>
              </a:ext>
            </a:extLst>
          </p:cNvPr>
          <p:cNvSpPr/>
          <p:nvPr/>
        </p:nvSpPr>
        <p:spPr>
          <a:xfrm>
            <a:off x="3782501" y="3009244"/>
            <a:ext cx="1598445" cy="2206402"/>
          </a:xfrm>
          <a:prstGeom prst="roundRect">
            <a:avLst>
              <a:gd name="adj" fmla="val 8219"/>
            </a:avLst>
          </a:prstGeom>
          <a:noFill/>
          <a:ln w="317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404040"/>
              </a:solidFill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DC70CDFC-E2EF-41C4-A984-85588189D2BA}"/>
              </a:ext>
            </a:extLst>
          </p:cNvPr>
          <p:cNvGrpSpPr/>
          <p:nvPr/>
        </p:nvGrpSpPr>
        <p:grpSpPr>
          <a:xfrm>
            <a:off x="3547670" y="1524000"/>
            <a:ext cx="2058064" cy="1191145"/>
            <a:chOff x="3547670" y="1524000"/>
            <a:chExt cx="2058064" cy="1191145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xmlns="" id="{7934178C-00FD-42C4-A444-E63BA6151D3B}"/>
                </a:ext>
              </a:extLst>
            </p:cNvPr>
            <p:cNvGrpSpPr/>
            <p:nvPr/>
          </p:nvGrpSpPr>
          <p:grpSpPr>
            <a:xfrm>
              <a:off x="3547670" y="1524000"/>
              <a:ext cx="2058064" cy="1075961"/>
              <a:chOff x="3547670" y="1524000"/>
              <a:chExt cx="2058064" cy="1075961"/>
            </a:xfrm>
          </p:grpSpPr>
          <p:pic>
            <p:nvPicPr>
              <p:cNvPr id="106" name="Graphic 2">
                <a:extLst>
                  <a:ext uri="{FF2B5EF4-FFF2-40B4-BE49-F238E27FC236}">
                    <a16:creationId xmlns:a16="http://schemas.microsoft.com/office/drawing/2014/main" xmlns="" id="{81E91407-D21D-4842-A743-91A20A50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4337020" y="2135758"/>
                <a:ext cx="464203" cy="464203"/>
              </a:xfrm>
              <a:prstGeom prst="rect">
                <a:avLst/>
              </a:prstGeom>
            </p:spPr>
          </p:pic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xmlns="" id="{17D35D3F-0833-4F81-A8BD-8FA2FC17FC84}"/>
                  </a:ext>
                </a:extLst>
              </p:cNvPr>
              <p:cNvSpPr txBox="1"/>
              <p:nvPr/>
            </p:nvSpPr>
            <p:spPr>
              <a:xfrm>
                <a:off x="3547670" y="1524000"/>
                <a:ext cx="2058064" cy="584775"/>
              </a:xfrm>
              <a:prstGeom prst="rect">
                <a:avLst/>
              </a:prstGeom>
              <a:noFill/>
            </p:spPr>
            <p:txBody>
              <a:bodyPr wrap="none" lIns="0" rIns="0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404040"/>
                    </a:solidFill>
                  </a:rPr>
                  <a:t>Ground Control Station</a:t>
                </a:r>
              </a:p>
              <a:p>
                <a:pPr algn="ctr"/>
                <a:r>
                  <a:rPr lang="en-US" sz="1600" b="1" dirty="0">
                    <a:solidFill>
                      <a:srgbClr val="404040"/>
                    </a:solidFill>
                  </a:rPr>
                  <a:t>(GCS) Software</a:t>
                </a:r>
              </a:p>
            </p:txBody>
          </p:sp>
        </p:grpSp>
        <p:cxnSp>
          <p:nvCxnSpPr>
            <p:cNvPr id="128" name="Straight Connector 77">
              <a:extLst>
                <a:ext uri="{FF2B5EF4-FFF2-40B4-BE49-F238E27FC236}">
                  <a16:creationId xmlns:a16="http://schemas.microsoft.com/office/drawing/2014/main" xmlns="" id="{DADCD1A9-B1DC-48C0-A36B-65176E66E9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5065" y="2125922"/>
              <a:ext cx="1148" cy="5892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9" name="Straight Connector 77">
            <a:extLst>
              <a:ext uri="{FF2B5EF4-FFF2-40B4-BE49-F238E27FC236}">
                <a16:creationId xmlns:a16="http://schemas.microsoft.com/office/drawing/2014/main" xmlns="" id="{FEC6F8B7-C643-40C3-8F15-D0138DC753AA}"/>
              </a:ext>
            </a:extLst>
          </p:cNvPr>
          <p:cNvCxnSpPr>
            <a:cxnSpLocks/>
          </p:cNvCxnSpPr>
          <p:nvPr/>
        </p:nvCxnSpPr>
        <p:spPr>
          <a:xfrm flipH="1">
            <a:off x="3678479" y="3149178"/>
            <a:ext cx="2296" cy="8138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63">
            <a:extLst>
              <a:ext uri="{FF2B5EF4-FFF2-40B4-BE49-F238E27FC236}">
                <a16:creationId xmlns:a16="http://schemas.microsoft.com/office/drawing/2014/main" xmlns="" id="{6BC53004-FE05-4376-9412-2BAED07B40E5}"/>
              </a:ext>
            </a:extLst>
          </p:cNvPr>
          <p:cNvCxnSpPr>
            <a:cxnSpLocks/>
          </p:cNvCxnSpPr>
          <p:nvPr/>
        </p:nvCxnSpPr>
        <p:spPr>
          <a:xfrm flipH="1">
            <a:off x="3678147" y="4194224"/>
            <a:ext cx="0" cy="960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Rounded Corners 85">
            <a:extLst>
              <a:ext uri="{FF2B5EF4-FFF2-40B4-BE49-F238E27FC236}">
                <a16:creationId xmlns:a16="http://schemas.microsoft.com/office/drawing/2014/main" xmlns="" id="{12962C80-6384-46FB-B421-59379386AE9A}"/>
              </a:ext>
            </a:extLst>
          </p:cNvPr>
          <p:cNvSpPr/>
          <p:nvPr/>
        </p:nvSpPr>
        <p:spPr>
          <a:xfrm>
            <a:off x="3694438" y="2158856"/>
            <a:ext cx="184710" cy="314368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404040"/>
              </a:solidFill>
            </a:endParaRPr>
          </a:p>
        </p:txBody>
      </p:sp>
      <p:sp>
        <p:nvSpPr>
          <p:cNvPr id="132" name="Rectangle: Rounded Corners 85">
            <a:extLst>
              <a:ext uri="{FF2B5EF4-FFF2-40B4-BE49-F238E27FC236}">
                <a16:creationId xmlns:a16="http://schemas.microsoft.com/office/drawing/2014/main" xmlns="" id="{BBB50D88-C2E6-4D47-B3FD-595FABD1D7A7}"/>
              </a:ext>
            </a:extLst>
          </p:cNvPr>
          <p:cNvSpPr/>
          <p:nvPr/>
        </p:nvSpPr>
        <p:spPr>
          <a:xfrm>
            <a:off x="3676642" y="2365644"/>
            <a:ext cx="184710" cy="314368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404040"/>
              </a:solidFill>
            </a:endParaRPr>
          </a:p>
        </p:txBody>
      </p:sp>
      <p:sp>
        <p:nvSpPr>
          <p:cNvPr id="133" name="Rectangle: Rounded Corners 85">
            <a:extLst>
              <a:ext uri="{FF2B5EF4-FFF2-40B4-BE49-F238E27FC236}">
                <a16:creationId xmlns:a16="http://schemas.microsoft.com/office/drawing/2014/main" xmlns="" id="{CCAF4D74-7704-4953-B3F9-2FEA9DECED33}"/>
              </a:ext>
            </a:extLst>
          </p:cNvPr>
          <p:cNvSpPr/>
          <p:nvPr/>
        </p:nvSpPr>
        <p:spPr>
          <a:xfrm>
            <a:off x="3683680" y="3387093"/>
            <a:ext cx="184710" cy="314368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404040"/>
              </a:solidFill>
            </a:endParaRPr>
          </a:p>
        </p:txBody>
      </p:sp>
      <p:sp>
        <p:nvSpPr>
          <p:cNvPr id="134" name="Rectangle: Rounded Corners 85">
            <a:extLst>
              <a:ext uri="{FF2B5EF4-FFF2-40B4-BE49-F238E27FC236}">
                <a16:creationId xmlns:a16="http://schemas.microsoft.com/office/drawing/2014/main" xmlns="" id="{5B38959F-7A0F-4CC3-8BFD-7B095EFA5FAD}"/>
              </a:ext>
            </a:extLst>
          </p:cNvPr>
          <p:cNvSpPr/>
          <p:nvPr/>
        </p:nvSpPr>
        <p:spPr>
          <a:xfrm>
            <a:off x="3695864" y="4517100"/>
            <a:ext cx="184710" cy="314368"/>
          </a:xfrm>
          <a:prstGeom prst="roundRect">
            <a:avLst>
              <a:gd name="adj" fmla="val 821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404040"/>
              </a:solidFill>
            </a:endParaRPr>
          </a:p>
        </p:txBody>
      </p:sp>
      <p:cxnSp>
        <p:nvCxnSpPr>
          <p:cNvPr id="135" name="Straight Connector 77">
            <a:extLst>
              <a:ext uri="{FF2B5EF4-FFF2-40B4-BE49-F238E27FC236}">
                <a16:creationId xmlns:a16="http://schemas.microsoft.com/office/drawing/2014/main" xmlns="" id="{3A82EBC7-AD48-4F16-83A2-4C5F21C03115}"/>
              </a:ext>
            </a:extLst>
          </p:cNvPr>
          <p:cNvCxnSpPr>
            <a:cxnSpLocks/>
          </p:cNvCxnSpPr>
          <p:nvPr/>
        </p:nvCxnSpPr>
        <p:spPr>
          <a:xfrm flipH="1">
            <a:off x="3691893" y="2127332"/>
            <a:ext cx="1148" cy="5892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B5BD2305-F35C-4FC8-9A94-7C41514566FE}"/>
              </a:ext>
            </a:extLst>
          </p:cNvPr>
          <p:cNvSpPr txBox="1"/>
          <p:nvPr/>
        </p:nvSpPr>
        <p:spPr>
          <a:xfrm>
            <a:off x="2914929" y="3554748"/>
            <a:ext cx="777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</a:rPr>
              <a:t>Control </a:t>
            </a:r>
          </a:p>
          <a:p>
            <a:pPr algn="ctr"/>
            <a:r>
              <a:rPr lang="en-US" sz="1400" dirty="0">
                <a:solidFill>
                  <a:srgbClr val="404040"/>
                </a:solidFill>
              </a:rPr>
              <a:t>states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FC24E9D8-5026-4646-8D7F-E21F6A33B64C}"/>
              </a:ext>
            </a:extLst>
          </p:cNvPr>
          <p:cNvSpPr txBox="1"/>
          <p:nvPr/>
        </p:nvSpPr>
        <p:spPr>
          <a:xfrm>
            <a:off x="2796941" y="4668015"/>
            <a:ext cx="86000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</a:rPr>
              <a:t>Mutated</a:t>
            </a:r>
          </a:p>
          <a:p>
            <a:pPr algn="ctr"/>
            <a:r>
              <a:rPr lang="en-US" sz="1400" dirty="0">
                <a:solidFill>
                  <a:srgbClr val="404040"/>
                </a:solidFill>
              </a:rPr>
              <a:t>parameters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9F7425AA-237C-4207-8C0C-C9A1C3448C54}"/>
              </a:ext>
            </a:extLst>
          </p:cNvPr>
          <p:cNvSpPr txBox="1"/>
          <p:nvPr/>
        </p:nvSpPr>
        <p:spPr>
          <a:xfrm>
            <a:off x="5455285" y="1954777"/>
            <a:ext cx="1433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</a:rPr>
              <a:t>Input commands</a:t>
            </a:r>
          </a:p>
        </p:txBody>
      </p:sp>
      <p:pic>
        <p:nvPicPr>
          <p:cNvPr id="107" name="Picture 2" descr="binary programì ëí ì´ë¯¸ì§ ê²ìê²°ê³¼">
            <a:extLst>
              <a:ext uri="{FF2B5EF4-FFF2-40B4-BE49-F238E27FC236}">
                <a16:creationId xmlns:a16="http://schemas.microsoft.com/office/drawing/2014/main" xmlns="" id="{E096EEDD-7391-4451-AA94-8D420EA44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997" r="61384" b="50858"/>
          <a:stretch/>
        </p:blipFill>
        <p:spPr bwMode="auto">
          <a:xfrm>
            <a:off x="6977617" y="3055872"/>
            <a:ext cx="1108370" cy="91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말풍선: 모서리가 둥근 사각형 6">
            <a:extLst>
              <a:ext uri="{FF2B5EF4-FFF2-40B4-BE49-F238E27FC236}">
                <a16:creationId xmlns:a16="http://schemas.microsoft.com/office/drawing/2014/main" xmlns="" id="{C55E9C5B-32B6-4980-95A9-D079923BE1EC}"/>
              </a:ext>
            </a:extLst>
          </p:cNvPr>
          <p:cNvSpPr/>
          <p:nvPr/>
        </p:nvSpPr>
        <p:spPr>
          <a:xfrm>
            <a:off x="5428095" y="3370812"/>
            <a:ext cx="1592966" cy="682134"/>
          </a:xfrm>
          <a:prstGeom prst="wedgeRoundRectCallout">
            <a:avLst>
              <a:gd name="adj1" fmla="val -61153"/>
              <a:gd name="adj2" fmla="val -392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0" rIns="45720" rtlCol="0" anchor="ctr"/>
          <a:lstStyle/>
          <a:p>
            <a:pPr algn="ctr"/>
            <a:r>
              <a:rPr lang="en-US" b="1" dirty="0">
                <a:solidFill>
                  <a:srgbClr val="0081E2"/>
                </a:solidFill>
              </a:rPr>
              <a:t>Bad program run detection</a:t>
            </a:r>
          </a:p>
        </p:txBody>
      </p:sp>
      <p:sp>
        <p:nvSpPr>
          <p:cNvPr id="114" name="말풍선: 모서리가 둥근 사각형 113">
            <a:extLst>
              <a:ext uri="{FF2B5EF4-FFF2-40B4-BE49-F238E27FC236}">
                <a16:creationId xmlns:a16="http://schemas.microsoft.com/office/drawing/2014/main" xmlns="" id="{DB209E44-84B3-4D72-9C9E-3AC1264F6CA5}"/>
              </a:ext>
            </a:extLst>
          </p:cNvPr>
          <p:cNvSpPr/>
          <p:nvPr/>
        </p:nvSpPr>
        <p:spPr>
          <a:xfrm>
            <a:off x="5476745" y="5264736"/>
            <a:ext cx="1076456" cy="680238"/>
          </a:xfrm>
          <a:prstGeom prst="wedgeRoundRectCallout">
            <a:avLst>
              <a:gd name="adj1" fmla="val -59376"/>
              <a:gd name="adj2" fmla="val -1029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b="1" dirty="0">
                <a:solidFill>
                  <a:srgbClr val="0081E2"/>
                </a:solidFill>
              </a:rPr>
              <a:t>Efficient</a:t>
            </a:r>
          </a:p>
          <a:p>
            <a:pPr algn="ctr"/>
            <a:r>
              <a:rPr lang="en-US" b="1" dirty="0">
                <a:solidFill>
                  <a:srgbClr val="0081E2"/>
                </a:solidFill>
              </a:rPr>
              <a:t>Fuzzing</a:t>
            </a:r>
            <a:endParaRPr lang="en-US" altLang="ko-KR" b="1" dirty="0">
              <a:solidFill>
                <a:srgbClr val="0081E2"/>
              </a:solidFill>
            </a:endParaRPr>
          </a:p>
        </p:txBody>
      </p:sp>
      <p:sp>
        <p:nvSpPr>
          <p:cNvPr id="139" name="말풍선: 모서리가 둥근 사각형 138">
            <a:extLst>
              <a:ext uri="{FF2B5EF4-FFF2-40B4-BE49-F238E27FC236}">
                <a16:creationId xmlns:a16="http://schemas.microsoft.com/office/drawing/2014/main" xmlns="" id="{9BFF7426-476B-45C6-8FD3-9A09A0F1598C}"/>
              </a:ext>
            </a:extLst>
          </p:cNvPr>
          <p:cNvSpPr/>
          <p:nvPr/>
        </p:nvSpPr>
        <p:spPr>
          <a:xfrm>
            <a:off x="9824461" y="4194224"/>
            <a:ext cx="1032538" cy="665681"/>
          </a:xfrm>
          <a:prstGeom prst="wedgeRoundRectCallout">
            <a:avLst>
              <a:gd name="adj1" fmla="val -40884"/>
              <a:gd name="adj2" fmla="val -795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b="1" dirty="0">
                <a:solidFill>
                  <a:srgbClr val="0081E2"/>
                </a:solidFill>
              </a:rPr>
              <a:t>Safe </a:t>
            </a:r>
          </a:p>
          <a:p>
            <a:pPr algn="ctr"/>
            <a:r>
              <a:rPr lang="en-US" b="1" dirty="0">
                <a:solidFill>
                  <a:srgbClr val="0081E2"/>
                </a:solidFill>
              </a:rPr>
              <a:t>Fuzzing</a:t>
            </a:r>
          </a:p>
        </p:txBody>
      </p:sp>
    </p:spTree>
    <p:extLst>
      <p:ext uri="{BB962C8B-B14F-4D97-AF65-F5344CB8AC3E}">
        <p14:creationId xmlns:p14="http://schemas.microsoft.com/office/powerpoint/2010/main" val="13487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  <p:bldP spid="78" grpId="0"/>
      <p:bldP spid="118" grpId="0"/>
      <p:bldP spid="121" grpId="0"/>
      <p:bldP spid="127" grpId="0" animBg="1"/>
      <p:bldP spid="136" grpId="0"/>
      <p:bldP spid="137" grpId="0"/>
      <p:bldP spid="138" grpId="0"/>
      <p:bldP spid="138" grpId="1"/>
      <p:bldP spid="7" grpId="0" animBg="1"/>
      <p:bldP spid="114" grpId="0" animBg="1"/>
      <p:bldP spid="1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with </a:t>
            </a:r>
            <a:r>
              <a:rPr lang="en-US" dirty="0" err="1"/>
              <a:t>ArduPilot</a:t>
            </a:r>
            <a:r>
              <a:rPr lang="en-US" dirty="0"/>
              <a:t> and PX4: 89 Bugs Found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D47B658-104A-4E9C-B7D6-F92C41E8D092}"/>
              </a:ext>
            </a:extLst>
          </p:cNvPr>
          <p:cNvSpPr/>
          <p:nvPr/>
        </p:nvSpPr>
        <p:spPr>
          <a:xfrm>
            <a:off x="685800" y="5638800"/>
            <a:ext cx="6172200" cy="266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B03B7F6-668F-476F-A73B-80ACC30CA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00" y="1028700"/>
            <a:ext cx="4267200" cy="2400300"/>
          </a:xfr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8</a:t>
            </a:r>
            <a:r>
              <a:rPr lang="en-US" sz="2600" dirty="0" smtClean="0"/>
              <a:t>-day run</a:t>
            </a:r>
            <a:endParaRPr lang="en-US" sz="2600" dirty="0"/>
          </a:p>
          <a:p>
            <a:r>
              <a:rPr lang="en-US" sz="2600" dirty="0">
                <a:solidFill>
                  <a:srgbClr val="FF0000"/>
                </a:solidFill>
              </a:rPr>
              <a:t>89 </a:t>
            </a:r>
            <a:r>
              <a:rPr lang="en-US" sz="2600" dirty="0"/>
              <a:t>bugs are found</a:t>
            </a:r>
          </a:p>
          <a:p>
            <a:r>
              <a:rPr lang="en-US" sz="2600" dirty="0">
                <a:solidFill>
                  <a:srgbClr val="FF0000"/>
                </a:solidFill>
              </a:rPr>
              <a:t>8</a:t>
            </a:r>
            <a:r>
              <a:rPr lang="en-US" sz="2600" dirty="0"/>
              <a:t> confirmed by developers</a:t>
            </a:r>
          </a:p>
          <a:p>
            <a:r>
              <a:rPr lang="en-US" sz="2600" dirty="0">
                <a:solidFill>
                  <a:srgbClr val="FF0000"/>
                </a:solidFill>
              </a:rPr>
              <a:t>7</a:t>
            </a:r>
            <a:r>
              <a:rPr lang="en-US" sz="2600" dirty="0"/>
              <a:t> patched by developers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xmlns="" id="{7EBB4FE0-0307-4539-9484-DBB11C0A63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800" y="1028700"/>
          <a:ext cx="6172200" cy="487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4619">
                  <a:extLst>
                    <a:ext uri="{9D8B030D-6E8A-4147-A177-3AD203B41FA5}">
                      <a16:colId xmlns:a16="http://schemas.microsoft.com/office/drawing/2014/main" xmlns="" val="775401924"/>
                    </a:ext>
                  </a:extLst>
                </a:gridCol>
                <a:gridCol w="2090583">
                  <a:extLst>
                    <a:ext uri="{9D8B030D-6E8A-4147-A177-3AD203B41FA5}">
                      <a16:colId xmlns:a16="http://schemas.microsoft.com/office/drawing/2014/main" xmlns="" val="981015567"/>
                    </a:ext>
                  </a:extLst>
                </a:gridCol>
                <a:gridCol w="721751">
                  <a:extLst>
                    <a:ext uri="{9D8B030D-6E8A-4147-A177-3AD203B41FA5}">
                      <a16:colId xmlns:a16="http://schemas.microsoft.com/office/drawing/2014/main" xmlns="" val="297658707"/>
                    </a:ext>
                  </a:extLst>
                </a:gridCol>
                <a:gridCol w="746637">
                  <a:extLst>
                    <a:ext uri="{9D8B030D-6E8A-4147-A177-3AD203B41FA5}">
                      <a16:colId xmlns:a16="http://schemas.microsoft.com/office/drawing/2014/main" xmlns="" val="3437609545"/>
                    </a:ext>
                  </a:extLst>
                </a:gridCol>
                <a:gridCol w="693186">
                  <a:extLst>
                    <a:ext uri="{9D8B030D-6E8A-4147-A177-3AD203B41FA5}">
                      <a16:colId xmlns:a16="http://schemas.microsoft.com/office/drawing/2014/main" xmlns="" val="2211931221"/>
                    </a:ext>
                  </a:extLst>
                </a:gridCol>
                <a:gridCol w="725424">
                  <a:extLst>
                    <a:ext uri="{9D8B030D-6E8A-4147-A177-3AD203B41FA5}">
                      <a16:colId xmlns:a16="http://schemas.microsoft.com/office/drawing/2014/main" xmlns="" val="3240831940"/>
                    </a:ext>
                  </a:extLst>
                </a:gridCol>
              </a:tblGrid>
              <a:tr h="23749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Module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Sub-module</a:t>
                      </a: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ArduPilot</a:t>
                      </a:r>
                      <a:endParaRPr lang="en-US" sz="1600" b="1" dirty="0"/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PX4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269433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RIB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RSB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RIB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RSB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608484069"/>
                  </a:ext>
                </a:extLst>
              </a:tr>
              <a:tr h="237490">
                <a:tc rowSpan="1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Controller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x, y-axis position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330901319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z-axis velocity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76965922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x, y-axis position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81180325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z-axis velocity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3302718320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z-axis acceleration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3369169356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Roll angle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881678744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Roll angular rate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841115698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Pitch angle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76984258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Pitch angular rate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981916910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Yaw angle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753919857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Yaw angular rate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985050148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Motor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536360018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Sensor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Inertia sensor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34574098"/>
                  </a:ext>
                </a:extLst>
              </a:tr>
              <a:tr h="237490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Mission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x, y-axis velocity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674919751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z-axis velocity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516460057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z-axis acceleration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681681329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Roll, pitch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4067392034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Total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36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27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647236499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19AF96C6-8C38-4D52-BDB9-B420BF8B2D69}"/>
              </a:ext>
            </a:extLst>
          </p:cNvPr>
          <p:cNvSpPr txBox="1">
            <a:spLocks/>
          </p:cNvSpPr>
          <p:nvPr/>
        </p:nvSpPr>
        <p:spPr>
          <a:xfrm>
            <a:off x="7666892" y="5067300"/>
            <a:ext cx="3810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39725" indent="-29527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2150" indent="-3270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031875" indent="-3460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4058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593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4597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36601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8605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060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" indent="0">
              <a:lnSpc>
                <a:spcPct val="110000"/>
              </a:lnSpc>
              <a:spcBef>
                <a:spcPts val="300"/>
              </a:spcBef>
              <a:buClr>
                <a:srgbClr val="263050"/>
              </a:buClr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63050"/>
                </a:solidFill>
              </a:rPr>
              <a:t>RIB</a:t>
            </a:r>
            <a:r>
              <a:rPr lang="en-US" sz="2000" dirty="0">
                <a:solidFill>
                  <a:srgbClr val="263050"/>
                </a:solidFill>
              </a:rPr>
              <a:t>: Range Implementation Bug</a:t>
            </a:r>
          </a:p>
          <a:p>
            <a:pPr marL="44450" indent="0">
              <a:lnSpc>
                <a:spcPct val="110000"/>
              </a:lnSpc>
              <a:spcBef>
                <a:spcPts val="300"/>
              </a:spcBef>
              <a:buClr>
                <a:srgbClr val="263050"/>
              </a:buClr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263050"/>
                </a:solidFill>
              </a:rPr>
              <a:t>RSB</a:t>
            </a:r>
            <a:r>
              <a:rPr lang="en-US" sz="2000" dirty="0">
                <a:solidFill>
                  <a:srgbClr val="263050"/>
                </a:solidFill>
              </a:rPr>
              <a:t>: Range Specification Bug</a:t>
            </a:r>
          </a:p>
        </p:txBody>
      </p:sp>
    </p:spTree>
    <p:extLst>
      <p:ext uri="{BB962C8B-B14F-4D97-AF65-F5344CB8AC3E}">
        <p14:creationId xmlns:p14="http://schemas.microsoft.com/office/powerpoint/2010/main" val="6757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B5B458E3-0ACE-424D-B874-77E85F299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10515600" cy="838200"/>
          </a:xfrm>
        </p:spPr>
        <p:txBody>
          <a:bodyPr/>
          <a:lstStyle/>
          <a:p>
            <a:r>
              <a:rPr lang="en-US" dirty="0"/>
              <a:t>Evaluation: Vulnerable Parameters of</a:t>
            </a:r>
            <a:r>
              <a:rPr lang="ko-KR" altLang="en-US" dirty="0"/>
              <a:t> </a:t>
            </a:r>
            <a:r>
              <a:rPr lang="en-US" altLang="ko-KR" dirty="0" err="1"/>
              <a:t>ArduPilot</a:t>
            </a:r>
            <a:endParaRPr lang="en-US" dirty="0"/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xmlns="" id="{19EFDEAC-E973-4D86-AF22-7A352564A08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4800" y="1266584"/>
          <a:ext cx="4032271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4272">
                  <a:extLst>
                    <a:ext uri="{9D8B030D-6E8A-4147-A177-3AD203B41FA5}">
                      <a16:colId xmlns:a16="http://schemas.microsoft.com/office/drawing/2014/main" xmlns="" val="775401924"/>
                    </a:ext>
                  </a:extLst>
                </a:gridCol>
                <a:gridCol w="1818763">
                  <a:extLst>
                    <a:ext uri="{9D8B030D-6E8A-4147-A177-3AD203B41FA5}">
                      <a16:colId xmlns:a16="http://schemas.microsoft.com/office/drawing/2014/main" xmlns="" val="981015567"/>
                    </a:ext>
                  </a:extLst>
                </a:gridCol>
                <a:gridCol w="209809">
                  <a:extLst>
                    <a:ext uri="{9D8B030D-6E8A-4147-A177-3AD203B41FA5}">
                      <a16:colId xmlns:a16="http://schemas.microsoft.com/office/drawing/2014/main" xmlns="" val="297658707"/>
                    </a:ext>
                  </a:extLst>
                </a:gridCol>
                <a:gridCol w="209809">
                  <a:extLst>
                    <a:ext uri="{9D8B030D-6E8A-4147-A177-3AD203B41FA5}">
                      <a16:colId xmlns:a16="http://schemas.microsoft.com/office/drawing/2014/main" xmlns="" val="3437609545"/>
                    </a:ext>
                  </a:extLst>
                </a:gridCol>
                <a:gridCol w="209809">
                  <a:extLst>
                    <a:ext uri="{9D8B030D-6E8A-4147-A177-3AD203B41FA5}">
                      <a16:colId xmlns:a16="http://schemas.microsoft.com/office/drawing/2014/main" xmlns="" val="2211931221"/>
                    </a:ext>
                  </a:extLst>
                </a:gridCol>
                <a:gridCol w="209809">
                  <a:extLst>
                    <a:ext uri="{9D8B030D-6E8A-4147-A177-3AD203B41FA5}">
                      <a16:colId xmlns:a16="http://schemas.microsoft.com/office/drawing/2014/main" xmlns="" val="3240831940"/>
                    </a:ext>
                  </a:extLst>
                </a:gridCol>
              </a:tblGrid>
              <a:tr h="241521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Control Program Module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Parameter</a:t>
                      </a:r>
                    </a:p>
                  </a:txBody>
                  <a:tcPr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Physical Impacts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269433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U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608484069"/>
                  </a:ext>
                </a:extLst>
              </a:tr>
              <a:tr h="134418">
                <a:tc rowSpan="18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Controller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PSC_POSXY_P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330901319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PSC_VELXY_P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76965922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PSC_VELXY_I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81180325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PSC_POSZ_P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3302718320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PSC_VELZ_P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3369169356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PSC_ACCZ_P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881678744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PSC_ACCZ_I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841115698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PSC_ACCZ_D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76984258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ATC_ANG_RLL_P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981916910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</a:t>
                      </a:r>
                      <a:r>
                        <a:rPr lang="en-US" sz="1400" b="1"/>
                        <a:t>RAT_RLL_</a:t>
                      </a:r>
                      <a:r>
                        <a:rPr lang="en-US" sz="1400" b="1" dirty="0"/>
                        <a:t>I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753919857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ATC_RAT_RLL_IMAX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985050148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ATC_RAT_RLL_D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536360018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ATC_RAT_RLL_P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34574098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ATC_RAT_RLL_FF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674919751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ATC_ANG_PIT_P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516460057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ATC_RAT_PIT_P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681681329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ATC_RAT_PIT_I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4067392034"/>
                  </a:ext>
                </a:extLst>
              </a:tr>
              <a:tr h="13441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ATC_RAT_PIT_IMAX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647236499"/>
                  </a:ext>
                </a:extLst>
              </a:tr>
            </a:tbl>
          </a:graphicData>
        </a:graphic>
      </p:graphicFrame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xmlns="" id="{CCE291DC-0E2C-42BE-9AED-3383964707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62531" y="1284114"/>
          <a:ext cx="4032270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2328">
                  <a:extLst>
                    <a:ext uri="{9D8B030D-6E8A-4147-A177-3AD203B41FA5}">
                      <a16:colId xmlns:a16="http://schemas.microsoft.com/office/drawing/2014/main" xmlns="" val="775401924"/>
                    </a:ext>
                  </a:extLst>
                </a:gridCol>
                <a:gridCol w="1990390">
                  <a:extLst>
                    <a:ext uri="{9D8B030D-6E8A-4147-A177-3AD203B41FA5}">
                      <a16:colId xmlns:a16="http://schemas.microsoft.com/office/drawing/2014/main" xmlns="" val="981015567"/>
                    </a:ext>
                  </a:extLst>
                </a:gridCol>
                <a:gridCol w="224888">
                  <a:extLst>
                    <a:ext uri="{9D8B030D-6E8A-4147-A177-3AD203B41FA5}">
                      <a16:colId xmlns:a16="http://schemas.microsoft.com/office/drawing/2014/main" xmlns="" val="297658707"/>
                    </a:ext>
                  </a:extLst>
                </a:gridCol>
                <a:gridCol w="224888">
                  <a:extLst>
                    <a:ext uri="{9D8B030D-6E8A-4147-A177-3AD203B41FA5}">
                      <a16:colId xmlns:a16="http://schemas.microsoft.com/office/drawing/2014/main" xmlns="" val="3437609545"/>
                    </a:ext>
                  </a:extLst>
                </a:gridCol>
                <a:gridCol w="224888">
                  <a:extLst>
                    <a:ext uri="{9D8B030D-6E8A-4147-A177-3AD203B41FA5}">
                      <a16:colId xmlns:a16="http://schemas.microsoft.com/office/drawing/2014/main" xmlns="" val="2211931221"/>
                    </a:ext>
                  </a:extLst>
                </a:gridCol>
                <a:gridCol w="224888">
                  <a:extLst>
                    <a:ext uri="{9D8B030D-6E8A-4147-A177-3AD203B41FA5}">
                      <a16:colId xmlns:a16="http://schemas.microsoft.com/office/drawing/2014/main" xmlns="" val="3240831940"/>
                    </a:ext>
                  </a:extLst>
                </a:gridCol>
              </a:tblGrid>
              <a:tr h="21518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Control Program Module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Parameter</a:t>
                      </a:r>
                    </a:p>
                  </a:txBody>
                  <a:tcPr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Physical Impacts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269433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U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608484069"/>
                  </a:ext>
                </a:extLst>
              </a:tr>
              <a:tr h="119762"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Controller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ATC_RAT_PIT_D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343571585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ATC_RAT_PIT_FF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330901319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ATC_ANG_YAW_P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76965922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ATC_SLEW_YAW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81180325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ATC_RAT_YAW_P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3302718320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ATC_RAT_YAW_I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3369169356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ATC_RAT_YAW_IMAX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881678744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ATC_RAT_YAW_D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841115698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ATC_RAT_YAW_FF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76984258"/>
                  </a:ext>
                </a:extLst>
              </a:tr>
              <a:tr h="11976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Sensor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INS_POS1_Z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981916910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INS_POS2_Z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753919857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INS_POS3_Z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985050148"/>
                  </a:ext>
                </a:extLst>
              </a:tr>
              <a:tr h="119762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Mission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WPNAV_SPEED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536360018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WPNAV_SPEED_UP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34574098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WPNAV_SPEED_DN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674919751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WPNAV_ACCEL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2516460057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WPNAV_ACCEL_Z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681681329"/>
                  </a:ext>
                </a:extLst>
              </a:tr>
              <a:tr h="11976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ANGLE_MAX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✓</a:t>
                      </a:r>
                      <a:endParaRPr lang="en-US" sz="1400" b="1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4067392034"/>
                  </a:ext>
                </a:extLst>
              </a:tr>
            </a:tbl>
          </a:graphicData>
        </a:graphic>
      </p:graphicFrame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92B1D2D-6864-46EC-94F7-6FDE85E19B68}"/>
              </a:ext>
            </a:extLst>
          </p:cNvPr>
          <p:cNvSpPr/>
          <p:nvPr/>
        </p:nvSpPr>
        <p:spPr>
          <a:xfrm>
            <a:off x="3496198" y="1242646"/>
            <a:ext cx="818769" cy="661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5218C7-5870-45F4-B3E7-D193024B1ACC}"/>
              </a:ext>
            </a:extLst>
          </p:cNvPr>
          <p:cNvSpPr/>
          <p:nvPr/>
        </p:nvSpPr>
        <p:spPr>
          <a:xfrm>
            <a:off x="7658113" y="1284114"/>
            <a:ext cx="936688" cy="644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C6BC1E3F-880F-4F3A-B20E-F0047221EE4E}"/>
              </a:ext>
            </a:extLst>
          </p:cNvPr>
          <p:cNvSpPr txBox="1">
            <a:spLocks/>
          </p:cNvSpPr>
          <p:nvPr/>
        </p:nvSpPr>
        <p:spPr>
          <a:xfrm>
            <a:off x="8802676" y="1639964"/>
            <a:ext cx="2998855" cy="346543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617220" indent="-5715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8011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0150" indent="-5143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058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593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4597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36601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8605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060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263050"/>
              </a:buClr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263050"/>
                </a:solidFill>
              </a:rPr>
              <a:t>C: </a:t>
            </a:r>
            <a:r>
              <a:rPr lang="en-US" sz="2600" dirty="0">
                <a:solidFill>
                  <a:srgbClr val="0070C0"/>
                </a:solidFill>
              </a:rPr>
              <a:t>Crash</a:t>
            </a:r>
          </a:p>
          <a:p>
            <a:pPr marL="45720" indent="0">
              <a:buClr>
                <a:srgbClr val="263050"/>
              </a:buClr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263050"/>
                </a:solidFill>
              </a:rPr>
              <a:t>D: </a:t>
            </a:r>
            <a:r>
              <a:rPr lang="en-US" sz="2600" dirty="0">
                <a:solidFill>
                  <a:srgbClr val="0070C0"/>
                </a:solidFill>
              </a:rPr>
              <a:t>Deviation </a:t>
            </a:r>
          </a:p>
          <a:p>
            <a:pPr marL="45720" indent="0">
              <a:spcBef>
                <a:spcPts val="300"/>
              </a:spcBef>
              <a:buClr>
                <a:srgbClr val="263050"/>
              </a:buClr>
              <a:buFont typeface="Arial" panose="020B0604020202020204" pitchFamily="34" charset="0"/>
              <a:buNone/>
            </a:pPr>
            <a:r>
              <a:rPr lang="en-US" altLang="ko-KR" sz="2400" dirty="0">
                <a:solidFill>
                  <a:srgbClr val="0070C0"/>
                </a:solidFill>
              </a:rPr>
              <a:t>       from </a:t>
            </a:r>
            <a:r>
              <a:rPr lang="en-US" altLang="ko-KR" sz="2600" dirty="0">
                <a:solidFill>
                  <a:srgbClr val="0070C0"/>
                </a:solidFill>
              </a:rPr>
              <a:t>trajectory</a:t>
            </a:r>
            <a:endParaRPr lang="en-US" sz="2600" dirty="0">
              <a:solidFill>
                <a:srgbClr val="0070C0"/>
              </a:solidFill>
            </a:endParaRPr>
          </a:p>
          <a:p>
            <a:pPr marL="45720" indent="0">
              <a:buClr>
                <a:srgbClr val="263050"/>
              </a:buClr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263050"/>
                </a:solidFill>
              </a:rPr>
              <a:t>U: </a:t>
            </a:r>
            <a:r>
              <a:rPr lang="en-US" sz="2600" dirty="0">
                <a:solidFill>
                  <a:srgbClr val="0070C0"/>
                </a:solidFill>
              </a:rPr>
              <a:t>Unstable </a:t>
            </a:r>
          </a:p>
          <a:p>
            <a:pPr marL="45720" indent="0">
              <a:spcBef>
                <a:spcPts val="300"/>
              </a:spcBef>
              <a:buClr>
                <a:srgbClr val="263050"/>
              </a:buClr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70C0"/>
                </a:solidFill>
              </a:rPr>
              <a:t>     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2600" dirty="0">
                <a:solidFill>
                  <a:srgbClr val="0070C0"/>
                </a:solidFill>
              </a:rPr>
              <a:t>movement</a:t>
            </a:r>
          </a:p>
          <a:p>
            <a:pPr marL="45720" indent="0">
              <a:buClr>
                <a:srgbClr val="263050"/>
              </a:buClr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263050"/>
                </a:solidFill>
              </a:rPr>
              <a:t>S: </a:t>
            </a:r>
            <a:r>
              <a:rPr lang="en-US" sz="2600" dirty="0">
                <a:solidFill>
                  <a:srgbClr val="0070C0"/>
                </a:solidFill>
              </a:rPr>
              <a:t>Stuck in </a:t>
            </a:r>
          </a:p>
          <a:p>
            <a:pPr marL="45720" indent="0">
              <a:spcBef>
                <a:spcPts val="300"/>
              </a:spcBef>
              <a:buClr>
                <a:srgbClr val="263050"/>
              </a:buClr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0070C0"/>
                </a:solidFill>
              </a:rPr>
              <a:t>     a certain location</a:t>
            </a:r>
          </a:p>
        </p:txBody>
      </p:sp>
    </p:spTree>
    <p:extLst>
      <p:ext uri="{BB962C8B-B14F-4D97-AF65-F5344CB8AC3E}">
        <p14:creationId xmlns:p14="http://schemas.microsoft.com/office/powerpoint/2010/main" val="2081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828" y="113054"/>
            <a:ext cx="10179035" cy="555209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b="0" dirty="0" smtClean="0">
                <a:latin typeface="+mj-lt"/>
              </a:rPr>
              <a:t>T&amp;E: </a:t>
            </a:r>
            <a:r>
              <a:rPr lang="en-US" b="0" dirty="0">
                <a:latin typeface="+mj-lt"/>
              </a:rPr>
              <a:t>RVFuzzer on PX4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22A488D-3C59-4EF9-867C-5D9F7C0A4B0D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211"/>
            <a:ext cx="5810491" cy="3369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491" y="2819400"/>
            <a:ext cx="6374164" cy="31110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06597" y="2082225"/>
            <a:ext cx="4194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PX4 quadcopter mission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0828" y="4373406"/>
            <a:ext cx="51966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Platform</a:t>
            </a:r>
            <a:r>
              <a:rPr lang="en-US" dirty="0">
                <a:solidFill>
                  <a:prstClr val="black"/>
                </a:solidFill>
              </a:rPr>
              <a:t>:    X586.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OS</a:t>
            </a:r>
            <a:r>
              <a:rPr lang="en-US" dirty="0">
                <a:solidFill>
                  <a:prstClr val="black"/>
                </a:solidFill>
              </a:rPr>
              <a:t>: Ubuntu 16.04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Status</a:t>
            </a:r>
            <a:r>
              <a:rPr lang="en-US" dirty="0">
                <a:solidFill>
                  <a:prstClr val="black"/>
                </a:solidFill>
              </a:rPr>
              <a:t>: Completed successfully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</a:rPr>
              <a:t>Issues</a:t>
            </a:r>
            <a:r>
              <a:rPr lang="en-US" dirty="0">
                <a:solidFill>
                  <a:prstClr val="black"/>
                </a:solidFill>
              </a:rPr>
              <a:t>: Only used a small input set size to shorten the testing time. Takes 1 or more days to run.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T&amp;E: </a:t>
            </a:r>
            <a:r>
              <a:rPr lang="en-US" dirty="0" err="1" smtClean="0"/>
              <a:t>RVFuzzer</a:t>
            </a:r>
            <a:r>
              <a:rPr lang="en-US" dirty="0" smtClean="0"/>
              <a:t> in Action </a:t>
            </a:r>
            <a:endParaRPr lang="en-US" dirty="0"/>
          </a:p>
        </p:txBody>
      </p:sp>
      <p:pic>
        <p:nvPicPr>
          <p:cNvPr id="4" name="ardupilot 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800" y="106680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F61441D-8666-4495-8151-57178738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RVFuzzer</a:t>
            </a:r>
            <a:r>
              <a:rPr lang="en-US" dirty="0"/>
              <a:t> Report: 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4154269"/>
            <a:ext cx="3222714" cy="1484531"/>
            <a:chOff x="282486" y="4154269"/>
            <a:chExt cx="3222714" cy="1484531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63A30896-649C-44F9-A70D-E44C3082B655}"/>
                </a:ext>
              </a:extLst>
            </p:cNvPr>
            <p:cNvSpPr txBox="1"/>
            <p:nvPr/>
          </p:nvSpPr>
          <p:spPr>
            <a:xfrm>
              <a:off x="299374" y="4154269"/>
              <a:ext cx="28780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MC_PITCH_P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(Pitch angular control gain)</a:t>
              </a: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="" xmlns:a16="http://schemas.microsoft.com/office/drawing/2014/main" id="{ED797D4E-CC1E-4CF1-B72E-41906D6EA024}"/>
                </a:ext>
              </a:extLst>
            </p:cNvPr>
            <p:cNvGrpSpPr/>
            <p:nvPr/>
          </p:nvGrpSpPr>
          <p:grpSpPr>
            <a:xfrm>
              <a:off x="282486" y="4753858"/>
              <a:ext cx="3222714" cy="884942"/>
              <a:chOff x="4021590" y="1251611"/>
              <a:chExt cx="4066328" cy="884942"/>
            </a:xfrm>
          </p:grpSpPr>
          <p:sp>
            <p:nvSpPr>
              <p:cNvPr id="38" name="직사각형 37">
                <a:extLst>
                  <a:ext uri="{FF2B5EF4-FFF2-40B4-BE49-F238E27FC236}">
                    <a16:creationId xmlns="" xmlns:a16="http://schemas.microsoft.com/office/drawing/2014/main" id="{B8896754-4514-4F94-88BD-7086FED0AD96}"/>
                  </a:ext>
                </a:extLst>
              </p:cNvPr>
              <p:cNvSpPr/>
              <p:nvPr/>
            </p:nvSpPr>
            <p:spPr>
              <a:xfrm>
                <a:off x="5737536" y="1543123"/>
                <a:ext cx="1459199" cy="304800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="" xmlns:a16="http://schemas.microsoft.com/office/drawing/2014/main" id="{4D9A0CEF-13DD-4663-8C2D-3DE347D2DF6B}"/>
                  </a:ext>
                </a:extLst>
              </p:cNvPr>
              <p:cNvSpPr/>
              <p:nvPr/>
            </p:nvSpPr>
            <p:spPr>
              <a:xfrm>
                <a:off x="4021590" y="1543123"/>
                <a:ext cx="1298524" cy="30480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EA07F871-7A91-42B2-B42C-089C3F025177}"/>
                  </a:ext>
                </a:extLst>
              </p:cNvPr>
              <p:cNvSpPr txBox="1"/>
              <p:nvPr/>
            </p:nvSpPr>
            <p:spPr>
              <a:xfrm>
                <a:off x="5169155" y="1767221"/>
                <a:ext cx="30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</a:rPr>
                  <a:t>0</a:t>
                </a:r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="" xmlns:a16="http://schemas.microsoft.com/office/drawing/2014/main" id="{A2F16B06-82E5-449C-85D3-33F5E809D9B2}"/>
                  </a:ext>
                </a:extLst>
              </p:cNvPr>
              <p:cNvSpPr/>
              <p:nvPr/>
            </p:nvSpPr>
            <p:spPr>
              <a:xfrm>
                <a:off x="5320114" y="1543123"/>
                <a:ext cx="417422" cy="3048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81E3DFEB-A743-4465-9AF1-74BECB9E649A}"/>
                  </a:ext>
                </a:extLst>
              </p:cNvPr>
              <p:cNvSpPr txBox="1"/>
              <p:nvPr/>
            </p:nvSpPr>
            <p:spPr>
              <a:xfrm>
                <a:off x="5520338" y="1767221"/>
                <a:ext cx="591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</a:rPr>
                  <a:t>0.3</a:t>
                </a:r>
              </a:p>
            </p:txBody>
          </p:sp>
          <p:cxnSp>
            <p:nvCxnSpPr>
              <p:cNvPr id="75" name="직선 화살표 연결선 74">
                <a:extLst>
                  <a:ext uri="{FF2B5EF4-FFF2-40B4-BE49-F238E27FC236}">
                    <a16:creationId xmlns="" xmlns:a16="http://schemas.microsoft.com/office/drawing/2014/main" id="{0FCD3E69-A590-44BE-BA29-18898B00AC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735" y="1251611"/>
                <a:ext cx="0" cy="27534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직사각형 75">
                <a:extLst>
                  <a:ext uri="{FF2B5EF4-FFF2-40B4-BE49-F238E27FC236}">
                    <a16:creationId xmlns="" xmlns:a16="http://schemas.microsoft.com/office/drawing/2014/main" id="{12AFE24A-44A8-4C6B-B43D-1991F8F461F3}"/>
                  </a:ext>
                </a:extLst>
              </p:cNvPr>
              <p:cNvSpPr/>
              <p:nvPr/>
            </p:nvSpPr>
            <p:spPr>
              <a:xfrm>
                <a:off x="7196739" y="1543123"/>
                <a:ext cx="891179" cy="30480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D3827C2C-C01C-4879-B024-69D2E509FFD6}"/>
                  </a:ext>
                </a:extLst>
              </p:cNvPr>
              <p:cNvSpPr txBox="1"/>
              <p:nvPr/>
            </p:nvSpPr>
            <p:spPr>
              <a:xfrm>
                <a:off x="6989710" y="1767221"/>
                <a:ext cx="511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</a:rPr>
                  <a:t>12</a:t>
                </a:r>
              </a:p>
            </p:txBody>
          </p:sp>
        </p:grpSp>
      </p:grpSp>
      <p:pic>
        <p:nvPicPr>
          <p:cNvPr id="17" name="Picture 8">
            <a:extLst>
              <a:ext uri="{FF2B5EF4-FFF2-40B4-BE49-F238E27FC236}">
                <a16:creationId xmlns="" xmlns:a16="http://schemas.microsoft.com/office/drawing/2014/main" id="{B3255675-9C99-465B-89FD-247909F5C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753" r="57544" b="64090"/>
          <a:stretch/>
        </p:blipFill>
        <p:spPr>
          <a:xfrm>
            <a:off x="193932" y="1091207"/>
            <a:ext cx="6741079" cy="2747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929" y="2133600"/>
            <a:ext cx="5063871" cy="8382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5310" y="1352490"/>
            <a:ext cx="4426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04040"/>
                </a:solidFill>
              </a:rPr>
              <a:t>Bug Reproduction (</a:t>
            </a:r>
            <a:r>
              <a:rPr lang="en-US" sz="2000" b="1" dirty="0">
                <a:solidFill>
                  <a:srgbClr val="0070C0"/>
                </a:solidFill>
              </a:rPr>
              <a:t>MC_PITCH_P =</a:t>
            </a:r>
            <a:r>
              <a:rPr lang="en-US" sz="2000" b="1" dirty="0">
                <a:solidFill>
                  <a:srgbClr val="40404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0.1</a:t>
            </a:r>
            <a:r>
              <a:rPr lang="en-US" sz="2000" b="1" dirty="0">
                <a:solidFill>
                  <a:srgbClr val="404040"/>
                </a:solidFill>
              </a:rPr>
              <a:t>)</a:t>
            </a:r>
          </a:p>
        </p:txBody>
      </p:sp>
      <p:pic>
        <p:nvPicPr>
          <p:cNvPr id="8" name="pitch_crash">
            <a:hlinkClick r:id="" action="ppaction://media"/>
            <a:extLst>
              <a:ext uri="{FF2B5EF4-FFF2-40B4-BE49-F238E27FC236}">
                <a16:creationId xmlns="" xmlns:a16="http://schemas.microsoft.com/office/drawing/2014/main" id="{1C97B2D2-E551-40E6-BF08-6CCA56DF6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7940" y="1780674"/>
            <a:ext cx="6013432" cy="44677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1732" y="329625"/>
            <a:ext cx="6262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Vulnerable Parameter MC_PITCH_P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13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F61441D-8666-4495-8151-57178738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RVFuzzer</a:t>
            </a:r>
            <a:r>
              <a:rPr lang="en-US" dirty="0"/>
              <a:t> Report: 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4154269"/>
            <a:ext cx="3222714" cy="1484531"/>
            <a:chOff x="282486" y="4154269"/>
            <a:chExt cx="3222714" cy="1484531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63A30896-649C-44F9-A70D-E44C3082B655}"/>
                </a:ext>
              </a:extLst>
            </p:cNvPr>
            <p:cNvSpPr txBox="1"/>
            <p:nvPr/>
          </p:nvSpPr>
          <p:spPr>
            <a:xfrm>
              <a:off x="299374" y="4154269"/>
              <a:ext cx="2746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MC_ROLL_P</a:t>
              </a:r>
            </a:p>
            <a:p>
              <a:r>
                <a:rPr lang="en-US" b="1" dirty="0">
                  <a:solidFill>
                    <a:srgbClr val="0070C0"/>
                  </a:solidFill>
                </a:rPr>
                <a:t>(Roll angular control gain)</a:t>
              </a: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="" xmlns:a16="http://schemas.microsoft.com/office/drawing/2014/main" id="{ED797D4E-CC1E-4CF1-B72E-41906D6EA024}"/>
                </a:ext>
              </a:extLst>
            </p:cNvPr>
            <p:cNvGrpSpPr/>
            <p:nvPr/>
          </p:nvGrpSpPr>
          <p:grpSpPr>
            <a:xfrm>
              <a:off x="282486" y="4753858"/>
              <a:ext cx="3222714" cy="884942"/>
              <a:chOff x="4021590" y="1251611"/>
              <a:chExt cx="4066328" cy="884942"/>
            </a:xfrm>
          </p:grpSpPr>
          <p:sp>
            <p:nvSpPr>
              <p:cNvPr id="38" name="직사각형 37">
                <a:extLst>
                  <a:ext uri="{FF2B5EF4-FFF2-40B4-BE49-F238E27FC236}">
                    <a16:creationId xmlns="" xmlns:a16="http://schemas.microsoft.com/office/drawing/2014/main" id="{B8896754-4514-4F94-88BD-7086FED0AD96}"/>
                  </a:ext>
                </a:extLst>
              </p:cNvPr>
              <p:cNvSpPr/>
              <p:nvPr/>
            </p:nvSpPr>
            <p:spPr>
              <a:xfrm>
                <a:off x="5737536" y="1543123"/>
                <a:ext cx="1459199" cy="304800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="" xmlns:a16="http://schemas.microsoft.com/office/drawing/2014/main" id="{4D9A0CEF-13DD-4663-8C2D-3DE347D2DF6B}"/>
                  </a:ext>
                </a:extLst>
              </p:cNvPr>
              <p:cNvSpPr/>
              <p:nvPr/>
            </p:nvSpPr>
            <p:spPr>
              <a:xfrm>
                <a:off x="4021590" y="1543123"/>
                <a:ext cx="1298524" cy="30480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EA07F871-7A91-42B2-B42C-089C3F025177}"/>
                  </a:ext>
                </a:extLst>
              </p:cNvPr>
              <p:cNvSpPr txBox="1"/>
              <p:nvPr/>
            </p:nvSpPr>
            <p:spPr>
              <a:xfrm>
                <a:off x="5169155" y="1767221"/>
                <a:ext cx="30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</a:rPr>
                  <a:t>0</a:t>
                </a:r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="" xmlns:a16="http://schemas.microsoft.com/office/drawing/2014/main" id="{A2F16B06-82E5-449C-85D3-33F5E809D9B2}"/>
                  </a:ext>
                </a:extLst>
              </p:cNvPr>
              <p:cNvSpPr/>
              <p:nvPr/>
            </p:nvSpPr>
            <p:spPr>
              <a:xfrm>
                <a:off x="5320114" y="1543123"/>
                <a:ext cx="417422" cy="3048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81E3DFEB-A743-4465-9AF1-74BECB9E649A}"/>
                  </a:ext>
                </a:extLst>
              </p:cNvPr>
              <p:cNvSpPr txBox="1"/>
              <p:nvPr/>
            </p:nvSpPr>
            <p:spPr>
              <a:xfrm>
                <a:off x="5520338" y="1767221"/>
                <a:ext cx="591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</a:rPr>
                  <a:t>0.3</a:t>
                </a:r>
              </a:p>
            </p:txBody>
          </p:sp>
          <p:cxnSp>
            <p:nvCxnSpPr>
              <p:cNvPr id="75" name="직선 화살표 연결선 74">
                <a:extLst>
                  <a:ext uri="{FF2B5EF4-FFF2-40B4-BE49-F238E27FC236}">
                    <a16:creationId xmlns="" xmlns:a16="http://schemas.microsoft.com/office/drawing/2014/main" id="{0FCD3E69-A590-44BE-BA29-18898B00AC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735" y="1251611"/>
                <a:ext cx="0" cy="27534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직사각형 75">
                <a:extLst>
                  <a:ext uri="{FF2B5EF4-FFF2-40B4-BE49-F238E27FC236}">
                    <a16:creationId xmlns="" xmlns:a16="http://schemas.microsoft.com/office/drawing/2014/main" id="{12AFE24A-44A8-4C6B-B43D-1991F8F461F3}"/>
                  </a:ext>
                </a:extLst>
              </p:cNvPr>
              <p:cNvSpPr/>
              <p:nvPr/>
            </p:nvSpPr>
            <p:spPr>
              <a:xfrm>
                <a:off x="7196739" y="1543123"/>
                <a:ext cx="891179" cy="30480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D3827C2C-C01C-4879-B024-69D2E509FFD6}"/>
                  </a:ext>
                </a:extLst>
              </p:cNvPr>
              <p:cNvSpPr txBox="1"/>
              <p:nvPr/>
            </p:nvSpPr>
            <p:spPr>
              <a:xfrm>
                <a:off x="6989710" y="1767221"/>
                <a:ext cx="5118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</a:rPr>
                  <a:t>12</a:t>
                </a:r>
              </a:p>
            </p:txBody>
          </p:sp>
        </p:grpSp>
      </p:grpSp>
      <p:pic>
        <p:nvPicPr>
          <p:cNvPr id="17" name="Picture 8">
            <a:extLst>
              <a:ext uri="{FF2B5EF4-FFF2-40B4-BE49-F238E27FC236}">
                <a16:creationId xmlns="" xmlns:a16="http://schemas.microsoft.com/office/drawing/2014/main" id="{B3255675-9C99-465B-89FD-247909F5C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753" r="57544" b="64090"/>
          <a:stretch/>
        </p:blipFill>
        <p:spPr>
          <a:xfrm>
            <a:off x="193932" y="1091207"/>
            <a:ext cx="6741079" cy="2747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929" y="2971800"/>
            <a:ext cx="5063871" cy="8382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unreachable_destination">
            <a:hlinkClick r:id="" action="ppaction://media"/>
            <a:extLst>
              <a:ext uri="{FF2B5EF4-FFF2-40B4-BE49-F238E27FC236}">
                <a16:creationId xmlns="" xmlns:a16="http://schemas.microsoft.com/office/drawing/2014/main" id="{BC66EA3D-0014-4E06-9E3A-55C1B9C399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7626" y="1752600"/>
            <a:ext cx="6484372" cy="4477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5310" y="1352490"/>
            <a:ext cx="4357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04040"/>
                </a:solidFill>
              </a:rPr>
              <a:t>Bug Reproduction (</a:t>
            </a:r>
            <a:r>
              <a:rPr lang="en-US" sz="2000" b="1" dirty="0">
                <a:solidFill>
                  <a:srgbClr val="0070C0"/>
                </a:solidFill>
              </a:rPr>
              <a:t>MC_ROLL_P =</a:t>
            </a:r>
            <a:r>
              <a:rPr lang="en-US" sz="2000" b="1" dirty="0">
                <a:solidFill>
                  <a:srgbClr val="40404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0.1</a:t>
            </a:r>
            <a:r>
              <a:rPr lang="en-US" sz="2000" b="1" dirty="0">
                <a:solidFill>
                  <a:srgbClr val="404040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1732" y="329625"/>
            <a:ext cx="6163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Vulnerable Parameter </a:t>
            </a: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MC_ROLL_P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325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2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5720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C</a:t>
            </a:r>
            <a:r>
              <a:rPr lang="en-US" dirty="0" smtClean="0">
                <a:solidFill>
                  <a:srgbClr val="002060"/>
                </a:solidFill>
              </a:rPr>
              <a:t>ontrol-semantic bugs: new RAV attack surface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Parameter validation bugs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Minimum attack footprint </a:t>
            </a:r>
            <a:endParaRPr lang="en-US" sz="600" dirty="0">
              <a:solidFill>
                <a:srgbClr val="0070C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RVFuzzer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for discovering parameter validation bugs 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Only requiring contro</a:t>
            </a:r>
            <a:r>
              <a:rPr lang="en-US" dirty="0">
                <a:solidFill>
                  <a:srgbClr val="0070C0"/>
                </a:solidFill>
              </a:rPr>
              <a:t>l</a:t>
            </a:r>
            <a:r>
              <a:rPr lang="en-US" dirty="0" smtClean="0">
                <a:solidFill>
                  <a:srgbClr val="0070C0"/>
                </a:solidFill>
              </a:rPr>
              <a:t> program binary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Control-guided </a:t>
            </a:r>
            <a:r>
              <a:rPr lang="en-US" dirty="0">
                <a:solidFill>
                  <a:srgbClr val="0070C0"/>
                </a:solidFill>
              </a:rPr>
              <a:t>detection of bad control program </a:t>
            </a:r>
            <a:r>
              <a:rPr lang="en-US" dirty="0" smtClean="0">
                <a:solidFill>
                  <a:srgbClr val="0070C0"/>
                </a:solidFill>
              </a:rPr>
              <a:t>runs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Safe, </a:t>
            </a:r>
            <a:r>
              <a:rPr lang="en-US" dirty="0" smtClean="0">
                <a:solidFill>
                  <a:srgbClr val="0070C0"/>
                </a:solidFill>
              </a:rPr>
              <a:t>high-fidelity, and efficient </a:t>
            </a:r>
            <a:r>
              <a:rPr lang="en-US" dirty="0">
                <a:solidFill>
                  <a:srgbClr val="0070C0"/>
                </a:solidFill>
              </a:rPr>
              <a:t>control loop </a:t>
            </a:r>
            <a:r>
              <a:rPr lang="en-US" dirty="0" smtClean="0">
                <a:solidFill>
                  <a:srgbClr val="0070C0"/>
                </a:solidFill>
              </a:rPr>
              <a:t>fuzzing</a:t>
            </a:r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89 bugs found in </a:t>
            </a:r>
            <a:r>
              <a:rPr lang="en-US" dirty="0" err="1">
                <a:solidFill>
                  <a:srgbClr val="002060"/>
                </a:solidFill>
              </a:rPr>
              <a:t>ArduPilot</a:t>
            </a:r>
            <a:r>
              <a:rPr lang="en-US" dirty="0">
                <a:solidFill>
                  <a:srgbClr val="002060"/>
                </a:solidFill>
              </a:rPr>
              <a:t> and </a:t>
            </a:r>
            <a:r>
              <a:rPr lang="en-US" dirty="0" smtClean="0">
                <a:solidFill>
                  <a:srgbClr val="002060"/>
                </a:solidFill>
              </a:rPr>
              <a:t>PX4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Being tested and packaged by IAI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533400"/>
            <a:ext cx="9144000" cy="182880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6000" dirty="0" smtClean="0"/>
              <a:t>Thank you.</a:t>
            </a:r>
            <a:br>
              <a:rPr lang="en-US" sz="6000" dirty="0" smtClean="0"/>
            </a:br>
            <a:r>
              <a:rPr lang="en-US" sz="6000" dirty="0" smtClean="0"/>
              <a:t>Questions?</a:t>
            </a:r>
            <a:endParaRPr lang="en-US" sz="29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4191000"/>
            <a:ext cx="11582400" cy="1418391"/>
          </a:xfrm>
        </p:spPr>
        <p:txBody>
          <a:bodyPr>
            <a:normAutofit/>
          </a:bodyPr>
          <a:lstStyle/>
          <a:p>
            <a:endParaRPr lang="en-US" altLang="zh-CN" sz="2800" dirty="0" smtClean="0">
              <a:ea typeface="宋体" pitchFamily="2" charset="-122"/>
            </a:endParaRPr>
          </a:p>
          <a:p>
            <a:r>
              <a:rPr lang="en-US" altLang="zh-CN" sz="3200" dirty="0" smtClean="0">
                <a:solidFill>
                  <a:srgbClr val="0070C0"/>
                </a:solidFill>
                <a:ea typeface="宋体" pitchFamily="2" charset="-122"/>
              </a:rPr>
              <a:t>gbriskin@i-a-i.com, dxu@purdue.edu</a:t>
            </a:r>
          </a:p>
          <a:p>
            <a:endParaRPr lang="en-US" altLang="zh-CN" sz="4000" dirty="0">
              <a:ea typeface="宋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3289" y="2438400"/>
            <a:ext cx="920123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</a:rPr>
              <a:t>This research has been supported by the Office of Naval Research </a:t>
            </a:r>
            <a:endParaRPr lang="en-US" sz="2600" dirty="0" smtClean="0">
              <a:solidFill>
                <a:srgbClr val="002060"/>
              </a:solidFill>
            </a:endParaRPr>
          </a:p>
          <a:p>
            <a:pPr algn="ctr"/>
            <a:r>
              <a:rPr lang="en-US" sz="2600" dirty="0" smtClean="0">
                <a:solidFill>
                  <a:srgbClr val="002060"/>
                </a:solidFill>
              </a:rPr>
              <a:t>under </a:t>
            </a:r>
            <a:r>
              <a:rPr lang="en-US" sz="2600" dirty="0">
                <a:solidFill>
                  <a:srgbClr val="002060"/>
                </a:solidFill>
              </a:rPr>
              <a:t>Grant N00014-17-1-2045</a:t>
            </a:r>
          </a:p>
        </p:txBody>
      </p:sp>
    </p:spTree>
    <p:extLst>
      <p:ext uri="{BB962C8B-B14F-4D97-AF65-F5344CB8AC3E}">
        <p14:creationId xmlns:p14="http://schemas.microsoft.com/office/powerpoint/2010/main" val="8951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DA8B1-7133-44C9-8B43-37FC3059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 Aerial </a:t>
            </a:r>
            <a:r>
              <a:rPr lang="en-US" dirty="0" smtClean="0"/>
              <a:t>Vehicle Control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52E9C40-6C51-4DE1-B2BC-9E35CC5B31F8}"/>
              </a:ext>
            </a:extLst>
          </p:cNvPr>
          <p:cNvGrpSpPr/>
          <p:nvPr/>
        </p:nvGrpSpPr>
        <p:grpSpPr>
          <a:xfrm>
            <a:off x="2337343" y="3470509"/>
            <a:ext cx="2153019" cy="1012592"/>
            <a:chOff x="5788044" y="3303307"/>
            <a:chExt cx="2934814" cy="1352550"/>
          </a:xfrm>
        </p:grpSpPr>
        <p:pic>
          <p:nvPicPr>
            <p:cNvPr id="18" name="Picture 4" descr="https://upload.wikimedia.org/wikipedia/commons/thumb/4/43/PID_en.svg/400px-PID_en.svg.png">
              <a:extLst>
                <a:ext uri="{FF2B5EF4-FFF2-40B4-BE49-F238E27FC236}">
                  <a16:creationId xmlns:a16="http://schemas.microsoft.com/office/drawing/2014/main" xmlns="" id="{66D34063-61B7-4EB7-ABF7-CDA5B48E73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08"/>
            <a:stretch/>
          </p:blipFill>
          <p:spPr bwMode="auto">
            <a:xfrm>
              <a:off x="5788044" y="3303307"/>
              <a:ext cx="2552393" cy="1352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upload.wikimedia.org/wikipedia/commons/thumb/4/43/PID_en.svg/400px-PID_en.svg.png">
              <a:extLst>
                <a:ext uri="{FF2B5EF4-FFF2-40B4-BE49-F238E27FC236}">
                  <a16:creationId xmlns:a16="http://schemas.microsoft.com/office/drawing/2014/main" xmlns="" id="{8CDD7AD3-D50D-433A-8DD0-C1A5DE3AE4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63"/>
            <a:stretch/>
          </p:blipFill>
          <p:spPr bwMode="auto">
            <a:xfrm>
              <a:off x="8340437" y="3303307"/>
              <a:ext cx="382421" cy="1352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 descr="ê´ë ¨ ì´ë¯¸ì§">
            <a:extLst>
              <a:ext uri="{FF2B5EF4-FFF2-40B4-BE49-F238E27FC236}">
                <a16:creationId xmlns:a16="http://schemas.microsoft.com/office/drawing/2014/main" xmlns="" id="{52C62D40-91B5-45E6-8EBE-9A8A60747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59" y="1915448"/>
            <a:ext cx="789436" cy="7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FF7EC60-112C-4210-9D4C-80E4B092FD33}"/>
              </a:ext>
            </a:extLst>
          </p:cNvPr>
          <p:cNvSpPr txBox="1"/>
          <p:nvPr/>
        </p:nvSpPr>
        <p:spPr>
          <a:xfrm>
            <a:off x="3721058" y="2997223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 Module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1305D1-6375-4489-8D1F-52149E791AF8}"/>
              </a:ext>
            </a:extLst>
          </p:cNvPr>
          <p:cNvSpPr txBox="1"/>
          <p:nvPr/>
        </p:nvSpPr>
        <p:spPr>
          <a:xfrm>
            <a:off x="1702220" y="2753461"/>
            <a:ext cx="910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Mission</a:t>
            </a:r>
          </a:p>
          <a:p>
            <a:pPr algn="ctr"/>
            <a:r>
              <a:rPr lang="en-US" dirty="0"/>
              <a:t>Module</a:t>
            </a:r>
          </a:p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63CD783-583E-44C2-9A17-367AFD8FF9BB}"/>
              </a:ext>
            </a:extLst>
          </p:cNvPr>
          <p:cNvGrpSpPr/>
          <p:nvPr/>
        </p:nvGrpSpPr>
        <p:grpSpPr>
          <a:xfrm>
            <a:off x="3244207" y="1862194"/>
            <a:ext cx="2321408" cy="1074099"/>
            <a:chOff x="607121" y="2231420"/>
            <a:chExt cx="1692719" cy="783330"/>
          </a:xfrm>
        </p:grpSpPr>
        <p:pic>
          <p:nvPicPr>
            <p:cNvPr id="24" name="Picture 8" descr="gyro sensor iconì ëí ì´ë¯¸ì§ ê²ìê²°ê³¼">
              <a:extLst>
                <a:ext uri="{FF2B5EF4-FFF2-40B4-BE49-F238E27FC236}">
                  <a16:creationId xmlns:a16="http://schemas.microsoft.com/office/drawing/2014/main" xmlns="" id="{743ACAD1-F96C-4CDC-8710-897869B0DE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4" t="4117" r="33024" b="53703"/>
            <a:stretch/>
          </p:blipFill>
          <p:spPr bwMode="auto">
            <a:xfrm>
              <a:off x="1142480" y="2231420"/>
              <a:ext cx="649515" cy="776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gyro sensor iconì ëí ì´ë¯¸ì§ ê²ìê²°ê³¼">
              <a:extLst>
                <a:ext uri="{FF2B5EF4-FFF2-40B4-BE49-F238E27FC236}">
                  <a16:creationId xmlns:a16="http://schemas.microsoft.com/office/drawing/2014/main" xmlns="" id="{D6AC2B32-5381-4004-AD29-904AFC77EB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5" t="47900" r="69203" b="12335"/>
            <a:stretch/>
          </p:blipFill>
          <p:spPr bwMode="auto">
            <a:xfrm>
              <a:off x="1767980" y="2269679"/>
              <a:ext cx="531860" cy="731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gyro sensor iconì ëí ì´ë¯¸ì§ ê²ìê²°ê³¼">
              <a:extLst>
                <a:ext uri="{FF2B5EF4-FFF2-40B4-BE49-F238E27FC236}">
                  <a16:creationId xmlns:a16="http://schemas.microsoft.com/office/drawing/2014/main" xmlns="" id="{9CCAE8B0-CDFF-46E9-9609-5A3A42B42F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" t="4117" r="67029" b="53703"/>
            <a:stretch/>
          </p:blipFill>
          <p:spPr bwMode="auto">
            <a:xfrm>
              <a:off x="607121" y="2238718"/>
              <a:ext cx="621857" cy="776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AC4CA8A-29C2-4EC4-B1B9-4B19D0922434}"/>
              </a:ext>
            </a:extLst>
          </p:cNvPr>
          <p:cNvGrpSpPr/>
          <p:nvPr/>
        </p:nvGrpSpPr>
        <p:grpSpPr>
          <a:xfrm>
            <a:off x="6461981" y="2882282"/>
            <a:ext cx="1079059" cy="981453"/>
            <a:chOff x="1349573" y="5140288"/>
            <a:chExt cx="1644541" cy="1421674"/>
          </a:xfrm>
        </p:grpSpPr>
        <p:pic>
          <p:nvPicPr>
            <p:cNvPr id="28" name="Picture 4" descr="rocket icon &quot;free&quot;ì ëí ì´ë¯¸ì§ ê²ìê²°ê³¼">
              <a:extLst>
                <a:ext uri="{FF2B5EF4-FFF2-40B4-BE49-F238E27FC236}">
                  <a16:creationId xmlns:a16="http://schemas.microsoft.com/office/drawing/2014/main" xmlns="" id="{FB11134F-52FF-4885-B74B-FAC864E4C9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5" t="55875" r="11000" b="9976"/>
            <a:stretch/>
          </p:blipFill>
          <p:spPr bwMode="auto">
            <a:xfrm>
              <a:off x="1349573" y="5830094"/>
              <a:ext cx="1644541" cy="731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ê´ë ¨ ì´ë¯¸ì§">
              <a:extLst>
                <a:ext uri="{FF2B5EF4-FFF2-40B4-BE49-F238E27FC236}">
                  <a16:creationId xmlns:a16="http://schemas.microsoft.com/office/drawing/2014/main" xmlns="" id="{2AAD8E27-C853-4F77-BE2B-C408359C3D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4" t="19912" r="16054" b="21231"/>
            <a:stretch/>
          </p:blipFill>
          <p:spPr bwMode="auto">
            <a:xfrm>
              <a:off x="1574753" y="5140288"/>
              <a:ext cx="1158985" cy="78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ABCE3AE-10A3-4792-9D19-48DB572FCF10}"/>
              </a:ext>
            </a:extLst>
          </p:cNvPr>
          <p:cNvSpPr txBox="1"/>
          <p:nvPr/>
        </p:nvSpPr>
        <p:spPr>
          <a:xfrm>
            <a:off x="4119853" y="4949375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Motor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1C4C9B3A-E392-4767-A9C6-5BC99384052C}"/>
              </a:ext>
            </a:extLst>
          </p:cNvPr>
          <p:cNvSpPr/>
          <p:nvPr/>
        </p:nvSpPr>
        <p:spPr>
          <a:xfrm>
            <a:off x="1284715" y="1785653"/>
            <a:ext cx="4343361" cy="382149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U-Turn 34">
            <a:extLst>
              <a:ext uri="{FF2B5EF4-FFF2-40B4-BE49-F238E27FC236}">
                <a16:creationId xmlns:a16="http://schemas.microsoft.com/office/drawing/2014/main" xmlns="" id="{1B3A47FD-AD77-4D8A-9054-DF670AB7ED20}"/>
              </a:ext>
            </a:extLst>
          </p:cNvPr>
          <p:cNvSpPr/>
          <p:nvPr/>
        </p:nvSpPr>
        <p:spPr>
          <a:xfrm flipH="1">
            <a:off x="4423777" y="1427771"/>
            <a:ext cx="2785144" cy="442759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U-Turn 35">
            <a:extLst>
              <a:ext uri="{FF2B5EF4-FFF2-40B4-BE49-F238E27FC236}">
                <a16:creationId xmlns:a16="http://schemas.microsoft.com/office/drawing/2014/main" xmlns="" id="{934E5BB3-B3D0-436D-9CB9-7FB62E771C11}"/>
              </a:ext>
            </a:extLst>
          </p:cNvPr>
          <p:cNvSpPr/>
          <p:nvPr/>
        </p:nvSpPr>
        <p:spPr>
          <a:xfrm rot="10800000" flipH="1">
            <a:off x="3607857" y="5441147"/>
            <a:ext cx="3601063" cy="44275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474BB37-0A37-422F-810C-C0E9C0662EFA}"/>
              </a:ext>
            </a:extLst>
          </p:cNvPr>
          <p:cNvSpPr txBox="1"/>
          <p:nvPr/>
        </p:nvSpPr>
        <p:spPr>
          <a:xfrm>
            <a:off x="2797981" y="1358168"/>
            <a:ext cx="1412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RAV System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D6A1C8F-45BF-4E9D-B25F-C09095CABCE6}"/>
              </a:ext>
            </a:extLst>
          </p:cNvPr>
          <p:cNvSpPr txBox="1"/>
          <p:nvPr/>
        </p:nvSpPr>
        <p:spPr>
          <a:xfrm>
            <a:off x="4572000" y="5896617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Aerodynamics</a:t>
            </a:r>
            <a:endParaRPr lang="en-US" b="1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B130AA34-1141-4BEB-9EB3-82BBFE56E206}"/>
              </a:ext>
            </a:extLst>
          </p:cNvPr>
          <p:cNvSpPr/>
          <p:nvPr/>
        </p:nvSpPr>
        <p:spPr>
          <a:xfrm>
            <a:off x="6206203" y="1862193"/>
            <a:ext cx="1559222" cy="357895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4C10C48-6D45-4F23-893C-251CE204FE06}"/>
              </a:ext>
            </a:extLst>
          </p:cNvPr>
          <p:cNvSpPr txBox="1"/>
          <p:nvPr/>
        </p:nvSpPr>
        <p:spPr>
          <a:xfrm>
            <a:off x="6249116" y="4068733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Physical </a:t>
            </a:r>
          </a:p>
          <a:p>
            <a:pPr algn="ctr"/>
            <a:r>
              <a:rPr lang="en-US" b="1" dirty="0"/>
              <a:t>Environment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90C97E5-41A1-47A7-81F7-D58CB26C8A26}"/>
              </a:ext>
            </a:extLst>
          </p:cNvPr>
          <p:cNvSpPr txBox="1"/>
          <p:nvPr/>
        </p:nvSpPr>
        <p:spPr>
          <a:xfrm>
            <a:off x="4966229" y="1052714"/>
            <a:ext cx="164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Feedback Input</a:t>
            </a: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xmlns="" id="{C39105DA-2425-40CA-8BA4-6BDDC8AA1303}"/>
              </a:ext>
            </a:extLst>
          </p:cNvPr>
          <p:cNvSpPr/>
          <p:nvPr/>
        </p:nvSpPr>
        <p:spPr>
          <a:xfrm rot="2065840">
            <a:off x="3274279" y="3015858"/>
            <a:ext cx="327572" cy="401358"/>
          </a:xfrm>
          <a:prstGeom prst="down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xmlns="" id="{1AE14904-32A1-483C-9A15-B0F9045D92BE}"/>
              </a:ext>
            </a:extLst>
          </p:cNvPr>
          <p:cNvSpPr/>
          <p:nvPr/>
        </p:nvSpPr>
        <p:spPr>
          <a:xfrm rot="19664000">
            <a:off x="2696357" y="2974255"/>
            <a:ext cx="327572" cy="401358"/>
          </a:xfrm>
          <a:prstGeom prst="down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6" descr="ë°ë png ìì´ì½ì ëí ì´ë¯¸ì§ ê²ìê²°ê³¼">
            <a:extLst>
              <a:ext uri="{FF2B5EF4-FFF2-40B4-BE49-F238E27FC236}">
                <a16:creationId xmlns:a16="http://schemas.microsoft.com/office/drawing/2014/main" xmlns="" id="{12FB6580-B744-40A6-B67F-91C274D78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16" y="2559135"/>
            <a:ext cx="408002" cy="4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324163" y="2124330"/>
            <a:ext cx="1994451" cy="2066670"/>
            <a:chOff x="-324163" y="2124330"/>
            <a:chExt cx="1994451" cy="206667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5469DAF-BCC3-47E9-B3AD-A2D4B47D6DFB}"/>
                </a:ext>
              </a:extLst>
            </p:cNvPr>
            <p:cNvSpPr txBox="1"/>
            <p:nvPr/>
          </p:nvSpPr>
          <p:spPr>
            <a:xfrm>
              <a:off x="-324163" y="2500228"/>
              <a:ext cx="19944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Ground</a:t>
              </a:r>
            </a:p>
            <a:p>
              <a:pPr algn="ctr"/>
              <a:r>
                <a:rPr lang="en-US" b="1" dirty="0" smtClean="0"/>
                <a:t>Control</a:t>
              </a:r>
            </a:p>
            <a:p>
              <a:pPr algn="ctr"/>
              <a:r>
                <a:rPr lang="en-US" b="1" dirty="0" smtClean="0"/>
                <a:t>Station</a:t>
              </a:r>
              <a:endParaRPr lang="en-US" b="1" dirty="0"/>
            </a:p>
          </p:txBody>
        </p:sp>
        <p:sp>
          <p:nvSpPr>
            <p:cNvPr id="48" name="Arrow: Bent 47">
              <a:extLst>
                <a:ext uri="{FF2B5EF4-FFF2-40B4-BE49-F238E27FC236}">
                  <a16:creationId xmlns:a16="http://schemas.microsoft.com/office/drawing/2014/main" xmlns="" id="{7D1B996B-BD18-435E-8590-1782A9D5700B}"/>
                </a:ext>
              </a:extLst>
            </p:cNvPr>
            <p:cNvSpPr/>
            <p:nvPr/>
          </p:nvSpPr>
          <p:spPr>
            <a:xfrm>
              <a:off x="623566" y="2124330"/>
              <a:ext cx="598687" cy="411277"/>
            </a:xfrm>
            <a:prstGeom prst="ben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xmlns="" id="{E232991B-8A0D-4759-B22F-0C5BF863C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58492" y="3308530"/>
              <a:ext cx="882470" cy="882470"/>
            </a:xfrm>
            <a:prstGeom prst="rect">
              <a:avLst/>
            </a:prstGeom>
          </p:spPr>
        </p:pic>
      </p:grpSp>
      <p:pic>
        <p:nvPicPr>
          <p:cNvPr id="52" name="Picture 6" descr="ë°ë png ìì´ì½ì ëí ì´ë¯¸ì§ ê²ìê²°ê³¼">
            <a:extLst>
              <a:ext uri="{FF2B5EF4-FFF2-40B4-BE49-F238E27FC236}">
                <a16:creationId xmlns:a16="http://schemas.microsoft.com/office/drawing/2014/main" xmlns="" id="{105FFD9D-8999-485F-87F9-B1231B84E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43" y="2291560"/>
            <a:ext cx="408002" cy="4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rrow: Circular 54">
            <a:extLst>
              <a:ext uri="{FF2B5EF4-FFF2-40B4-BE49-F238E27FC236}">
                <a16:creationId xmlns:a16="http://schemas.microsoft.com/office/drawing/2014/main" xmlns="" id="{5EC53181-618D-4113-8650-9DA1C9379FBF}"/>
              </a:ext>
            </a:extLst>
          </p:cNvPr>
          <p:cNvSpPr/>
          <p:nvPr/>
        </p:nvSpPr>
        <p:spPr>
          <a:xfrm rot="10800000">
            <a:off x="2684586" y="4886914"/>
            <a:ext cx="346864" cy="494253"/>
          </a:xfrm>
          <a:prstGeom prst="circularArrow">
            <a:avLst>
              <a:gd name="adj1" fmla="val 20279"/>
              <a:gd name="adj2" fmla="val 1532280"/>
              <a:gd name="adj3" fmla="val 18803766"/>
              <a:gd name="adj4" fmla="val 2272307"/>
              <a:gd name="adj5" fmla="val 2024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pic>
        <p:nvPicPr>
          <p:cNvPr id="56" name="Picture 2" descr="motor iconì ëí ì´ë¯¸ì§ ê²ìê²°ê³¼">
            <a:extLst>
              <a:ext uri="{FF2B5EF4-FFF2-40B4-BE49-F238E27FC236}">
                <a16:creationId xmlns:a16="http://schemas.microsoft.com/office/drawing/2014/main" xmlns="" id="{E3272E5B-5863-4DDD-B49B-7A2FE12E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10" y="4675447"/>
            <a:ext cx="1148307" cy="9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rrow: Down 56">
            <a:extLst>
              <a:ext uri="{FF2B5EF4-FFF2-40B4-BE49-F238E27FC236}">
                <a16:creationId xmlns:a16="http://schemas.microsoft.com/office/drawing/2014/main" xmlns="" id="{4D87D3DC-577C-4F27-92EE-1EFBAE25F5BB}"/>
              </a:ext>
            </a:extLst>
          </p:cNvPr>
          <p:cNvSpPr/>
          <p:nvPr/>
        </p:nvSpPr>
        <p:spPr>
          <a:xfrm>
            <a:off x="3476690" y="4433677"/>
            <a:ext cx="327572" cy="401358"/>
          </a:xfrm>
          <a:prstGeom prst="down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874CB7C-8C40-4035-9740-17696C43D6F6}"/>
              </a:ext>
            </a:extLst>
          </p:cNvPr>
          <p:cNvSpPr txBox="1"/>
          <p:nvPr/>
        </p:nvSpPr>
        <p:spPr>
          <a:xfrm>
            <a:off x="4405193" y="3901907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Controller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xmlns="" id="{CB03B7F6-668F-476F-A73B-80ACC30CA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4104" y="914400"/>
            <a:ext cx="4281695" cy="5079446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RAV Controller </a:t>
            </a:r>
          </a:p>
          <a:p>
            <a:pPr lvl="1"/>
            <a:r>
              <a:rPr lang="en-US" sz="2200" dirty="0" smtClean="0"/>
              <a:t>Control vehicle movements &amp; operations</a:t>
            </a:r>
            <a:endParaRPr lang="en-US" sz="2200" dirty="0"/>
          </a:p>
          <a:p>
            <a:pPr lvl="1"/>
            <a:r>
              <a:rPr lang="en-US" sz="2200" dirty="0" smtClean="0"/>
              <a:t>Follow </a:t>
            </a:r>
            <a:r>
              <a:rPr lang="en-US" sz="2200" dirty="0"/>
              <a:t>user commands </a:t>
            </a:r>
          </a:p>
          <a:p>
            <a:pPr lvl="1"/>
            <a:r>
              <a:rPr lang="en-US" sz="2200" dirty="0" smtClean="0"/>
              <a:t>With many configurable parameters</a:t>
            </a:r>
            <a:endParaRPr lang="en-US" sz="2200" dirty="0"/>
          </a:p>
        </p:txBody>
      </p:sp>
      <p:grpSp>
        <p:nvGrpSpPr>
          <p:cNvPr id="3" name="Group 2"/>
          <p:cNvGrpSpPr/>
          <p:nvPr/>
        </p:nvGrpSpPr>
        <p:grpSpPr>
          <a:xfrm>
            <a:off x="8763000" y="3429000"/>
            <a:ext cx="2497224" cy="2263411"/>
            <a:chOff x="8618669" y="3912990"/>
            <a:chExt cx="2497224" cy="2263411"/>
          </a:xfrm>
        </p:grpSpPr>
        <p:sp>
          <p:nvSpPr>
            <p:cNvPr id="37" name="Arrow: Circular 3">
              <a:extLst>
                <a:ext uri="{FF2B5EF4-FFF2-40B4-BE49-F238E27FC236}">
                  <a16:creationId xmlns:a16="http://schemas.microsoft.com/office/drawing/2014/main" xmlns="" id="{BD74050E-4A5F-41DB-8BBE-606EB193DAAA}"/>
                </a:ext>
              </a:extLst>
            </p:cNvPr>
            <p:cNvSpPr/>
            <p:nvPr/>
          </p:nvSpPr>
          <p:spPr>
            <a:xfrm rot="10800000">
              <a:off x="10083583" y="4776194"/>
              <a:ext cx="535396" cy="881578"/>
            </a:xfrm>
            <a:prstGeom prst="circularArrow">
              <a:avLst>
                <a:gd name="adj1" fmla="val 14031"/>
                <a:gd name="adj2" fmla="val 1418271"/>
                <a:gd name="adj3" fmla="val 19396262"/>
                <a:gd name="adj4" fmla="val 2507449"/>
                <a:gd name="adj5" fmla="val 2436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Arrow: Circular 4">
              <a:extLst>
                <a:ext uri="{FF2B5EF4-FFF2-40B4-BE49-F238E27FC236}">
                  <a16:creationId xmlns:a16="http://schemas.microsoft.com/office/drawing/2014/main" xmlns="" id="{032B3E4A-B48A-4D22-AF6E-CDB0D85736AE}"/>
                </a:ext>
              </a:extLst>
            </p:cNvPr>
            <p:cNvSpPr/>
            <p:nvPr/>
          </p:nvSpPr>
          <p:spPr>
            <a:xfrm rot="7912832">
              <a:off x="8906301" y="5259108"/>
              <a:ext cx="535396" cy="881578"/>
            </a:xfrm>
            <a:prstGeom prst="circularArrow">
              <a:avLst>
                <a:gd name="adj1" fmla="val 12969"/>
                <a:gd name="adj2" fmla="val 1418271"/>
                <a:gd name="adj3" fmla="val 19708312"/>
                <a:gd name="adj4" fmla="val 2498122"/>
                <a:gd name="adj5" fmla="val 2436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Arrow: Circular 5">
              <a:extLst>
                <a:ext uri="{FF2B5EF4-FFF2-40B4-BE49-F238E27FC236}">
                  <a16:creationId xmlns:a16="http://schemas.microsoft.com/office/drawing/2014/main" xmlns="" id="{C6B6A9C9-1EBF-4CCC-8404-A1B03E7FFCB9}"/>
                </a:ext>
              </a:extLst>
            </p:cNvPr>
            <p:cNvSpPr/>
            <p:nvPr/>
          </p:nvSpPr>
          <p:spPr>
            <a:xfrm rot="5400000">
              <a:off x="9347090" y="4138553"/>
              <a:ext cx="535396" cy="881578"/>
            </a:xfrm>
            <a:prstGeom prst="circularArrow">
              <a:avLst>
                <a:gd name="adj1" fmla="val 14200"/>
                <a:gd name="adj2" fmla="val 1418271"/>
                <a:gd name="adj3" fmla="val 19718277"/>
                <a:gd name="adj4" fmla="val 2507449"/>
                <a:gd name="adj5" fmla="val 2436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0" name="Straight Arrow Connector 6">
              <a:extLst>
                <a:ext uri="{FF2B5EF4-FFF2-40B4-BE49-F238E27FC236}">
                  <a16:creationId xmlns:a16="http://schemas.microsoft.com/office/drawing/2014/main" xmlns="" id="{74C9A1F4-D764-49F8-B72A-9FA76E9768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3268" y="5210878"/>
              <a:ext cx="731520" cy="7315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7">
              <a:extLst>
                <a:ext uri="{FF2B5EF4-FFF2-40B4-BE49-F238E27FC236}">
                  <a16:creationId xmlns:a16="http://schemas.microsoft.com/office/drawing/2014/main" xmlns="" id="{82528533-280B-4340-AFCC-75DA32278AB2}"/>
                </a:ext>
              </a:extLst>
            </p:cNvPr>
            <p:cNvCxnSpPr>
              <a:cxnSpLocks/>
            </p:cNvCxnSpPr>
            <p:nvPr/>
          </p:nvCxnSpPr>
          <p:spPr>
            <a:xfrm>
              <a:off x="9605350" y="5216983"/>
              <a:ext cx="122992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8">
              <a:extLst>
                <a:ext uri="{FF2B5EF4-FFF2-40B4-BE49-F238E27FC236}">
                  <a16:creationId xmlns:a16="http://schemas.microsoft.com/office/drawing/2014/main" xmlns="" id="{282199A0-613F-4D84-A4FB-B3B9138AF8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4788" y="4242515"/>
              <a:ext cx="0" cy="9683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 descr="drone iconì ëí ì´ë¯¸ì§ ê²ìê²°ê³¼">
              <a:extLst>
                <a:ext uri="{FF2B5EF4-FFF2-40B4-BE49-F238E27FC236}">
                  <a16:creationId xmlns:a16="http://schemas.microsoft.com/office/drawing/2014/main" xmlns="" id="{AFACBD4E-50B1-4289-B28B-6B9439B41B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3" t="5815" r="64760" b="6213"/>
            <a:stretch/>
          </p:blipFill>
          <p:spPr bwMode="auto">
            <a:xfrm>
              <a:off x="9135379" y="4983014"/>
              <a:ext cx="920199" cy="604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xmlns="" id="{24F1F0F9-702B-4B70-8880-8DBEF6653858}"/>
                    </a:ext>
                  </a:extLst>
                </p:cNvPr>
                <p:cNvSpPr txBox="1"/>
                <p:nvPr/>
              </p:nvSpPr>
              <p:spPr>
                <a:xfrm>
                  <a:off x="9432662" y="3912990"/>
                  <a:ext cx="3537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4F1F0F9-702B-4B70-8880-8DBEF66538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2662" y="3912990"/>
                  <a:ext cx="353750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xmlns="" id="{EFE0D312-279D-4281-BB43-209E5AD4F8D9}"/>
                    </a:ext>
                  </a:extLst>
                </p:cNvPr>
                <p:cNvSpPr txBox="1"/>
                <p:nvPr/>
              </p:nvSpPr>
              <p:spPr>
                <a:xfrm>
                  <a:off x="10744509" y="5032317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FE0D312-279D-4281-BB43-209E5AD4F8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44509" y="5032317"/>
                  <a:ext cx="371384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72EFE5A5-17E0-4780-A798-7532C9EC6B6B}"/>
                    </a:ext>
                  </a:extLst>
                </p:cNvPr>
                <p:cNvSpPr txBox="1"/>
                <p:nvPr/>
              </p:nvSpPr>
              <p:spPr>
                <a:xfrm>
                  <a:off x="8618669" y="5807069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72EFE5A5-17E0-4780-A798-7532C9EC6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8669" y="5807069"/>
                  <a:ext cx="37138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xmlns="" id="{E49763B2-ADCC-4B2B-B59D-598366CD154E}"/>
                    </a:ext>
                  </a:extLst>
                </p:cNvPr>
                <p:cNvSpPr txBox="1"/>
                <p:nvPr/>
              </p:nvSpPr>
              <p:spPr>
                <a:xfrm>
                  <a:off x="8681248" y="4376169"/>
                  <a:ext cx="672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𝑦𝑎𝑤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E49763B2-ADCC-4B2B-B59D-598366CD1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1248" y="4376169"/>
                  <a:ext cx="672300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xmlns="" id="{23710E64-8BD3-484A-8138-9C95F8AEF6C4}"/>
                    </a:ext>
                  </a:extLst>
                </p:cNvPr>
                <p:cNvSpPr txBox="1"/>
                <p:nvPr/>
              </p:nvSpPr>
              <p:spPr>
                <a:xfrm>
                  <a:off x="9275478" y="5807069"/>
                  <a:ext cx="6215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𝑟𝑜𝑙𝑙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23710E64-8BD3-484A-8138-9C95F8AEF6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5478" y="5807069"/>
                  <a:ext cx="621580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xmlns="" id="{4B6EC144-E887-4689-ABA3-D15B3C4B81DF}"/>
                    </a:ext>
                  </a:extLst>
                </p:cNvPr>
                <p:cNvSpPr txBox="1"/>
                <p:nvPr/>
              </p:nvSpPr>
              <p:spPr>
                <a:xfrm>
                  <a:off x="10109862" y="4556780"/>
                  <a:ext cx="768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𝑝𝑖𝑡𝑐h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B6EC144-E887-4689-ABA3-D15B3C4B8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9862" y="4556780"/>
                  <a:ext cx="768928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662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Attack Surface with Remote Input</a:t>
            </a:r>
            <a:endParaRPr lang="en-US" sz="3600" dirty="0"/>
          </a:p>
        </p:txBody>
      </p:sp>
      <p:sp>
        <p:nvSpPr>
          <p:cNvPr id="151" name="사각형: 둥근 모서리 121">
            <a:extLst>
              <a:ext uri="{FF2B5EF4-FFF2-40B4-BE49-F238E27FC236}">
                <a16:creationId xmlns="" xmlns:a16="http://schemas.microsoft.com/office/drawing/2014/main" id="{4AA21A7A-300C-477B-9BD1-527B7D991374}"/>
              </a:ext>
            </a:extLst>
          </p:cNvPr>
          <p:cNvSpPr/>
          <p:nvPr/>
        </p:nvSpPr>
        <p:spPr>
          <a:xfrm rot="16200000">
            <a:off x="5765236" y="1554356"/>
            <a:ext cx="3058595" cy="4919256"/>
          </a:xfrm>
          <a:prstGeom prst="roundRect">
            <a:avLst>
              <a:gd name="adj" fmla="val 4878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사각형: 둥근 모서리 121">
            <a:extLst>
              <a:ext uri="{FF2B5EF4-FFF2-40B4-BE49-F238E27FC236}">
                <a16:creationId xmlns="" xmlns:a16="http://schemas.microsoft.com/office/drawing/2014/main" id="{361D3842-5C28-4E3F-AC1F-8EDAF089AA72}"/>
              </a:ext>
            </a:extLst>
          </p:cNvPr>
          <p:cNvSpPr/>
          <p:nvPr/>
        </p:nvSpPr>
        <p:spPr>
          <a:xfrm rot="16200000">
            <a:off x="5669561" y="1444986"/>
            <a:ext cx="3058595" cy="4919256"/>
          </a:xfrm>
          <a:prstGeom prst="roundRect">
            <a:avLst>
              <a:gd name="adj" fmla="val 4878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4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B4A3D832-B8E8-4AA3-BAA1-3D16D2089473}"/>
              </a:ext>
            </a:extLst>
          </p:cNvPr>
          <p:cNvSpPr txBox="1"/>
          <p:nvPr/>
        </p:nvSpPr>
        <p:spPr>
          <a:xfrm>
            <a:off x="5420419" y="1938039"/>
            <a:ext cx="3417602" cy="2646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72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x-axis Cascading Controller</a:t>
            </a:r>
            <a:endParaRPr lang="en-US" sz="172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8" name="Straight Arrow Connector 37">
            <a:extLst>
              <a:ext uri="{FF2B5EF4-FFF2-40B4-BE49-F238E27FC236}">
                <a16:creationId xmlns="" xmlns:a16="http://schemas.microsoft.com/office/drawing/2014/main" id="{57A4C696-7FE8-41BF-A716-2CE79B4EE885}"/>
              </a:ext>
            </a:extLst>
          </p:cNvPr>
          <p:cNvCxnSpPr>
            <a:cxnSpLocks/>
            <a:stCxn id="182" idx="1"/>
            <a:endCxn id="176" idx="6"/>
          </p:cNvCxnSpPr>
          <p:nvPr/>
        </p:nvCxnSpPr>
        <p:spPr>
          <a:xfrm flipH="1" flipV="1">
            <a:off x="10395512" y="4134183"/>
            <a:ext cx="359092" cy="157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dash"/>
            <a:miter lim="800000"/>
            <a:headEnd type="triangle"/>
            <a:tailEnd type="none"/>
          </a:ln>
          <a:effectLst/>
        </p:spPr>
      </p:cxnSp>
      <p:sp>
        <p:nvSpPr>
          <p:cNvPr id="181" name="TextBox 180">
            <a:extLst>
              <a:ext uri="{FF2B5EF4-FFF2-40B4-BE49-F238E27FC236}">
                <a16:creationId xmlns="" xmlns:a16="http://schemas.microsoft.com/office/drawing/2014/main" id="{04D86F1B-4F4B-4726-8DAC-BF7DC97EC88B}"/>
              </a:ext>
            </a:extLst>
          </p:cNvPr>
          <p:cNvSpPr txBox="1"/>
          <p:nvPr/>
        </p:nvSpPr>
        <p:spPr>
          <a:xfrm>
            <a:off x="10516296" y="2800954"/>
            <a:ext cx="15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Operations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2" name="Rectangle: Rounded Corners 87">
            <a:extLst>
              <a:ext uri="{FF2B5EF4-FFF2-40B4-BE49-F238E27FC236}">
                <a16:creationId xmlns="" xmlns:a16="http://schemas.microsoft.com/office/drawing/2014/main" id="{5CAFAE8E-7C75-4707-9CBE-D8727EF32962}"/>
              </a:ext>
            </a:extLst>
          </p:cNvPr>
          <p:cNvSpPr/>
          <p:nvPr/>
        </p:nvSpPr>
        <p:spPr>
          <a:xfrm>
            <a:off x="10754604" y="3393667"/>
            <a:ext cx="1134881" cy="148417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3" name="Picture 2" descr="ê´ë ¨ ì´ë¯¸ì§">
            <a:extLst>
              <a:ext uri="{FF2B5EF4-FFF2-40B4-BE49-F238E27FC236}">
                <a16:creationId xmlns="" xmlns:a16="http://schemas.microsoft.com/office/drawing/2014/main" id="{7ECD59F0-2B69-4158-8AB4-9D8C51B8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21321" r="19073" b="22002"/>
          <a:stretch/>
        </p:blipFill>
        <p:spPr bwMode="auto">
          <a:xfrm>
            <a:off x="10846681" y="3464475"/>
            <a:ext cx="949956" cy="64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6" descr="ë°ë png ìì´ì½ì ëí ì´ë¯¸ì§ ê²ìê²°ê³¼">
            <a:extLst>
              <a:ext uri="{FF2B5EF4-FFF2-40B4-BE49-F238E27FC236}">
                <a16:creationId xmlns="" xmlns:a16="http://schemas.microsoft.com/office/drawing/2014/main" id="{C53EE196-3335-4BA7-9E50-2DAC78310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661" y="4022716"/>
            <a:ext cx="615089" cy="66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14BFC0E5-CF32-4C97-8570-4F5AFC6B27B1}"/>
              </a:ext>
            </a:extLst>
          </p:cNvPr>
          <p:cNvSpPr txBox="1"/>
          <p:nvPr/>
        </p:nvSpPr>
        <p:spPr>
          <a:xfrm>
            <a:off x="2995246" y="3134380"/>
            <a:ext cx="133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</a:p>
          <a:p>
            <a:pPr algn="ctr"/>
            <a:r>
              <a:rPr lang="en-US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Param.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="" xmlns:a16="http://schemas.microsoft.com/office/drawing/2014/main" id="{DBBCC628-308B-4654-8846-EA689DB981AB}"/>
              </a:ext>
            </a:extLst>
          </p:cNvPr>
          <p:cNvSpPr txBox="1"/>
          <p:nvPr/>
        </p:nvSpPr>
        <p:spPr>
          <a:xfrm>
            <a:off x="2847072" y="2007532"/>
            <a:ext cx="1590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Controller</a:t>
            </a:r>
          </a:p>
          <a:p>
            <a:pPr algn="ctr"/>
            <a:r>
              <a:rPr lang="en-US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Param.</a:t>
            </a:r>
          </a:p>
        </p:txBody>
      </p:sp>
      <p:cxnSp>
        <p:nvCxnSpPr>
          <p:cNvPr id="191" name="Connector: Curved 31">
            <a:extLst>
              <a:ext uri="{FF2B5EF4-FFF2-40B4-BE49-F238E27FC236}">
                <a16:creationId xmlns="" xmlns:a16="http://schemas.microsoft.com/office/drawing/2014/main" id="{3C8CF878-158A-4CAF-A51A-12F3E67934C8}"/>
              </a:ext>
            </a:extLst>
          </p:cNvPr>
          <p:cNvCxnSpPr>
            <a:cxnSpLocks/>
            <a:stCxn id="182" idx="2"/>
            <a:endCxn id="154" idx="3"/>
          </p:cNvCxnSpPr>
          <p:nvPr/>
        </p:nvCxnSpPr>
        <p:spPr>
          <a:xfrm rot="5400000">
            <a:off x="9337124" y="3797395"/>
            <a:ext cx="904470" cy="3065372"/>
          </a:xfrm>
          <a:prstGeom prst="curvedConnector2">
            <a:avLst/>
          </a:prstGeom>
          <a:noFill/>
          <a:ln w="28575" cap="flat" cmpd="sng" algn="ctr">
            <a:solidFill>
              <a:sysClr val="windowText" lastClr="0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192" name="Rectangle 75">
            <a:extLst>
              <a:ext uri="{FF2B5EF4-FFF2-40B4-BE49-F238E27FC236}">
                <a16:creationId xmlns="" xmlns:a16="http://schemas.microsoft.com/office/drawing/2014/main" id="{87EAC7E7-E0B0-4251-B565-435AAAFE9117}"/>
              </a:ext>
            </a:extLst>
          </p:cNvPr>
          <p:cNvSpPr/>
          <p:nvPr/>
        </p:nvSpPr>
        <p:spPr>
          <a:xfrm>
            <a:off x="4320628" y="3338296"/>
            <a:ext cx="0" cy="66044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C66103ED-5AEC-4D12-9B31-B8AE97488DDA}"/>
              </a:ext>
            </a:extLst>
          </p:cNvPr>
          <p:cNvGrpSpPr/>
          <p:nvPr/>
        </p:nvGrpSpPr>
        <p:grpSpPr>
          <a:xfrm>
            <a:off x="4625079" y="2257574"/>
            <a:ext cx="5770433" cy="3093416"/>
            <a:chOff x="3149607" y="2227883"/>
            <a:chExt cx="5770433" cy="3093416"/>
          </a:xfrm>
        </p:grpSpPr>
        <p:sp>
          <p:nvSpPr>
            <p:cNvPr id="153" name="사각형: 둥근 모서리 121">
              <a:extLst>
                <a:ext uri="{FF2B5EF4-FFF2-40B4-BE49-F238E27FC236}">
                  <a16:creationId xmlns="" xmlns:a16="http://schemas.microsoft.com/office/drawing/2014/main" id="{6A61748F-B4F9-4EFF-974A-FB523678DEE4}"/>
                </a:ext>
              </a:extLst>
            </p:cNvPr>
            <p:cNvSpPr/>
            <p:nvPr/>
          </p:nvSpPr>
          <p:spPr>
            <a:xfrm rot="16200000">
              <a:off x="4079937" y="1332374"/>
              <a:ext cx="3058595" cy="4919256"/>
            </a:xfrm>
            <a:prstGeom prst="roundRect">
              <a:avLst>
                <a:gd name="adj" fmla="val 4878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8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사각형: 둥근 모서리 161">
              <a:extLst>
                <a:ext uri="{FF2B5EF4-FFF2-40B4-BE49-F238E27FC236}">
                  <a16:creationId xmlns="" xmlns:a16="http://schemas.microsoft.com/office/drawing/2014/main" id="{13B6F3E0-52C5-4EF3-B5DD-E5DEBE2FF82E}"/>
                </a:ext>
              </a:extLst>
            </p:cNvPr>
            <p:cNvSpPr/>
            <p:nvPr/>
          </p:nvSpPr>
          <p:spPr>
            <a:xfrm rot="16200000">
              <a:off x="6099851" y="3301885"/>
              <a:ext cx="2288367" cy="1521923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9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사각형: 둥근 모서리 161">
              <a:extLst>
                <a:ext uri="{FF2B5EF4-FFF2-40B4-BE49-F238E27FC236}">
                  <a16:creationId xmlns="" xmlns:a16="http://schemas.microsoft.com/office/drawing/2014/main" id="{ED43F826-6875-4B37-A19C-87E072D8157C}"/>
                </a:ext>
              </a:extLst>
            </p:cNvPr>
            <p:cNvSpPr/>
            <p:nvPr/>
          </p:nvSpPr>
          <p:spPr>
            <a:xfrm rot="16200000">
              <a:off x="4472609" y="3301887"/>
              <a:ext cx="2288368" cy="1521923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9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타원 125">
              <a:extLst>
                <a:ext uri="{FF2B5EF4-FFF2-40B4-BE49-F238E27FC236}">
                  <a16:creationId xmlns="" xmlns:a16="http://schemas.microsoft.com/office/drawing/2014/main" id="{C88D80BA-82A1-4A64-8B8C-F5B696086D73}"/>
                </a:ext>
              </a:extLst>
            </p:cNvPr>
            <p:cNvSpPr/>
            <p:nvPr/>
          </p:nvSpPr>
          <p:spPr>
            <a:xfrm rot="16200000">
              <a:off x="7917137" y="3457469"/>
              <a:ext cx="598938" cy="0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48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타원 125">
                  <a:extLst>
                    <a:ext uri="{FF2B5EF4-FFF2-40B4-BE49-F238E27FC236}">
                      <a16:creationId xmlns="" xmlns:a16="http://schemas.microsoft.com/office/drawing/2014/main" id="{93754CBC-75C7-4BE0-87C0-D96062E7E775}"/>
                    </a:ext>
                  </a:extLst>
                </p:cNvPr>
                <p:cNvSpPr/>
                <p:nvPr/>
              </p:nvSpPr>
              <p:spPr>
                <a:xfrm>
                  <a:off x="7175265" y="3807312"/>
                  <a:ext cx="594360" cy="5943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di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9" name="타원 125">
                  <a:extLst>
                    <a:ext uri="{FF2B5EF4-FFF2-40B4-BE49-F238E27FC236}">
                      <a16:creationId xmlns:a16="http://schemas.microsoft.com/office/drawing/2014/main" id="{93754CBC-75C7-4BE0-87C0-D96062E7E7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5265" y="3807312"/>
                  <a:ext cx="594360" cy="59436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타원 129">
                  <a:extLst>
                    <a:ext uri="{FF2B5EF4-FFF2-40B4-BE49-F238E27FC236}">
                      <a16:creationId xmlns="" xmlns:a16="http://schemas.microsoft.com/office/drawing/2014/main" id="{FA589B25-8E02-422F-8C1A-1227630B1F64}"/>
                    </a:ext>
                  </a:extLst>
                </p:cNvPr>
                <p:cNvSpPr/>
                <p:nvPr/>
              </p:nvSpPr>
              <p:spPr>
                <a:xfrm>
                  <a:off x="5555990" y="3807312"/>
                  <a:ext cx="594360" cy="5943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di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0" name="타원 129">
                  <a:extLst>
                    <a:ext uri="{FF2B5EF4-FFF2-40B4-BE49-F238E27FC236}">
                      <a16:creationId xmlns:a16="http://schemas.microsoft.com/office/drawing/2014/main" id="{FA589B25-8E02-422F-8C1A-1227630B1F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5990" y="3807312"/>
                  <a:ext cx="594360" cy="59436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타원 127">
                  <a:extLst>
                    <a:ext uri="{FF2B5EF4-FFF2-40B4-BE49-F238E27FC236}">
                      <a16:creationId xmlns="" xmlns:a16="http://schemas.microsoft.com/office/drawing/2014/main" id="{8B53B43B-14BA-47CF-96FD-F167989D2FCE}"/>
                    </a:ext>
                  </a:extLst>
                </p:cNvPr>
                <p:cNvSpPr/>
                <p:nvPr/>
              </p:nvSpPr>
              <p:spPr>
                <a:xfrm>
                  <a:off x="6591065" y="4510779"/>
                  <a:ext cx="594360" cy="5943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di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1" name="타원 127">
                  <a:extLst>
                    <a:ext uri="{FF2B5EF4-FFF2-40B4-BE49-F238E27FC236}">
                      <a16:creationId xmlns:a16="http://schemas.microsoft.com/office/drawing/2014/main" id="{8B53B43B-14BA-47CF-96FD-F167989D2F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1065" y="4510779"/>
                  <a:ext cx="594360" cy="59436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타원 130">
                  <a:extLst>
                    <a:ext uri="{FF2B5EF4-FFF2-40B4-BE49-F238E27FC236}">
                      <a16:creationId xmlns="" xmlns:a16="http://schemas.microsoft.com/office/drawing/2014/main" id="{7E801D88-C4BD-4223-90E4-52EA17D90827}"/>
                    </a:ext>
                  </a:extLst>
                </p:cNvPr>
                <p:cNvSpPr/>
                <p:nvPr/>
              </p:nvSpPr>
              <p:spPr>
                <a:xfrm>
                  <a:off x="4959090" y="4510779"/>
                  <a:ext cx="594360" cy="5943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di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2" name="타원 130">
                  <a:extLst>
                    <a:ext uri="{FF2B5EF4-FFF2-40B4-BE49-F238E27FC236}">
                      <a16:creationId xmlns:a16="http://schemas.microsoft.com/office/drawing/2014/main" id="{7E801D88-C4BD-4223-90E4-52EA17D908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9090" y="4510779"/>
                  <a:ext cx="594360" cy="59436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타원 128">
                  <a:extLst>
                    <a:ext uri="{FF2B5EF4-FFF2-40B4-BE49-F238E27FC236}">
                      <a16:creationId xmlns="" xmlns:a16="http://schemas.microsoft.com/office/drawing/2014/main" id="{49155551-0C3D-44C3-9EFD-20AAAC46554D}"/>
                    </a:ext>
                  </a:extLst>
                </p:cNvPr>
                <p:cNvSpPr/>
                <p:nvPr/>
              </p:nvSpPr>
              <p:spPr>
                <a:xfrm>
                  <a:off x="6591065" y="2976845"/>
                  <a:ext cx="594360" cy="5943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di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3" name="타원 128">
                  <a:extLst>
                    <a:ext uri="{FF2B5EF4-FFF2-40B4-BE49-F238E27FC236}">
                      <a16:creationId xmlns:a16="http://schemas.microsoft.com/office/drawing/2014/main" id="{49155551-0C3D-44C3-9EFD-20AAAC4655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1065" y="2976845"/>
                  <a:ext cx="594360" cy="59436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4" name="사각형: 둥근 모서리 161">
              <a:extLst>
                <a:ext uri="{FF2B5EF4-FFF2-40B4-BE49-F238E27FC236}">
                  <a16:creationId xmlns="" xmlns:a16="http://schemas.microsoft.com/office/drawing/2014/main" id="{CB937BB4-C44A-4005-8003-7BA7C6D715FB}"/>
                </a:ext>
              </a:extLst>
            </p:cNvPr>
            <p:cNvSpPr/>
            <p:nvPr/>
          </p:nvSpPr>
          <p:spPr>
            <a:xfrm rot="16200000">
              <a:off x="2860969" y="3301888"/>
              <a:ext cx="2288369" cy="1521923"/>
            </a:xfrm>
            <a:prstGeom prst="roundRect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96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타원 131">
                  <a:extLst>
                    <a:ext uri="{FF2B5EF4-FFF2-40B4-BE49-F238E27FC236}">
                      <a16:creationId xmlns="" xmlns:a16="http://schemas.microsoft.com/office/drawing/2014/main" id="{7C2D7E67-1492-40EA-ABAF-FB4D722C17B7}"/>
                    </a:ext>
                  </a:extLst>
                </p:cNvPr>
                <p:cNvSpPr/>
                <p:nvPr/>
              </p:nvSpPr>
              <p:spPr>
                <a:xfrm>
                  <a:off x="3932599" y="3807312"/>
                  <a:ext cx="594360" cy="5943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di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  <m:sub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5" name="타원 131">
                  <a:extLst>
                    <a:ext uri="{FF2B5EF4-FFF2-40B4-BE49-F238E27FC236}">
                      <a16:creationId xmlns:a16="http://schemas.microsoft.com/office/drawing/2014/main" id="{7C2D7E67-1492-40EA-ABAF-FB4D722C17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2599" y="3807312"/>
                  <a:ext cx="594360" cy="594360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6" name="TextBox 165">
              <a:extLst>
                <a:ext uri="{FF2B5EF4-FFF2-40B4-BE49-F238E27FC236}">
                  <a16:creationId xmlns="" xmlns:a16="http://schemas.microsoft.com/office/drawing/2014/main" id="{0D66EF19-88CD-4FE9-BCB4-FFE042508BEC}"/>
                </a:ext>
              </a:extLst>
            </p:cNvPr>
            <p:cNvSpPr txBox="1"/>
            <p:nvPr/>
          </p:nvSpPr>
          <p:spPr>
            <a:xfrm>
              <a:off x="3296465" y="2227883"/>
              <a:ext cx="1417375" cy="620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16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POS</a:t>
              </a:r>
            </a:p>
            <a:p>
              <a:pPr algn="ctr"/>
              <a:r>
                <a:rPr lang="en-US" sz="1716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Controller</a:t>
              </a:r>
              <a:endParaRPr lang="en-US" sz="2184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타원 134">
                  <a:extLst>
                    <a:ext uri="{FF2B5EF4-FFF2-40B4-BE49-F238E27FC236}">
                      <a16:creationId xmlns="" xmlns:a16="http://schemas.microsoft.com/office/drawing/2014/main" id="{CF993AD1-A4F3-4F11-97AC-6A7ECEF36099}"/>
                    </a:ext>
                  </a:extLst>
                </p:cNvPr>
                <p:cNvSpPr/>
                <p:nvPr/>
              </p:nvSpPr>
              <p:spPr>
                <a:xfrm>
                  <a:off x="3348399" y="4510779"/>
                  <a:ext cx="594360" cy="5943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di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7" name="타원 134">
                  <a:extLst>
                    <a:ext uri="{FF2B5EF4-FFF2-40B4-BE49-F238E27FC236}">
                      <a16:creationId xmlns:a16="http://schemas.microsoft.com/office/drawing/2014/main" id="{CF993AD1-A4F3-4F11-97AC-6A7ECEF360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8399" y="4510779"/>
                  <a:ext cx="594360" cy="594360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타원 180">
                  <a:extLst>
                    <a:ext uri="{FF2B5EF4-FFF2-40B4-BE49-F238E27FC236}">
                      <a16:creationId xmlns="" xmlns:a16="http://schemas.microsoft.com/office/drawing/2014/main" id="{D37993A6-363B-46DF-B11B-8DB8C5E0CA13}"/>
                    </a:ext>
                  </a:extLst>
                </p:cNvPr>
                <p:cNvSpPr/>
                <p:nvPr/>
              </p:nvSpPr>
              <p:spPr>
                <a:xfrm>
                  <a:off x="3348399" y="2976845"/>
                  <a:ext cx="594360" cy="5943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di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27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72" name="타원 180">
                  <a:extLst>
                    <a:ext uri="{FF2B5EF4-FFF2-40B4-BE49-F238E27FC236}">
                      <a16:creationId xmlns:a16="http://schemas.microsoft.com/office/drawing/2014/main" id="{D37993A6-363B-46DF-B11B-8DB8C5E0CA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8399" y="2976845"/>
                  <a:ext cx="594360" cy="594360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타원 180">
                  <a:extLst>
                    <a:ext uri="{FF2B5EF4-FFF2-40B4-BE49-F238E27FC236}">
                      <a16:creationId xmlns="" xmlns:a16="http://schemas.microsoft.com/office/drawing/2014/main" id="{42C67ECD-3327-4D89-A5FD-5B2C7221DC3B}"/>
                    </a:ext>
                  </a:extLst>
                </p:cNvPr>
                <p:cNvSpPr/>
                <p:nvPr/>
              </p:nvSpPr>
              <p:spPr>
                <a:xfrm>
                  <a:off x="4959090" y="2976845"/>
                  <a:ext cx="594360" cy="5943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di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27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27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73" name="타원 180">
                  <a:extLst>
                    <a:ext uri="{FF2B5EF4-FFF2-40B4-BE49-F238E27FC236}">
                      <a16:creationId xmlns:a16="http://schemas.microsoft.com/office/drawing/2014/main" id="{42C67ECD-3327-4D89-A5FD-5B2C7221DC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9090" y="2976845"/>
                  <a:ext cx="594360" cy="594360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4" name="Straight Arrow Connector 85">
              <a:extLst>
                <a:ext uri="{FF2B5EF4-FFF2-40B4-BE49-F238E27FC236}">
                  <a16:creationId xmlns="" xmlns:a16="http://schemas.microsoft.com/office/drawing/2014/main" id="{C398A9AE-70C7-442B-AA51-C28D6532C029}"/>
                </a:ext>
              </a:extLst>
            </p:cNvPr>
            <p:cNvCxnSpPr>
              <a:stCxn id="165" idx="6"/>
              <a:endCxn id="160" idx="2"/>
            </p:cNvCxnSpPr>
            <p:nvPr/>
          </p:nvCxnSpPr>
          <p:spPr>
            <a:xfrm>
              <a:off x="4526959" y="4104492"/>
              <a:ext cx="1029031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5" name="Straight Arrow Connector 86">
              <a:extLst>
                <a:ext uri="{FF2B5EF4-FFF2-40B4-BE49-F238E27FC236}">
                  <a16:creationId xmlns="" xmlns:a16="http://schemas.microsoft.com/office/drawing/2014/main" id="{3D38CDBF-2A79-4227-A91E-C01AC780082D}"/>
                </a:ext>
              </a:extLst>
            </p:cNvPr>
            <p:cNvCxnSpPr>
              <a:cxnSpLocks/>
              <a:stCxn id="160" idx="6"/>
              <a:endCxn id="159" idx="2"/>
            </p:cNvCxnSpPr>
            <p:nvPr/>
          </p:nvCxnSpPr>
          <p:spPr>
            <a:xfrm>
              <a:off x="6150350" y="4104492"/>
              <a:ext cx="1024915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타원 131">
                  <a:extLst>
                    <a:ext uri="{FF2B5EF4-FFF2-40B4-BE49-F238E27FC236}">
                      <a16:creationId xmlns="" xmlns:a16="http://schemas.microsoft.com/office/drawing/2014/main" id="{FE87B257-4439-413E-83ED-3727773DD1CA}"/>
                    </a:ext>
                  </a:extLst>
                </p:cNvPr>
                <p:cNvSpPr/>
                <p:nvPr/>
              </p:nvSpPr>
              <p:spPr>
                <a:xfrm>
                  <a:off x="8325680" y="3807312"/>
                  <a:ext cx="594360" cy="59436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di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</m:t>
                            </m:r>
                          </m:e>
                          <m:sub>
                            <m:r>
                              <a:rPr kumimoji="0" lang="en-US" sz="27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sz="2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6" name="타원 131">
                  <a:extLst>
                    <a:ext uri="{FF2B5EF4-FFF2-40B4-BE49-F238E27FC236}">
                      <a16:creationId xmlns:a16="http://schemas.microsoft.com/office/drawing/2014/main" id="{FE87B257-4439-413E-83ED-3727773DD1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5680" y="3807312"/>
                  <a:ext cx="594360" cy="594360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7" name="TextBox 176">
              <a:extLst>
                <a:ext uri="{FF2B5EF4-FFF2-40B4-BE49-F238E27FC236}">
                  <a16:creationId xmlns="" xmlns:a16="http://schemas.microsoft.com/office/drawing/2014/main" id="{3707D16A-A892-4E08-A00F-6896E0C6C486}"/>
                </a:ext>
              </a:extLst>
            </p:cNvPr>
            <p:cNvSpPr txBox="1"/>
            <p:nvPr/>
          </p:nvSpPr>
          <p:spPr>
            <a:xfrm>
              <a:off x="4933721" y="2227883"/>
              <a:ext cx="1417375" cy="620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16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VEL</a:t>
              </a:r>
            </a:p>
            <a:p>
              <a:pPr algn="ctr"/>
              <a:r>
                <a:rPr lang="en-US" sz="1716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Controller</a:t>
              </a:r>
              <a:endParaRPr lang="en-US" sz="2184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="" xmlns:a16="http://schemas.microsoft.com/office/drawing/2014/main" id="{A80CC43A-068F-4613-A20B-B62BAE899853}"/>
                </a:ext>
              </a:extLst>
            </p:cNvPr>
            <p:cNvSpPr txBox="1"/>
            <p:nvPr/>
          </p:nvSpPr>
          <p:spPr>
            <a:xfrm>
              <a:off x="6547497" y="2227883"/>
              <a:ext cx="1417375" cy="620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16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ACCEL</a:t>
              </a:r>
            </a:p>
            <a:p>
              <a:pPr algn="ctr"/>
              <a:r>
                <a:rPr lang="en-US" sz="1716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Controller</a:t>
              </a:r>
              <a:endParaRPr lang="en-US" sz="2184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79" name="Straight Arrow Connector 115">
              <a:extLst>
                <a:ext uri="{FF2B5EF4-FFF2-40B4-BE49-F238E27FC236}">
                  <a16:creationId xmlns="" xmlns:a16="http://schemas.microsoft.com/office/drawing/2014/main" id="{7AFE5625-F5B7-43E3-8692-6E2858DDAAD8}"/>
                </a:ext>
              </a:extLst>
            </p:cNvPr>
            <p:cNvCxnSpPr>
              <a:cxnSpLocks/>
              <a:stCxn id="159" idx="6"/>
              <a:endCxn id="176" idx="2"/>
            </p:cNvCxnSpPr>
            <p:nvPr/>
          </p:nvCxnSpPr>
          <p:spPr>
            <a:xfrm>
              <a:off x="7769625" y="4104492"/>
              <a:ext cx="556055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4" name="Rectangle 59">
              <a:extLst>
                <a:ext uri="{FF2B5EF4-FFF2-40B4-BE49-F238E27FC236}">
                  <a16:creationId xmlns="" xmlns:a16="http://schemas.microsoft.com/office/drawing/2014/main" id="{1ECF8BF6-D4F9-4CC3-87BF-01C0CF27B0E5}"/>
                </a:ext>
              </a:extLst>
            </p:cNvPr>
            <p:cNvSpPr/>
            <p:nvPr/>
          </p:nvSpPr>
          <p:spPr>
            <a:xfrm>
              <a:off x="4766115" y="3774268"/>
              <a:ext cx="0" cy="66044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0">
              <a:extLst>
                <a:ext uri="{FF2B5EF4-FFF2-40B4-BE49-F238E27FC236}">
                  <a16:creationId xmlns="" xmlns:a16="http://schemas.microsoft.com/office/drawing/2014/main" id="{61D6C73E-93DF-4762-9904-443CF3C6BE9A}"/>
                </a:ext>
              </a:extLst>
            </p:cNvPr>
            <p:cNvSpPr/>
            <p:nvPr/>
          </p:nvSpPr>
          <p:spPr>
            <a:xfrm>
              <a:off x="6377755" y="3766624"/>
              <a:ext cx="0" cy="66044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Rectangle 61">
              <a:extLst>
                <a:ext uri="{FF2B5EF4-FFF2-40B4-BE49-F238E27FC236}">
                  <a16:creationId xmlns="" xmlns:a16="http://schemas.microsoft.com/office/drawing/2014/main" id="{B8F5A3AA-3322-44A9-A575-0322B19BD046}"/>
                </a:ext>
              </a:extLst>
            </p:cNvPr>
            <p:cNvSpPr/>
            <p:nvPr/>
          </p:nvSpPr>
          <p:spPr>
            <a:xfrm>
              <a:off x="7992627" y="3766624"/>
              <a:ext cx="0" cy="66044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7" name="Connector: Curved 62">
              <a:extLst>
                <a:ext uri="{FF2B5EF4-FFF2-40B4-BE49-F238E27FC236}">
                  <a16:creationId xmlns="" xmlns:a16="http://schemas.microsoft.com/office/drawing/2014/main" id="{493D1E79-273D-4CD9-BED3-9B4DFBD5C09D}"/>
                </a:ext>
              </a:extLst>
            </p:cNvPr>
            <p:cNvCxnSpPr>
              <a:cxnSpLocks/>
              <a:stCxn id="194" idx="1"/>
              <a:endCxn id="172" idx="6"/>
            </p:cNvCxnSpPr>
            <p:nvPr/>
          </p:nvCxnSpPr>
          <p:spPr>
            <a:xfrm rot="10800000">
              <a:off x="3942759" y="3274026"/>
              <a:ext cx="823356" cy="830467"/>
            </a:xfrm>
            <a:prstGeom prst="curvedConnector3">
              <a:avLst>
                <a:gd name="adj1" fmla="val 29948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198" name="Connector: Curved 66">
              <a:extLst>
                <a:ext uri="{FF2B5EF4-FFF2-40B4-BE49-F238E27FC236}">
                  <a16:creationId xmlns="" xmlns:a16="http://schemas.microsoft.com/office/drawing/2014/main" id="{17CC1958-5A19-4ADC-B799-CC75A03BEF12}"/>
                </a:ext>
              </a:extLst>
            </p:cNvPr>
            <p:cNvCxnSpPr>
              <a:cxnSpLocks/>
              <a:stCxn id="194" idx="1"/>
              <a:endCxn id="167" idx="6"/>
            </p:cNvCxnSpPr>
            <p:nvPr/>
          </p:nvCxnSpPr>
          <p:spPr>
            <a:xfrm rot="10800000" flipV="1">
              <a:off x="3942759" y="4104491"/>
              <a:ext cx="823356" cy="703467"/>
            </a:xfrm>
            <a:prstGeom prst="curvedConnector3">
              <a:avLst>
                <a:gd name="adj1" fmla="val 29948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199" name="Connector: Curved 70">
              <a:extLst>
                <a:ext uri="{FF2B5EF4-FFF2-40B4-BE49-F238E27FC236}">
                  <a16:creationId xmlns="" xmlns:a16="http://schemas.microsoft.com/office/drawing/2014/main" id="{F165DFE3-CB1B-43C1-890D-D0B5FBDDEAC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54831" y="3274026"/>
              <a:ext cx="823356" cy="830467"/>
            </a:xfrm>
            <a:prstGeom prst="curvedConnector3">
              <a:avLst>
                <a:gd name="adj1" fmla="val 29948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200" name="Connector: Curved 71">
              <a:extLst>
                <a:ext uri="{FF2B5EF4-FFF2-40B4-BE49-F238E27FC236}">
                  <a16:creationId xmlns="" xmlns:a16="http://schemas.microsoft.com/office/drawing/2014/main" id="{016793AA-E711-49D6-932E-B24EACA2E2F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554831" y="4104491"/>
              <a:ext cx="823356" cy="741567"/>
            </a:xfrm>
            <a:prstGeom prst="curvedConnector3">
              <a:avLst>
                <a:gd name="adj1" fmla="val 26863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201" name="Connector: Curved 76">
              <a:extLst>
                <a:ext uri="{FF2B5EF4-FFF2-40B4-BE49-F238E27FC236}">
                  <a16:creationId xmlns="" xmlns:a16="http://schemas.microsoft.com/office/drawing/2014/main" id="{A62285F2-3DDA-49C0-A14F-910A35DDE19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08038" y="3274025"/>
              <a:ext cx="823356" cy="830467"/>
            </a:xfrm>
            <a:prstGeom prst="curvedConnector3">
              <a:avLst>
                <a:gd name="adj1" fmla="val 29948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202" name="Connector: Curved 77">
              <a:extLst>
                <a:ext uri="{FF2B5EF4-FFF2-40B4-BE49-F238E27FC236}">
                  <a16:creationId xmlns="" xmlns:a16="http://schemas.microsoft.com/office/drawing/2014/main" id="{CE3E7DF9-B1B2-4A2A-AB56-741CB1013F7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208038" y="4104490"/>
              <a:ext cx="823356" cy="741567"/>
            </a:xfrm>
            <a:prstGeom prst="curvedConnector3">
              <a:avLst>
                <a:gd name="adj1" fmla="val 26863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</p:grpSp>
      <p:grpSp>
        <p:nvGrpSpPr>
          <p:cNvPr id="8" name="그룹 7">
            <a:extLst>
              <a:ext uri="{FF2B5EF4-FFF2-40B4-BE49-F238E27FC236}">
                <a16:creationId xmlns="" xmlns:a16="http://schemas.microsoft.com/office/drawing/2014/main" id="{175B1DB5-8D7A-4542-B2D5-A40A88B1C138}"/>
              </a:ext>
            </a:extLst>
          </p:cNvPr>
          <p:cNvGrpSpPr/>
          <p:nvPr/>
        </p:nvGrpSpPr>
        <p:grpSpPr>
          <a:xfrm>
            <a:off x="5257004" y="5123425"/>
            <a:ext cx="3242666" cy="1037052"/>
            <a:chOff x="5121052" y="5134830"/>
            <a:chExt cx="3242666" cy="1037052"/>
          </a:xfrm>
        </p:grpSpPr>
        <p:sp>
          <p:nvSpPr>
            <p:cNvPr id="154" name="Rectangle: Rounded Corners 96">
              <a:extLst>
                <a:ext uri="{FF2B5EF4-FFF2-40B4-BE49-F238E27FC236}">
                  <a16:creationId xmlns="" xmlns:a16="http://schemas.microsoft.com/office/drawing/2014/main" id="{2346812E-7F70-4ED1-87D8-D4F38A2386C9}"/>
                </a:ext>
              </a:extLst>
            </p:cNvPr>
            <p:cNvSpPr/>
            <p:nvPr/>
          </p:nvSpPr>
          <p:spPr>
            <a:xfrm>
              <a:off x="5839220" y="5468416"/>
              <a:ext cx="2281501" cy="65060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0" name="Graphic 19">
              <a:extLst>
                <a:ext uri="{FF2B5EF4-FFF2-40B4-BE49-F238E27FC236}">
                  <a16:creationId xmlns="" xmlns:a16="http://schemas.microsoft.com/office/drawing/2014/main" id="{4F5BE120-3691-4BED-BEE2-5D01F9852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160602" y="5468417"/>
              <a:ext cx="674092" cy="674092"/>
            </a:xfrm>
            <a:prstGeom prst="rect">
              <a:avLst/>
            </a:prstGeom>
          </p:spPr>
        </p:pic>
        <p:sp>
          <p:nvSpPr>
            <p:cNvPr id="187" name="TextBox 186">
              <a:extLst>
                <a:ext uri="{FF2B5EF4-FFF2-40B4-BE49-F238E27FC236}">
                  <a16:creationId xmlns="" xmlns:a16="http://schemas.microsoft.com/office/drawing/2014/main" id="{F8F0E50A-2548-4CCF-98CB-12CA07BCB10E}"/>
                </a:ext>
              </a:extLst>
            </p:cNvPr>
            <p:cNvSpPr txBox="1"/>
            <p:nvPr/>
          </p:nvSpPr>
          <p:spPr>
            <a:xfrm>
              <a:off x="5675043" y="5433218"/>
              <a:ext cx="15909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Sensor</a:t>
              </a: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+ Sensor Param.</a:t>
              </a:r>
              <a:endParaRPr lang="en-US" sz="1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03" name="Connector: Elbow 78">
              <a:extLst>
                <a:ext uri="{FF2B5EF4-FFF2-40B4-BE49-F238E27FC236}">
                  <a16:creationId xmlns="" xmlns:a16="http://schemas.microsoft.com/office/drawing/2014/main" id="{260139A5-9E3E-4B11-BA87-C1665A4B13ED}"/>
                </a:ext>
              </a:extLst>
            </p:cNvPr>
            <p:cNvCxnSpPr>
              <a:cxnSpLocks/>
              <a:endCxn id="167" idx="4"/>
            </p:cNvCxnSpPr>
            <p:nvPr/>
          </p:nvCxnSpPr>
          <p:spPr>
            <a:xfrm rot="16200000" flipV="1">
              <a:off x="5962548" y="4293334"/>
              <a:ext cx="325177" cy="2008170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204" name="Connector: Elbow 79">
              <a:extLst>
                <a:ext uri="{FF2B5EF4-FFF2-40B4-BE49-F238E27FC236}">
                  <a16:creationId xmlns="" xmlns:a16="http://schemas.microsoft.com/office/drawing/2014/main" id="{7F643F58-B07A-407C-8B67-708D84D2E262}"/>
                </a:ext>
              </a:extLst>
            </p:cNvPr>
            <p:cNvCxnSpPr>
              <a:cxnSpLocks/>
              <a:endCxn id="162" idx="4"/>
            </p:cNvCxnSpPr>
            <p:nvPr/>
          </p:nvCxnSpPr>
          <p:spPr>
            <a:xfrm rot="16200000" flipV="1">
              <a:off x="6767894" y="5098679"/>
              <a:ext cx="325177" cy="397479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205" name="Connector: Elbow 98">
              <a:extLst>
                <a:ext uri="{FF2B5EF4-FFF2-40B4-BE49-F238E27FC236}">
                  <a16:creationId xmlns="" xmlns:a16="http://schemas.microsoft.com/office/drawing/2014/main" id="{2D81B6B4-534D-4375-BDC5-E069DC93F6C7}"/>
                </a:ext>
              </a:extLst>
            </p:cNvPr>
            <p:cNvCxnSpPr>
              <a:cxnSpLocks/>
              <a:endCxn id="161" idx="4"/>
            </p:cNvCxnSpPr>
            <p:nvPr/>
          </p:nvCxnSpPr>
          <p:spPr>
            <a:xfrm rot="5400000" flipH="1" flipV="1">
              <a:off x="7583881" y="4680171"/>
              <a:ext cx="325177" cy="1234496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</p:grpSp>
      <p:sp>
        <p:nvSpPr>
          <p:cNvPr id="206" name="TextBox 205">
            <a:extLst>
              <a:ext uri="{FF2B5EF4-FFF2-40B4-BE49-F238E27FC236}">
                <a16:creationId xmlns="" xmlns:a16="http://schemas.microsoft.com/office/drawing/2014/main" id="{423A3A0F-AAC3-4D67-8479-47957D94EA01}"/>
              </a:ext>
            </a:extLst>
          </p:cNvPr>
          <p:cNvSpPr txBox="1"/>
          <p:nvPr/>
        </p:nvSpPr>
        <p:spPr>
          <a:xfrm rot="20528754">
            <a:off x="9778996" y="5429165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Feedback Input</a:t>
            </a:r>
          </a:p>
        </p:txBody>
      </p:sp>
      <p:grpSp>
        <p:nvGrpSpPr>
          <p:cNvPr id="207" name="Group 38">
            <a:extLst>
              <a:ext uri="{FF2B5EF4-FFF2-40B4-BE49-F238E27FC236}">
                <a16:creationId xmlns="" xmlns:a16="http://schemas.microsoft.com/office/drawing/2014/main" id="{01E100CD-AE9B-4420-9870-0B232E2A3C18}"/>
              </a:ext>
            </a:extLst>
          </p:cNvPr>
          <p:cNvGrpSpPr/>
          <p:nvPr/>
        </p:nvGrpSpPr>
        <p:grpSpPr>
          <a:xfrm>
            <a:off x="9798376" y="2724489"/>
            <a:ext cx="385136" cy="269936"/>
            <a:chOff x="3906813" y="-114996"/>
            <a:chExt cx="385136" cy="269936"/>
          </a:xfrm>
        </p:grpSpPr>
        <p:sp>
          <p:nvSpPr>
            <p:cNvPr id="208" name="Oval 36">
              <a:extLst>
                <a:ext uri="{FF2B5EF4-FFF2-40B4-BE49-F238E27FC236}">
                  <a16:creationId xmlns="" xmlns:a16="http://schemas.microsoft.com/office/drawing/2014/main" id="{DB122B1D-9820-465C-B706-35B63288B618}"/>
                </a:ext>
              </a:extLst>
            </p:cNvPr>
            <p:cNvSpPr/>
            <p:nvPr/>
          </p:nvSpPr>
          <p:spPr>
            <a:xfrm>
              <a:off x="3906813" y="-114996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Oval 102">
              <a:extLst>
                <a:ext uri="{FF2B5EF4-FFF2-40B4-BE49-F238E27FC236}">
                  <a16:creationId xmlns="" xmlns:a16="http://schemas.microsoft.com/office/drawing/2014/main" id="{DECE85F4-68DD-46D4-8B9F-87897EB393EB}"/>
                </a:ext>
              </a:extLst>
            </p:cNvPr>
            <p:cNvSpPr/>
            <p:nvPr/>
          </p:nvSpPr>
          <p:spPr>
            <a:xfrm>
              <a:off x="4053661" y="-25748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Oval 110">
              <a:extLst>
                <a:ext uri="{FF2B5EF4-FFF2-40B4-BE49-F238E27FC236}">
                  <a16:creationId xmlns="" xmlns:a16="http://schemas.microsoft.com/office/drawing/2014/main" id="{188D72DD-9590-4112-AAB0-B9670CA1B60B}"/>
                </a:ext>
              </a:extLst>
            </p:cNvPr>
            <p:cNvSpPr/>
            <p:nvPr/>
          </p:nvSpPr>
          <p:spPr>
            <a:xfrm>
              <a:off x="4200509" y="63500"/>
              <a:ext cx="91440" cy="9144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1" name="Picture 63" descr="ê´ë ¨ ì´ë¯¸ì§">
            <a:extLst>
              <a:ext uri="{FF2B5EF4-FFF2-40B4-BE49-F238E27FC236}">
                <a16:creationId xmlns="" xmlns:a16="http://schemas.microsoft.com/office/drawing/2014/main" id="{73DBE084-3C3D-461B-BE7E-7157746A3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44" y="3581400"/>
            <a:ext cx="507799" cy="50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Graphic 14">
            <a:extLst>
              <a:ext uri="{FF2B5EF4-FFF2-40B4-BE49-F238E27FC236}">
                <a16:creationId xmlns="" xmlns:a16="http://schemas.microsoft.com/office/drawing/2014/main" id="{9D0098C3-E344-4D1E-A7E4-502122B192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392587" y="2525198"/>
            <a:ext cx="552111" cy="552111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="" xmlns:a16="http://schemas.microsoft.com/office/drawing/2014/main" id="{1673222A-D714-4478-B779-8F68F72E2CBF}"/>
              </a:ext>
            </a:extLst>
          </p:cNvPr>
          <p:cNvGrpSpPr/>
          <p:nvPr/>
        </p:nvGrpSpPr>
        <p:grpSpPr>
          <a:xfrm>
            <a:off x="9750656" y="248920"/>
            <a:ext cx="2060344" cy="1658312"/>
            <a:chOff x="9041075" y="279861"/>
            <a:chExt cx="2497224" cy="1933886"/>
          </a:xfrm>
        </p:grpSpPr>
        <p:sp>
          <p:nvSpPr>
            <p:cNvPr id="213" name="Arrow: Circular 3">
              <a:extLst>
                <a:ext uri="{FF2B5EF4-FFF2-40B4-BE49-F238E27FC236}">
                  <a16:creationId xmlns="" xmlns:a16="http://schemas.microsoft.com/office/drawing/2014/main" id="{9A9069CA-1C0A-4267-B95E-C282F13B9007}"/>
                </a:ext>
              </a:extLst>
            </p:cNvPr>
            <p:cNvSpPr/>
            <p:nvPr/>
          </p:nvSpPr>
          <p:spPr>
            <a:xfrm rot="10800000">
              <a:off x="10505989" y="813540"/>
              <a:ext cx="535396" cy="881578"/>
            </a:xfrm>
            <a:prstGeom prst="circularArrow">
              <a:avLst>
                <a:gd name="adj1" fmla="val 14031"/>
                <a:gd name="adj2" fmla="val 1418271"/>
                <a:gd name="adj3" fmla="val 19396262"/>
                <a:gd name="adj4" fmla="val 2507449"/>
                <a:gd name="adj5" fmla="val 2436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4" name="Arrow: Circular 4">
              <a:extLst>
                <a:ext uri="{FF2B5EF4-FFF2-40B4-BE49-F238E27FC236}">
                  <a16:creationId xmlns="" xmlns:a16="http://schemas.microsoft.com/office/drawing/2014/main" id="{BC9D08F0-E567-4E94-9B9E-F2650BE8B9BC}"/>
                </a:ext>
              </a:extLst>
            </p:cNvPr>
            <p:cNvSpPr/>
            <p:nvPr/>
          </p:nvSpPr>
          <p:spPr>
            <a:xfrm rot="7912832">
              <a:off x="9328707" y="1296454"/>
              <a:ext cx="535396" cy="881578"/>
            </a:xfrm>
            <a:prstGeom prst="circularArrow">
              <a:avLst>
                <a:gd name="adj1" fmla="val 12969"/>
                <a:gd name="adj2" fmla="val 1418271"/>
                <a:gd name="adj3" fmla="val 19708312"/>
                <a:gd name="adj4" fmla="val 2498122"/>
                <a:gd name="adj5" fmla="val 2436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5" name="Arrow: Circular 5">
              <a:extLst>
                <a:ext uri="{FF2B5EF4-FFF2-40B4-BE49-F238E27FC236}">
                  <a16:creationId xmlns="" xmlns:a16="http://schemas.microsoft.com/office/drawing/2014/main" id="{05D392CD-11CA-4D50-A7D6-76D015DC2D2B}"/>
                </a:ext>
              </a:extLst>
            </p:cNvPr>
            <p:cNvSpPr/>
            <p:nvPr/>
          </p:nvSpPr>
          <p:spPr>
            <a:xfrm rot="5400000">
              <a:off x="9769496" y="175899"/>
              <a:ext cx="535396" cy="881578"/>
            </a:xfrm>
            <a:prstGeom prst="circularArrow">
              <a:avLst>
                <a:gd name="adj1" fmla="val 14200"/>
                <a:gd name="adj2" fmla="val 1418271"/>
                <a:gd name="adj3" fmla="val 19718277"/>
                <a:gd name="adj4" fmla="val 2507449"/>
                <a:gd name="adj5" fmla="val 2436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6" name="Straight Arrow Connector 6">
              <a:extLst>
                <a:ext uri="{FF2B5EF4-FFF2-40B4-BE49-F238E27FC236}">
                  <a16:creationId xmlns="" xmlns:a16="http://schemas.microsoft.com/office/drawing/2014/main" id="{E2E7B864-72DC-4743-B316-32EFDB15FA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05674" y="1248224"/>
              <a:ext cx="731520" cy="7315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7">
              <a:extLst>
                <a:ext uri="{FF2B5EF4-FFF2-40B4-BE49-F238E27FC236}">
                  <a16:creationId xmlns="" xmlns:a16="http://schemas.microsoft.com/office/drawing/2014/main" id="{E8FCC2DC-49EB-4E06-B59D-4607E621DE4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7756" y="1254329"/>
              <a:ext cx="122992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8">
              <a:extLst>
                <a:ext uri="{FF2B5EF4-FFF2-40B4-BE49-F238E27FC236}">
                  <a16:creationId xmlns="" xmlns:a16="http://schemas.microsoft.com/office/drawing/2014/main" id="{0545EC79-0269-4D30-A4FA-65D3AAE977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37194" y="279861"/>
              <a:ext cx="0" cy="9683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TextBox 218">
                  <a:extLst>
                    <a:ext uri="{FF2B5EF4-FFF2-40B4-BE49-F238E27FC236}">
                      <a16:creationId xmlns="" xmlns:a16="http://schemas.microsoft.com/office/drawing/2014/main" id="{ABE629B1-2D7F-4BEB-952E-18F368AC7A69}"/>
                    </a:ext>
                  </a:extLst>
                </p:cNvPr>
                <p:cNvSpPr txBox="1"/>
                <p:nvPr/>
              </p:nvSpPr>
              <p:spPr>
                <a:xfrm>
                  <a:off x="11166915" y="1069663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ABE629B1-2D7F-4BEB-952E-18F368AC7A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6915" y="1069663"/>
                  <a:ext cx="371384" cy="369332"/>
                </a:xfrm>
                <a:prstGeom prst="rect">
                  <a:avLst/>
                </a:prstGeom>
                <a:blipFill>
                  <a:blip r:embed="rId2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TextBox 219">
                  <a:extLst>
                    <a:ext uri="{FF2B5EF4-FFF2-40B4-BE49-F238E27FC236}">
                      <a16:creationId xmlns="" xmlns:a16="http://schemas.microsoft.com/office/drawing/2014/main" id="{3714571C-CDDC-4074-9D0E-758B247ABD49}"/>
                    </a:ext>
                  </a:extLst>
                </p:cNvPr>
                <p:cNvSpPr txBox="1"/>
                <p:nvPr/>
              </p:nvSpPr>
              <p:spPr>
                <a:xfrm>
                  <a:off x="9041075" y="1844415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3714571C-CDDC-4074-9D0E-758B247ABD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1075" y="1844415"/>
                  <a:ext cx="371384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TextBox 220">
                  <a:extLst>
                    <a:ext uri="{FF2B5EF4-FFF2-40B4-BE49-F238E27FC236}">
                      <a16:creationId xmlns="" xmlns:a16="http://schemas.microsoft.com/office/drawing/2014/main" id="{53562F41-B98B-4945-A0D5-BE234AC15823}"/>
                    </a:ext>
                  </a:extLst>
                </p:cNvPr>
                <p:cNvSpPr txBox="1"/>
                <p:nvPr/>
              </p:nvSpPr>
              <p:spPr>
                <a:xfrm>
                  <a:off x="9103654" y="413515"/>
                  <a:ext cx="6723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𝑦𝑎𝑤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53562F41-B98B-4945-A0D5-BE234AC158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3654" y="413515"/>
                  <a:ext cx="672300" cy="369332"/>
                </a:xfrm>
                <a:prstGeom prst="rect">
                  <a:avLst/>
                </a:prstGeom>
                <a:blipFill>
                  <a:blip r:embed="rId22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TextBox 221">
                  <a:extLst>
                    <a:ext uri="{FF2B5EF4-FFF2-40B4-BE49-F238E27FC236}">
                      <a16:creationId xmlns="" xmlns:a16="http://schemas.microsoft.com/office/drawing/2014/main" id="{B3120C17-C10B-45DE-941F-6ADCF45F2901}"/>
                    </a:ext>
                  </a:extLst>
                </p:cNvPr>
                <p:cNvSpPr txBox="1"/>
                <p:nvPr/>
              </p:nvSpPr>
              <p:spPr>
                <a:xfrm>
                  <a:off x="9697884" y="1844415"/>
                  <a:ext cx="6215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𝑟𝑜𝑙𝑙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B3120C17-C10B-45DE-941F-6ADCF45F29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7884" y="1844415"/>
                  <a:ext cx="621580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TextBox 222">
                  <a:extLst>
                    <a:ext uri="{FF2B5EF4-FFF2-40B4-BE49-F238E27FC236}">
                      <a16:creationId xmlns="" xmlns:a16="http://schemas.microsoft.com/office/drawing/2014/main" id="{90753596-81D7-4705-A35A-663676919500}"/>
                    </a:ext>
                  </a:extLst>
                </p:cNvPr>
                <p:cNvSpPr txBox="1"/>
                <p:nvPr/>
              </p:nvSpPr>
              <p:spPr>
                <a:xfrm>
                  <a:off x="10532268" y="594126"/>
                  <a:ext cx="7689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𝑝𝑖𝑡𝑐h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90753596-81D7-4705-A35A-6636769195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2268" y="594126"/>
                  <a:ext cx="768928" cy="369332"/>
                </a:xfrm>
                <a:prstGeom prst="rect">
                  <a:avLst/>
                </a:prstGeom>
                <a:blipFill>
                  <a:blip r:embed="rId2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4" name="Picture 6" descr="iris+ iconì ëí ì´ë¯¸ì§ ê²ìê²°ê³¼">
              <a:extLst>
                <a:ext uri="{FF2B5EF4-FFF2-40B4-BE49-F238E27FC236}">
                  <a16:creationId xmlns="" xmlns:a16="http://schemas.microsoft.com/office/drawing/2014/main" id="{60503C00-E1D3-4A0B-8CAB-EF9127DF4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653" y="594126"/>
              <a:ext cx="1267639" cy="1267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타원 2">
            <a:extLst>
              <a:ext uri="{FF2B5EF4-FFF2-40B4-BE49-F238E27FC236}">
                <a16:creationId xmlns="" xmlns:a16="http://schemas.microsoft.com/office/drawing/2014/main" id="{3243B514-DD61-41BD-8265-811A7D4E9B9D}"/>
              </a:ext>
            </a:extLst>
          </p:cNvPr>
          <p:cNvSpPr/>
          <p:nvPr/>
        </p:nvSpPr>
        <p:spPr>
          <a:xfrm>
            <a:off x="9753600" y="1676400"/>
            <a:ext cx="273837" cy="2478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그룹 5">
            <a:extLst>
              <a:ext uri="{FF2B5EF4-FFF2-40B4-BE49-F238E27FC236}">
                <a16:creationId xmlns="" xmlns:a16="http://schemas.microsoft.com/office/drawing/2014/main" id="{74A63577-4D4E-4B41-BB05-2DA64FDFAD4B}"/>
              </a:ext>
            </a:extLst>
          </p:cNvPr>
          <p:cNvGrpSpPr/>
          <p:nvPr/>
        </p:nvGrpSpPr>
        <p:grpSpPr>
          <a:xfrm>
            <a:off x="4038600" y="2884729"/>
            <a:ext cx="4353096" cy="151498"/>
            <a:chOff x="4010621" y="2855038"/>
            <a:chExt cx="4353096" cy="151498"/>
          </a:xfrm>
        </p:grpSpPr>
        <p:cxnSp>
          <p:nvCxnSpPr>
            <p:cNvPr id="169" name="Connector: Elbow 42">
              <a:extLst>
                <a:ext uri="{FF2B5EF4-FFF2-40B4-BE49-F238E27FC236}">
                  <a16:creationId xmlns="" xmlns:a16="http://schemas.microsoft.com/office/drawing/2014/main" id="{56E263E2-1864-4879-9EF5-77BE9DDC5C69}"/>
                </a:ext>
              </a:extLst>
            </p:cNvPr>
            <p:cNvCxnSpPr>
              <a:cxnSpLocks/>
              <a:endCxn id="172" idx="0"/>
            </p:cNvCxnSpPr>
            <p:nvPr/>
          </p:nvCxnSpPr>
          <p:spPr>
            <a:xfrm>
              <a:off x="4010621" y="2859457"/>
              <a:ext cx="1110430" cy="147079"/>
            </a:xfrm>
            <a:prstGeom prst="bentConnector2">
              <a:avLst/>
            </a:pr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170" name="Connector: Elbow 43">
              <a:extLst>
                <a:ext uri="{FF2B5EF4-FFF2-40B4-BE49-F238E27FC236}">
                  <a16:creationId xmlns="" xmlns:a16="http://schemas.microsoft.com/office/drawing/2014/main" id="{E8186D3D-E4C7-4622-9163-153AA83E3FB2}"/>
                </a:ext>
              </a:extLst>
            </p:cNvPr>
            <p:cNvCxnSpPr>
              <a:cxnSpLocks/>
              <a:endCxn id="173" idx="0"/>
            </p:cNvCxnSpPr>
            <p:nvPr/>
          </p:nvCxnSpPr>
          <p:spPr>
            <a:xfrm>
              <a:off x="4010621" y="2859457"/>
              <a:ext cx="2721121" cy="147079"/>
            </a:xfrm>
            <a:prstGeom prst="bentConnector2">
              <a:avLst/>
            </a:pr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171" name="Connector: Elbow 44">
              <a:extLst>
                <a:ext uri="{FF2B5EF4-FFF2-40B4-BE49-F238E27FC236}">
                  <a16:creationId xmlns="" xmlns:a16="http://schemas.microsoft.com/office/drawing/2014/main" id="{00312B9E-60E5-43DB-A2F5-416E990DD614}"/>
                </a:ext>
              </a:extLst>
            </p:cNvPr>
            <p:cNvCxnSpPr>
              <a:cxnSpLocks/>
              <a:endCxn id="163" idx="0"/>
            </p:cNvCxnSpPr>
            <p:nvPr/>
          </p:nvCxnSpPr>
          <p:spPr>
            <a:xfrm>
              <a:off x="4040229" y="2855038"/>
              <a:ext cx="4323488" cy="121807"/>
            </a:xfrm>
            <a:prstGeom prst="bentConnector2">
              <a:avLst/>
            </a:pr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</p:grpSp>
      <p:grpSp>
        <p:nvGrpSpPr>
          <p:cNvPr id="7" name="그룹 6">
            <a:extLst>
              <a:ext uri="{FF2B5EF4-FFF2-40B4-BE49-F238E27FC236}">
                <a16:creationId xmlns="" xmlns:a16="http://schemas.microsoft.com/office/drawing/2014/main" id="{173CA700-B675-45A8-903B-8DE063A1D0B8}"/>
              </a:ext>
            </a:extLst>
          </p:cNvPr>
          <p:cNvGrpSpPr/>
          <p:nvPr/>
        </p:nvGrpSpPr>
        <p:grpSpPr>
          <a:xfrm>
            <a:off x="4091330" y="3717069"/>
            <a:ext cx="4871941" cy="169131"/>
            <a:chOff x="2676704" y="3638181"/>
            <a:chExt cx="4871941" cy="169131"/>
          </a:xfrm>
        </p:grpSpPr>
        <p:cxnSp>
          <p:nvCxnSpPr>
            <p:cNvPr id="188" name="Connector: Elbow 72">
              <a:extLst>
                <a:ext uri="{FF2B5EF4-FFF2-40B4-BE49-F238E27FC236}">
                  <a16:creationId xmlns="" xmlns:a16="http://schemas.microsoft.com/office/drawing/2014/main" id="{3FC96AD9-7D04-4164-9124-E8ADC6DE9EC4}"/>
                </a:ext>
              </a:extLst>
            </p:cNvPr>
            <p:cNvCxnSpPr>
              <a:cxnSpLocks/>
              <a:stCxn id="192" idx="3"/>
              <a:endCxn id="165" idx="0"/>
            </p:cNvCxnSpPr>
            <p:nvPr/>
          </p:nvCxnSpPr>
          <p:spPr>
            <a:xfrm>
              <a:off x="2921357" y="3638829"/>
              <a:ext cx="1384622" cy="168483"/>
            </a:xfrm>
            <a:prstGeom prst="bentConnector2">
              <a:avLst/>
            </a:pr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189" name="Connector: Elbow 73">
              <a:extLst>
                <a:ext uri="{FF2B5EF4-FFF2-40B4-BE49-F238E27FC236}">
                  <a16:creationId xmlns="" xmlns:a16="http://schemas.microsoft.com/office/drawing/2014/main" id="{2097B037-638A-41F7-9942-CB8BA6A1BB02}"/>
                </a:ext>
              </a:extLst>
            </p:cNvPr>
            <p:cNvCxnSpPr>
              <a:cxnSpLocks/>
              <a:stCxn id="192" idx="3"/>
              <a:endCxn id="160" idx="0"/>
            </p:cNvCxnSpPr>
            <p:nvPr/>
          </p:nvCxnSpPr>
          <p:spPr>
            <a:xfrm>
              <a:off x="2921357" y="3638829"/>
              <a:ext cx="3008013" cy="168483"/>
            </a:xfrm>
            <a:prstGeom prst="bentConnector2">
              <a:avLst/>
            </a:pr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190" name="Connector: Elbow 74">
              <a:extLst>
                <a:ext uri="{FF2B5EF4-FFF2-40B4-BE49-F238E27FC236}">
                  <a16:creationId xmlns="" xmlns:a16="http://schemas.microsoft.com/office/drawing/2014/main" id="{5F500A3A-420E-42A0-9A9A-C454DF3427A9}"/>
                </a:ext>
              </a:extLst>
            </p:cNvPr>
            <p:cNvCxnSpPr>
              <a:cxnSpLocks/>
              <a:stCxn id="192" idx="3"/>
              <a:endCxn id="159" idx="0"/>
            </p:cNvCxnSpPr>
            <p:nvPr/>
          </p:nvCxnSpPr>
          <p:spPr>
            <a:xfrm>
              <a:off x="2921357" y="3638829"/>
              <a:ext cx="4627288" cy="168483"/>
            </a:xfrm>
            <a:prstGeom prst="bentConnector2">
              <a:avLst/>
            </a:pr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/>
              <a:tailEnd type="triangle"/>
            </a:ln>
            <a:effectLst/>
          </p:spPr>
        </p:cxnSp>
        <p:cxnSp>
          <p:nvCxnSpPr>
            <p:cNvPr id="193" name="Connector: Elbow 109">
              <a:extLst>
                <a:ext uri="{FF2B5EF4-FFF2-40B4-BE49-F238E27FC236}">
                  <a16:creationId xmlns="" xmlns:a16="http://schemas.microsoft.com/office/drawing/2014/main" id="{9E30F4E5-89C4-47EA-B3DE-ED4EA682B34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676704" y="3638181"/>
              <a:ext cx="369301" cy="1"/>
            </a:xfrm>
            <a:prstGeom prst="bentConnector3">
              <a:avLst>
                <a:gd name="adj1" fmla="val 50000"/>
              </a:avLst>
            </a:prstGeom>
            <a:noFill/>
            <a:ln w="3175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  <a:headEnd type="none"/>
              <a:tailEnd type="none"/>
            </a:ln>
            <a:effectLst/>
          </p:spPr>
        </p:cxnSp>
      </p:grpSp>
      <p:sp>
        <p:nvSpPr>
          <p:cNvPr id="9" name="사각형: 둥근 모서리 8">
            <a:extLst>
              <a:ext uri="{FF2B5EF4-FFF2-40B4-BE49-F238E27FC236}">
                <a16:creationId xmlns="" xmlns:a16="http://schemas.microsoft.com/office/drawing/2014/main" id="{FB4596B1-12F1-4B1F-8020-620B4250F64D}"/>
              </a:ext>
            </a:extLst>
          </p:cNvPr>
          <p:cNvSpPr/>
          <p:nvPr/>
        </p:nvSpPr>
        <p:spPr>
          <a:xfrm>
            <a:off x="2847073" y="1938039"/>
            <a:ext cx="9192527" cy="4234160"/>
          </a:xfrm>
          <a:prstGeom prst="roundRect">
            <a:avLst>
              <a:gd name="adj" fmla="val 970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="" xmlns:a16="http://schemas.microsoft.com/office/drawing/2014/main" id="{F678EAC2-8A05-4324-8F8B-8A99F13D7BB5}"/>
              </a:ext>
            </a:extLst>
          </p:cNvPr>
          <p:cNvSpPr/>
          <p:nvPr/>
        </p:nvSpPr>
        <p:spPr>
          <a:xfrm>
            <a:off x="2971288" y="1984603"/>
            <a:ext cx="1403641" cy="21595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사각형: 둥근 모서리 86">
            <a:extLst>
              <a:ext uri="{FF2B5EF4-FFF2-40B4-BE49-F238E27FC236}">
                <a16:creationId xmlns="" xmlns:a16="http://schemas.microsoft.com/office/drawing/2014/main" id="{B788AE74-E083-4C04-9678-BD16C9D7E455}"/>
              </a:ext>
            </a:extLst>
          </p:cNvPr>
          <p:cNvSpPr/>
          <p:nvPr/>
        </p:nvSpPr>
        <p:spPr>
          <a:xfrm flipH="1">
            <a:off x="5831310" y="5390203"/>
            <a:ext cx="2551386" cy="7409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56ED7EC-0694-44B2-8CAD-3949606442F7}"/>
              </a:ext>
            </a:extLst>
          </p:cNvPr>
          <p:cNvSpPr txBox="1"/>
          <p:nvPr/>
        </p:nvSpPr>
        <p:spPr>
          <a:xfrm>
            <a:off x="143939" y="3539401"/>
            <a:ext cx="22349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Hundreds of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 parameters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Dynamically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</a:t>
            </a:r>
            <a:r>
              <a:rPr lang="en-US" sz="2400" b="1" dirty="0" smtClean="0">
                <a:solidFill>
                  <a:srgbClr val="FF0000"/>
                </a:solidFill>
              </a:rPr>
              <a:t>configurable</a:t>
            </a:r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00485D52-C6C4-40F8-AACC-03FC2708D797}"/>
              </a:ext>
            </a:extLst>
          </p:cNvPr>
          <p:cNvSpPr txBox="1"/>
          <p:nvPr/>
        </p:nvSpPr>
        <p:spPr>
          <a:xfrm>
            <a:off x="284645" y="2297962"/>
            <a:ext cx="199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Ground Control Station (GCS)</a:t>
            </a: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="" xmlns:a16="http://schemas.microsoft.com/office/drawing/2014/main" id="{2795A8FB-0F85-46B8-A481-70A0A9FAAB9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813549" y="3064356"/>
            <a:ext cx="115773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연결선: 꺾임 16">
            <a:extLst>
              <a:ext uri="{FF2B5EF4-FFF2-40B4-BE49-F238E27FC236}">
                <a16:creationId xmlns="" xmlns:a16="http://schemas.microsoft.com/office/drawing/2014/main" id="{6EF5CAB9-674A-4D55-9888-16E356D8C274}"/>
              </a:ext>
            </a:extLst>
          </p:cNvPr>
          <p:cNvCxnSpPr>
            <a:cxnSpLocks/>
            <a:endCxn id="87" idx="3"/>
          </p:cNvCxnSpPr>
          <p:nvPr/>
        </p:nvCxnSpPr>
        <p:spPr>
          <a:xfrm>
            <a:off x="1813549" y="3187447"/>
            <a:ext cx="4017761" cy="2573207"/>
          </a:xfrm>
          <a:prstGeom prst="bentConnector3">
            <a:avLst>
              <a:gd name="adj1" fmla="val 1982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Graphic 2">
            <a:extLst>
              <a:ext uri="{FF2B5EF4-FFF2-40B4-BE49-F238E27FC236}">
                <a16:creationId xmlns="" xmlns:a16="http://schemas.microsoft.com/office/drawing/2014/main" id="{30B773A5-CC75-477F-A3D1-C74A3D6E87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69952" y="2923978"/>
            <a:ext cx="464203" cy="46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2" grpId="0" animBg="1"/>
      <p:bldP spid="157" grpId="0"/>
      <p:bldP spid="181" grpId="0"/>
      <p:bldP spid="182" grpId="0" animBg="1"/>
      <p:bldP spid="185" grpId="0"/>
      <p:bldP spid="186" grpId="0"/>
      <p:bldP spid="206" grpId="0"/>
      <p:bldP spid="3" grpId="0" animBg="1"/>
      <p:bldP spid="9" grpId="0" animBg="1"/>
      <p:bldP spid="12" grpId="0" animBg="1"/>
      <p:bldP spid="87" grpId="0" animBg="1"/>
      <p:bldP spid="19" grpId="0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="" xmlns:a16="http://schemas.microsoft.com/office/drawing/2014/main" id="{029372F5-B9FE-4CE9-A76B-7513AFD80913}"/>
              </a:ext>
            </a:extLst>
          </p:cNvPr>
          <p:cNvCxnSpPr/>
          <p:nvPr/>
        </p:nvCxnSpPr>
        <p:spPr>
          <a:xfrm>
            <a:off x="8244691" y="2130149"/>
            <a:ext cx="92115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BDA8B1-7133-44C9-8B43-37FC3059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of </a:t>
            </a:r>
            <a:r>
              <a:rPr lang="en-US" dirty="0" smtClean="0"/>
              <a:t>RAV </a:t>
            </a:r>
            <a:r>
              <a:rPr lang="en-US" dirty="0"/>
              <a:t>Attacks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92A4B239-0B43-45A8-AF8E-CCC1910D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2133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Physical attacks </a:t>
            </a:r>
          </a:p>
          <a:p>
            <a:pPr marL="574675" lvl="1" indent="-228600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Example: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sensor spoofing</a:t>
            </a:r>
          </a:p>
          <a:p>
            <a:pPr marL="574675" lvl="1" indent="-228600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Defense: control-based detection and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filtering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marL="574675" lvl="1" indent="-228600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 descr="ê´ë ¨ ì´ë¯¸ì§">
            <a:extLst>
              <a:ext uri="{FF2B5EF4-FFF2-40B4-BE49-F238E27FC236}">
                <a16:creationId xmlns="" xmlns:a16="http://schemas.microsoft.com/office/drawing/2014/main" id="{2A89C36F-AE33-41B5-AB50-9F5202798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201" y="4397069"/>
            <a:ext cx="2733282" cy="13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화살표: 오른쪽 3">
            <a:extLst>
              <a:ext uri="{FF2B5EF4-FFF2-40B4-BE49-F238E27FC236}">
                <a16:creationId xmlns="" xmlns:a16="http://schemas.microsoft.com/office/drawing/2014/main" id="{2946CF1D-C5F4-4901-B05E-BBCC5B345422}"/>
              </a:ext>
            </a:extLst>
          </p:cNvPr>
          <p:cNvSpPr/>
          <p:nvPr/>
        </p:nvSpPr>
        <p:spPr>
          <a:xfrm rot="5400000">
            <a:off x="9295632" y="1572591"/>
            <a:ext cx="304800" cy="2076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5C11970C-8939-461C-8BAE-DB6A1A15AAEE}"/>
              </a:ext>
            </a:extLst>
          </p:cNvPr>
          <p:cNvSpPr txBox="1">
            <a:spLocks/>
          </p:cNvSpPr>
          <p:nvPr/>
        </p:nvSpPr>
        <p:spPr>
          <a:xfrm>
            <a:off x="763900" y="2772568"/>
            <a:ext cx="10515600" cy="1875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048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320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4058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593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4597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36601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8605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060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Software “syntactic” bug </a:t>
            </a:r>
            <a:r>
              <a:rPr lang="en-US" sz="2800" dirty="0" smtClean="0"/>
              <a:t>exploitation</a:t>
            </a:r>
            <a:endParaRPr lang="en-US" sz="2800" dirty="0"/>
          </a:p>
          <a:p>
            <a:pPr lvl="1"/>
            <a:r>
              <a:rPr lang="en-US" sz="2400" dirty="0" smtClean="0"/>
              <a:t>Example: memory corruption</a:t>
            </a:r>
            <a:endParaRPr lang="en-US" sz="2400" dirty="0"/>
          </a:p>
          <a:p>
            <a:pPr lvl="1"/>
            <a:r>
              <a:rPr lang="en-US" sz="2400" dirty="0"/>
              <a:t>Defense: program fuzzing and hardening </a:t>
            </a:r>
          </a:p>
          <a:p>
            <a:pPr marL="685800" lvl="2" indent="0">
              <a:buNone/>
            </a:pPr>
            <a:endParaRPr lang="en-US" sz="1800" dirty="0"/>
          </a:p>
        </p:txBody>
      </p:sp>
      <p:sp>
        <p:nvSpPr>
          <p:cNvPr id="14" name="자유형: 도형 13">
            <a:extLst>
              <a:ext uri="{FF2B5EF4-FFF2-40B4-BE49-F238E27FC236}">
                <a16:creationId xmlns="" xmlns:a16="http://schemas.microsoft.com/office/drawing/2014/main" id="{98ED25E3-3B01-44A6-A612-114BCB9FB243}"/>
              </a:ext>
            </a:extLst>
          </p:cNvPr>
          <p:cNvSpPr/>
          <p:nvPr/>
        </p:nvSpPr>
        <p:spPr>
          <a:xfrm rot="5599548">
            <a:off x="9082630" y="2093017"/>
            <a:ext cx="775838" cy="686981"/>
          </a:xfrm>
          <a:custGeom>
            <a:avLst/>
            <a:gdLst>
              <a:gd name="connsiteX0" fmla="*/ 104775 w 304800"/>
              <a:gd name="connsiteY0" fmla="*/ 0 h 1590675"/>
              <a:gd name="connsiteX1" fmla="*/ 152400 w 304800"/>
              <a:gd name="connsiteY1" fmla="*/ 9525 h 1590675"/>
              <a:gd name="connsiteX2" fmla="*/ 180975 w 304800"/>
              <a:gd name="connsiteY2" fmla="*/ 19050 h 1590675"/>
              <a:gd name="connsiteX3" fmla="*/ 152400 w 304800"/>
              <a:gd name="connsiteY3" fmla="*/ 28575 h 1590675"/>
              <a:gd name="connsiteX4" fmla="*/ 123825 w 304800"/>
              <a:gd name="connsiteY4" fmla="*/ 47625 h 1590675"/>
              <a:gd name="connsiteX5" fmla="*/ 85725 w 304800"/>
              <a:gd name="connsiteY5" fmla="*/ 66675 h 1590675"/>
              <a:gd name="connsiteX6" fmla="*/ 114300 w 304800"/>
              <a:gd name="connsiteY6" fmla="*/ 85725 h 1590675"/>
              <a:gd name="connsiteX7" fmla="*/ 171450 w 304800"/>
              <a:gd name="connsiteY7" fmla="*/ 104775 h 1590675"/>
              <a:gd name="connsiteX8" fmla="*/ 142875 w 304800"/>
              <a:gd name="connsiteY8" fmla="*/ 123825 h 1590675"/>
              <a:gd name="connsiteX9" fmla="*/ 104775 w 304800"/>
              <a:gd name="connsiteY9" fmla="*/ 133350 h 1590675"/>
              <a:gd name="connsiteX10" fmla="*/ 76200 w 304800"/>
              <a:gd name="connsiteY10" fmla="*/ 142875 h 1590675"/>
              <a:gd name="connsiteX11" fmla="*/ 104775 w 304800"/>
              <a:gd name="connsiteY11" fmla="*/ 152400 h 1590675"/>
              <a:gd name="connsiteX12" fmla="*/ 209550 w 304800"/>
              <a:gd name="connsiteY12" fmla="*/ 161925 h 1590675"/>
              <a:gd name="connsiteX13" fmla="*/ 180975 w 304800"/>
              <a:gd name="connsiteY13" fmla="*/ 180975 h 1590675"/>
              <a:gd name="connsiteX14" fmla="*/ 85725 w 304800"/>
              <a:gd name="connsiteY14" fmla="*/ 209550 h 1590675"/>
              <a:gd name="connsiteX15" fmla="*/ 57150 w 304800"/>
              <a:gd name="connsiteY15" fmla="*/ 228600 h 1590675"/>
              <a:gd name="connsiteX16" fmla="*/ 28575 w 304800"/>
              <a:gd name="connsiteY16" fmla="*/ 238125 h 1590675"/>
              <a:gd name="connsiteX17" fmla="*/ 57150 w 304800"/>
              <a:gd name="connsiteY17" fmla="*/ 247650 h 1590675"/>
              <a:gd name="connsiteX18" fmla="*/ 257175 w 304800"/>
              <a:gd name="connsiteY18" fmla="*/ 257175 h 1590675"/>
              <a:gd name="connsiteX19" fmla="*/ 171450 w 304800"/>
              <a:gd name="connsiteY19" fmla="*/ 285750 h 1590675"/>
              <a:gd name="connsiteX20" fmla="*/ 142875 w 304800"/>
              <a:gd name="connsiteY20" fmla="*/ 295275 h 1590675"/>
              <a:gd name="connsiteX21" fmla="*/ 171450 w 304800"/>
              <a:gd name="connsiteY21" fmla="*/ 304800 h 1590675"/>
              <a:gd name="connsiteX22" fmla="*/ 209550 w 304800"/>
              <a:gd name="connsiteY22" fmla="*/ 314325 h 1590675"/>
              <a:gd name="connsiteX23" fmla="*/ 142875 w 304800"/>
              <a:gd name="connsiteY23" fmla="*/ 323850 h 1590675"/>
              <a:gd name="connsiteX24" fmla="*/ 57150 w 304800"/>
              <a:gd name="connsiteY24" fmla="*/ 352425 h 1590675"/>
              <a:gd name="connsiteX25" fmla="*/ 0 w 304800"/>
              <a:gd name="connsiteY25" fmla="*/ 371475 h 1590675"/>
              <a:gd name="connsiteX26" fmla="*/ 47625 w 304800"/>
              <a:gd name="connsiteY26" fmla="*/ 381000 h 1590675"/>
              <a:gd name="connsiteX27" fmla="*/ 57150 w 304800"/>
              <a:gd name="connsiteY27" fmla="*/ 409575 h 1590675"/>
              <a:gd name="connsiteX28" fmla="*/ 76200 w 304800"/>
              <a:gd name="connsiteY28" fmla="*/ 438150 h 1590675"/>
              <a:gd name="connsiteX29" fmla="*/ 161925 w 304800"/>
              <a:gd name="connsiteY29" fmla="*/ 457200 h 1590675"/>
              <a:gd name="connsiteX30" fmla="*/ 190500 w 304800"/>
              <a:gd name="connsiteY30" fmla="*/ 476250 h 1590675"/>
              <a:gd name="connsiteX31" fmla="*/ 161925 w 304800"/>
              <a:gd name="connsiteY31" fmla="*/ 485775 h 1590675"/>
              <a:gd name="connsiteX32" fmla="*/ 123825 w 304800"/>
              <a:gd name="connsiteY32" fmla="*/ 514350 h 1590675"/>
              <a:gd name="connsiteX33" fmla="*/ 47625 w 304800"/>
              <a:gd name="connsiteY33" fmla="*/ 533400 h 1590675"/>
              <a:gd name="connsiteX34" fmla="*/ 133350 w 304800"/>
              <a:gd name="connsiteY34" fmla="*/ 542925 h 1590675"/>
              <a:gd name="connsiteX35" fmla="*/ 142875 w 304800"/>
              <a:gd name="connsiteY35" fmla="*/ 571500 h 1590675"/>
              <a:gd name="connsiteX36" fmla="*/ 114300 w 304800"/>
              <a:gd name="connsiteY36" fmla="*/ 581025 h 1590675"/>
              <a:gd name="connsiteX37" fmla="*/ 47625 w 304800"/>
              <a:gd name="connsiteY37" fmla="*/ 609600 h 1590675"/>
              <a:gd name="connsiteX38" fmla="*/ 57150 w 304800"/>
              <a:gd name="connsiteY38" fmla="*/ 666750 h 1590675"/>
              <a:gd name="connsiteX39" fmla="*/ 114300 w 304800"/>
              <a:gd name="connsiteY39" fmla="*/ 685800 h 1590675"/>
              <a:gd name="connsiteX40" fmla="*/ 142875 w 304800"/>
              <a:gd name="connsiteY40" fmla="*/ 695325 h 1590675"/>
              <a:gd name="connsiteX41" fmla="*/ 85725 w 304800"/>
              <a:gd name="connsiteY41" fmla="*/ 723900 h 1590675"/>
              <a:gd name="connsiteX42" fmla="*/ 76200 w 304800"/>
              <a:gd name="connsiteY42" fmla="*/ 752475 h 1590675"/>
              <a:gd name="connsiteX43" fmla="*/ 104775 w 304800"/>
              <a:gd name="connsiteY43" fmla="*/ 771525 h 1590675"/>
              <a:gd name="connsiteX44" fmla="*/ 85725 w 304800"/>
              <a:gd name="connsiteY44" fmla="*/ 828675 h 1590675"/>
              <a:gd name="connsiteX45" fmla="*/ 123825 w 304800"/>
              <a:gd name="connsiteY45" fmla="*/ 838200 h 1590675"/>
              <a:gd name="connsiteX46" fmla="*/ 171450 w 304800"/>
              <a:gd name="connsiteY46" fmla="*/ 847725 h 1590675"/>
              <a:gd name="connsiteX47" fmla="*/ 142875 w 304800"/>
              <a:gd name="connsiteY47" fmla="*/ 857250 h 1590675"/>
              <a:gd name="connsiteX48" fmla="*/ 123825 w 304800"/>
              <a:gd name="connsiteY48" fmla="*/ 885825 h 1590675"/>
              <a:gd name="connsiteX49" fmla="*/ 85725 w 304800"/>
              <a:gd name="connsiteY49" fmla="*/ 923925 h 1590675"/>
              <a:gd name="connsiteX50" fmla="*/ 104775 w 304800"/>
              <a:gd name="connsiteY50" fmla="*/ 952500 h 1590675"/>
              <a:gd name="connsiteX51" fmla="*/ 123825 w 304800"/>
              <a:gd name="connsiteY51" fmla="*/ 1000125 h 1590675"/>
              <a:gd name="connsiteX52" fmla="*/ 123825 w 304800"/>
              <a:gd name="connsiteY52" fmla="*/ 1038225 h 1590675"/>
              <a:gd name="connsiteX53" fmla="*/ 104775 w 304800"/>
              <a:gd name="connsiteY53" fmla="*/ 1066800 h 1590675"/>
              <a:gd name="connsiteX54" fmla="*/ 95250 w 304800"/>
              <a:gd name="connsiteY54" fmla="*/ 1095375 h 1590675"/>
              <a:gd name="connsiteX55" fmla="*/ 142875 w 304800"/>
              <a:gd name="connsiteY55" fmla="*/ 1152525 h 1590675"/>
              <a:gd name="connsiteX56" fmla="*/ 152400 w 304800"/>
              <a:gd name="connsiteY56" fmla="*/ 1181100 h 1590675"/>
              <a:gd name="connsiteX57" fmla="*/ 114300 w 304800"/>
              <a:gd name="connsiteY57" fmla="*/ 1190625 h 1590675"/>
              <a:gd name="connsiteX58" fmla="*/ 304800 w 304800"/>
              <a:gd name="connsiteY58" fmla="*/ 1171575 h 1590675"/>
              <a:gd name="connsiteX59" fmla="*/ 276225 w 304800"/>
              <a:gd name="connsiteY59" fmla="*/ 1152525 h 1590675"/>
              <a:gd name="connsiteX60" fmla="*/ 152400 w 304800"/>
              <a:gd name="connsiteY60" fmla="*/ 1133475 h 1590675"/>
              <a:gd name="connsiteX61" fmla="*/ 133350 w 304800"/>
              <a:gd name="connsiteY61" fmla="*/ 1171575 h 1590675"/>
              <a:gd name="connsiteX62" fmla="*/ 95250 w 304800"/>
              <a:gd name="connsiteY62" fmla="*/ 1228725 h 1590675"/>
              <a:gd name="connsiteX63" fmla="*/ 123825 w 304800"/>
              <a:gd name="connsiteY63" fmla="*/ 1247775 h 1590675"/>
              <a:gd name="connsiteX64" fmla="*/ 133350 w 304800"/>
              <a:gd name="connsiteY64" fmla="*/ 1285875 h 1590675"/>
              <a:gd name="connsiteX65" fmla="*/ 142875 w 304800"/>
              <a:gd name="connsiteY65" fmla="*/ 1314450 h 1590675"/>
              <a:gd name="connsiteX66" fmla="*/ 209550 w 304800"/>
              <a:gd name="connsiteY66" fmla="*/ 1333500 h 1590675"/>
              <a:gd name="connsiteX67" fmla="*/ 171450 w 304800"/>
              <a:gd name="connsiteY67" fmla="*/ 1343025 h 1590675"/>
              <a:gd name="connsiteX68" fmla="*/ 114300 w 304800"/>
              <a:gd name="connsiteY68" fmla="*/ 1381125 h 1590675"/>
              <a:gd name="connsiteX69" fmla="*/ 85725 w 304800"/>
              <a:gd name="connsiteY69" fmla="*/ 1447800 h 1590675"/>
              <a:gd name="connsiteX70" fmla="*/ 57150 w 304800"/>
              <a:gd name="connsiteY70" fmla="*/ 1457325 h 1590675"/>
              <a:gd name="connsiteX71" fmla="*/ 66675 w 304800"/>
              <a:gd name="connsiteY71" fmla="*/ 1495425 h 1590675"/>
              <a:gd name="connsiteX72" fmla="*/ 38100 w 304800"/>
              <a:gd name="connsiteY72" fmla="*/ 1552575 h 1590675"/>
              <a:gd name="connsiteX73" fmla="*/ 47625 w 304800"/>
              <a:gd name="connsiteY73" fmla="*/ 1590675 h 159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04800" h="1590675">
                <a:moveTo>
                  <a:pt x="104775" y="0"/>
                </a:moveTo>
                <a:cubicBezTo>
                  <a:pt x="120650" y="3175"/>
                  <a:pt x="136694" y="5598"/>
                  <a:pt x="152400" y="9525"/>
                </a:cubicBezTo>
                <a:cubicBezTo>
                  <a:pt x="162140" y="11960"/>
                  <a:pt x="180975" y="9010"/>
                  <a:pt x="180975" y="19050"/>
                </a:cubicBezTo>
                <a:cubicBezTo>
                  <a:pt x="180975" y="29090"/>
                  <a:pt x="161380" y="24085"/>
                  <a:pt x="152400" y="28575"/>
                </a:cubicBezTo>
                <a:cubicBezTo>
                  <a:pt x="142161" y="33695"/>
                  <a:pt x="133764" y="41945"/>
                  <a:pt x="123825" y="47625"/>
                </a:cubicBezTo>
                <a:cubicBezTo>
                  <a:pt x="111497" y="54670"/>
                  <a:pt x="98425" y="60325"/>
                  <a:pt x="85725" y="66675"/>
                </a:cubicBezTo>
                <a:cubicBezTo>
                  <a:pt x="95250" y="73025"/>
                  <a:pt x="103839" y="81076"/>
                  <a:pt x="114300" y="85725"/>
                </a:cubicBezTo>
                <a:cubicBezTo>
                  <a:pt x="132650" y="93880"/>
                  <a:pt x="171450" y="104775"/>
                  <a:pt x="171450" y="104775"/>
                </a:cubicBezTo>
                <a:cubicBezTo>
                  <a:pt x="161925" y="111125"/>
                  <a:pt x="153397" y="119316"/>
                  <a:pt x="142875" y="123825"/>
                </a:cubicBezTo>
                <a:cubicBezTo>
                  <a:pt x="130843" y="128982"/>
                  <a:pt x="117362" y="129754"/>
                  <a:pt x="104775" y="133350"/>
                </a:cubicBezTo>
                <a:cubicBezTo>
                  <a:pt x="95121" y="136108"/>
                  <a:pt x="85725" y="139700"/>
                  <a:pt x="76200" y="142875"/>
                </a:cubicBezTo>
                <a:cubicBezTo>
                  <a:pt x="85725" y="146050"/>
                  <a:pt x="94836" y="150980"/>
                  <a:pt x="104775" y="152400"/>
                </a:cubicBezTo>
                <a:cubicBezTo>
                  <a:pt x="139492" y="157360"/>
                  <a:pt x="176714" y="149611"/>
                  <a:pt x="209550" y="161925"/>
                </a:cubicBezTo>
                <a:cubicBezTo>
                  <a:pt x="220269" y="165945"/>
                  <a:pt x="191436" y="176326"/>
                  <a:pt x="180975" y="180975"/>
                </a:cubicBezTo>
                <a:cubicBezTo>
                  <a:pt x="151160" y="194226"/>
                  <a:pt x="117390" y="201634"/>
                  <a:pt x="85725" y="209550"/>
                </a:cubicBezTo>
                <a:cubicBezTo>
                  <a:pt x="76200" y="215900"/>
                  <a:pt x="67389" y="223480"/>
                  <a:pt x="57150" y="228600"/>
                </a:cubicBezTo>
                <a:cubicBezTo>
                  <a:pt x="48170" y="233090"/>
                  <a:pt x="28575" y="228085"/>
                  <a:pt x="28575" y="238125"/>
                </a:cubicBezTo>
                <a:cubicBezTo>
                  <a:pt x="28575" y="248165"/>
                  <a:pt x="47144" y="246816"/>
                  <a:pt x="57150" y="247650"/>
                </a:cubicBezTo>
                <a:cubicBezTo>
                  <a:pt x="123670" y="253193"/>
                  <a:pt x="190500" y="254000"/>
                  <a:pt x="257175" y="257175"/>
                </a:cubicBezTo>
                <a:lnTo>
                  <a:pt x="171450" y="285750"/>
                </a:lnTo>
                <a:lnTo>
                  <a:pt x="142875" y="295275"/>
                </a:lnTo>
                <a:cubicBezTo>
                  <a:pt x="152400" y="298450"/>
                  <a:pt x="161796" y="302042"/>
                  <a:pt x="171450" y="304800"/>
                </a:cubicBezTo>
                <a:cubicBezTo>
                  <a:pt x="184037" y="308396"/>
                  <a:pt x="220442" y="307063"/>
                  <a:pt x="209550" y="314325"/>
                </a:cubicBezTo>
                <a:cubicBezTo>
                  <a:pt x="190870" y="326778"/>
                  <a:pt x="165100" y="320675"/>
                  <a:pt x="142875" y="323850"/>
                </a:cubicBezTo>
                <a:lnTo>
                  <a:pt x="57150" y="352425"/>
                </a:lnTo>
                <a:lnTo>
                  <a:pt x="0" y="371475"/>
                </a:lnTo>
                <a:cubicBezTo>
                  <a:pt x="15875" y="374650"/>
                  <a:pt x="34155" y="372020"/>
                  <a:pt x="47625" y="381000"/>
                </a:cubicBezTo>
                <a:cubicBezTo>
                  <a:pt x="55979" y="386569"/>
                  <a:pt x="52660" y="400595"/>
                  <a:pt x="57150" y="409575"/>
                </a:cubicBezTo>
                <a:cubicBezTo>
                  <a:pt x="62270" y="419814"/>
                  <a:pt x="66675" y="431800"/>
                  <a:pt x="76200" y="438150"/>
                </a:cubicBezTo>
                <a:cubicBezTo>
                  <a:pt x="81965" y="441993"/>
                  <a:pt x="160875" y="456990"/>
                  <a:pt x="161925" y="457200"/>
                </a:cubicBezTo>
                <a:cubicBezTo>
                  <a:pt x="171450" y="463550"/>
                  <a:pt x="190500" y="464802"/>
                  <a:pt x="190500" y="476250"/>
                </a:cubicBezTo>
                <a:cubicBezTo>
                  <a:pt x="190500" y="486290"/>
                  <a:pt x="170642" y="480794"/>
                  <a:pt x="161925" y="485775"/>
                </a:cubicBezTo>
                <a:cubicBezTo>
                  <a:pt x="148142" y="493651"/>
                  <a:pt x="138479" y="508244"/>
                  <a:pt x="123825" y="514350"/>
                </a:cubicBezTo>
                <a:cubicBezTo>
                  <a:pt x="99657" y="524420"/>
                  <a:pt x="47625" y="533400"/>
                  <a:pt x="47625" y="533400"/>
                </a:cubicBezTo>
                <a:cubicBezTo>
                  <a:pt x="76200" y="536575"/>
                  <a:pt x="106656" y="532247"/>
                  <a:pt x="133350" y="542925"/>
                </a:cubicBezTo>
                <a:cubicBezTo>
                  <a:pt x="142672" y="546654"/>
                  <a:pt x="147365" y="562520"/>
                  <a:pt x="142875" y="571500"/>
                </a:cubicBezTo>
                <a:cubicBezTo>
                  <a:pt x="138385" y="580480"/>
                  <a:pt x="123528" y="577070"/>
                  <a:pt x="114300" y="581025"/>
                </a:cubicBezTo>
                <a:cubicBezTo>
                  <a:pt x="31910" y="616335"/>
                  <a:pt x="114638" y="587262"/>
                  <a:pt x="47625" y="609600"/>
                </a:cubicBezTo>
                <a:cubicBezTo>
                  <a:pt x="39692" y="633399"/>
                  <a:pt x="26588" y="647649"/>
                  <a:pt x="57150" y="666750"/>
                </a:cubicBezTo>
                <a:cubicBezTo>
                  <a:pt x="74178" y="677393"/>
                  <a:pt x="95250" y="679450"/>
                  <a:pt x="114300" y="685800"/>
                </a:cubicBezTo>
                <a:lnTo>
                  <a:pt x="142875" y="695325"/>
                </a:lnTo>
                <a:cubicBezTo>
                  <a:pt x="124051" y="701600"/>
                  <a:pt x="99154" y="707114"/>
                  <a:pt x="85725" y="723900"/>
                </a:cubicBezTo>
                <a:cubicBezTo>
                  <a:pt x="79453" y="731740"/>
                  <a:pt x="79375" y="742950"/>
                  <a:pt x="76200" y="752475"/>
                </a:cubicBezTo>
                <a:cubicBezTo>
                  <a:pt x="85725" y="758825"/>
                  <a:pt x="103355" y="760166"/>
                  <a:pt x="104775" y="771525"/>
                </a:cubicBezTo>
                <a:cubicBezTo>
                  <a:pt x="107266" y="791450"/>
                  <a:pt x="85725" y="828675"/>
                  <a:pt x="85725" y="828675"/>
                </a:cubicBezTo>
                <a:cubicBezTo>
                  <a:pt x="98425" y="831850"/>
                  <a:pt x="111046" y="835360"/>
                  <a:pt x="123825" y="838200"/>
                </a:cubicBezTo>
                <a:cubicBezTo>
                  <a:pt x="139629" y="841712"/>
                  <a:pt x="160002" y="836277"/>
                  <a:pt x="171450" y="847725"/>
                </a:cubicBezTo>
                <a:cubicBezTo>
                  <a:pt x="178550" y="854825"/>
                  <a:pt x="152400" y="854075"/>
                  <a:pt x="142875" y="857250"/>
                </a:cubicBezTo>
                <a:cubicBezTo>
                  <a:pt x="136525" y="866775"/>
                  <a:pt x="132764" y="878674"/>
                  <a:pt x="123825" y="885825"/>
                </a:cubicBezTo>
                <a:cubicBezTo>
                  <a:pt x="77643" y="922770"/>
                  <a:pt x="106507" y="861580"/>
                  <a:pt x="85725" y="923925"/>
                </a:cubicBezTo>
                <a:cubicBezTo>
                  <a:pt x="92075" y="933450"/>
                  <a:pt x="102893" y="941208"/>
                  <a:pt x="104775" y="952500"/>
                </a:cubicBezTo>
                <a:cubicBezTo>
                  <a:pt x="113812" y="1006723"/>
                  <a:pt x="61604" y="958645"/>
                  <a:pt x="123825" y="1000125"/>
                </a:cubicBezTo>
                <a:cubicBezTo>
                  <a:pt x="56590" y="1044949"/>
                  <a:pt x="114860" y="993401"/>
                  <a:pt x="123825" y="1038225"/>
                </a:cubicBezTo>
                <a:cubicBezTo>
                  <a:pt x="126070" y="1049450"/>
                  <a:pt x="109895" y="1056561"/>
                  <a:pt x="104775" y="1066800"/>
                </a:cubicBezTo>
                <a:cubicBezTo>
                  <a:pt x="100285" y="1075780"/>
                  <a:pt x="98425" y="1085850"/>
                  <a:pt x="95250" y="1095375"/>
                </a:cubicBezTo>
                <a:cubicBezTo>
                  <a:pt x="116316" y="1116441"/>
                  <a:pt x="129614" y="1126003"/>
                  <a:pt x="142875" y="1152525"/>
                </a:cubicBezTo>
                <a:cubicBezTo>
                  <a:pt x="147365" y="1161505"/>
                  <a:pt x="149225" y="1171575"/>
                  <a:pt x="152400" y="1181100"/>
                </a:cubicBezTo>
                <a:cubicBezTo>
                  <a:pt x="139700" y="1184275"/>
                  <a:pt x="101209" y="1190625"/>
                  <a:pt x="114300" y="1190625"/>
                </a:cubicBezTo>
                <a:cubicBezTo>
                  <a:pt x="255904" y="1190625"/>
                  <a:pt x="230566" y="1196320"/>
                  <a:pt x="304800" y="1171575"/>
                </a:cubicBezTo>
                <a:cubicBezTo>
                  <a:pt x="295275" y="1165225"/>
                  <a:pt x="287533" y="1154310"/>
                  <a:pt x="276225" y="1152525"/>
                </a:cubicBezTo>
                <a:cubicBezTo>
                  <a:pt x="145346" y="1131860"/>
                  <a:pt x="69316" y="1161170"/>
                  <a:pt x="152400" y="1133475"/>
                </a:cubicBezTo>
                <a:cubicBezTo>
                  <a:pt x="146050" y="1146175"/>
                  <a:pt x="140655" y="1159399"/>
                  <a:pt x="133350" y="1171575"/>
                </a:cubicBezTo>
                <a:cubicBezTo>
                  <a:pt x="121570" y="1191208"/>
                  <a:pt x="95250" y="1228725"/>
                  <a:pt x="95250" y="1228725"/>
                </a:cubicBezTo>
                <a:cubicBezTo>
                  <a:pt x="104775" y="1235075"/>
                  <a:pt x="121580" y="1236550"/>
                  <a:pt x="123825" y="1247775"/>
                </a:cubicBezTo>
                <a:cubicBezTo>
                  <a:pt x="133497" y="1296134"/>
                  <a:pt x="63839" y="1262705"/>
                  <a:pt x="133350" y="1285875"/>
                </a:cubicBezTo>
                <a:cubicBezTo>
                  <a:pt x="136525" y="1295400"/>
                  <a:pt x="135775" y="1307350"/>
                  <a:pt x="142875" y="1314450"/>
                </a:cubicBezTo>
                <a:cubicBezTo>
                  <a:pt x="147430" y="1319005"/>
                  <a:pt x="209220" y="1333418"/>
                  <a:pt x="209550" y="1333500"/>
                </a:cubicBezTo>
                <a:cubicBezTo>
                  <a:pt x="196850" y="1336675"/>
                  <a:pt x="183159" y="1337171"/>
                  <a:pt x="171450" y="1343025"/>
                </a:cubicBezTo>
                <a:cubicBezTo>
                  <a:pt x="150972" y="1353264"/>
                  <a:pt x="114300" y="1381125"/>
                  <a:pt x="114300" y="1381125"/>
                </a:cubicBezTo>
                <a:cubicBezTo>
                  <a:pt x="108580" y="1404004"/>
                  <a:pt x="106281" y="1431355"/>
                  <a:pt x="85725" y="1447800"/>
                </a:cubicBezTo>
                <a:cubicBezTo>
                  <a:pt x="77885" y="1454072"/>
                  <a:pt x="66675" y="1454150"/>
                  <a:pt x="57150" y="1457325"/>
                </a:cubicBezTo>
                <a:cubicBezTo>
                  <a:pt x="60325" y="1470025"/>
                  <a:pt x="66675" y="1482334"/>
                  <a:pt x="66675" y="1495425"/>
                </a:cubicBezTo>
                <a:cubicBezTo>
                  <a:pt x="66675" y="1515143"/>
                  <a:pt x="47732" y="1538128"/>
                  <a:pt x="38100" y="1552575"/>
                </a:cubicBezTo>
                <a:cubicBezTo>
                  <a:pt x="59641" y="1584886"/>
                  <a:pt x="65245" y="1573055"/>
                  <a:pt x="47625" y="1590675"/>
                </a:cubicBezTo>
              </a:path>
            </a:pathLst>
          </a:cu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ê´ë ¨ ì´ë¯¸ì§">
            <a:extLst>
              <a:ext uri="{FF2B5EF4-FFF2-40B4-BE49-F238E27FC236}">
                <a16:creationId xmlns="" xmlns:a16="http://schemas.microsoft.com/office/drawing/2014/main" id="{538EC7BE-843C-4F61-9EFD-D2CF2826F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21321" r="19073" b="22002"/>
          <a:stretch/>
        </p:blipFill>
        <p:spPr bwMode="auto">
          <a:xfrm>
            <a:off x="8714152" y="1823791"/>
            <a:ext cx="903379" cy="6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ê´ë ¨ ì´ë¯¸ì§">
            <a:extLst>
              <a:ext uri="{FF2B5EF4-FFF2-40B4-BE49-F238E27FC236}">
                <a16:creationId xmlns="" xmlns:a16="http://schemas.microsoft.com/office/drawing/2014/main" id="{0D1A47A7-AF3D-4263-81FF-06D3D1EC6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21321" r="19073" b="22002"/>
          <a:stretch/>
        </p:blipFill>
        <p:spPr bwMode="auto">
          <a:xfrm>
            <a:off x="7793002" y="1830865"/>
            <a:ext cx="903379" cy="6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ê´ë ¨ ì´ë¯¸ì§">
            <a:extLst>
              <a:ext uri="{FF2B5EF4-FFF2-40B4-BE49-F238E27FC236}">
                <a16:creationId xmlns="" xmlns:a16="http://schemas.microsoft.com/office/drawing/2014/main" id="{7B4BE38E-E43B-48DA-A337-1004F1375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5392" flipH="1" flipV="1">
            <a:off x="9095480" y="805023"/>
            <a:ext cx="700485" cy="70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C767EFC-88AC-4380-83EF-AC69165857F8}"/>
              </a:ext>
            </a:extLst>
          </p:cNvPr>
          <p:cNvSpPr txBox="1"/>
          <p:nvPr/>
        </p:nvSpPr>
        <p:spPr>
          <a:xfrm>
            <a:off x="8575531" y="4572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Sensor </a:t>
            </a:r>
            <a:r>
              <a:rPr lang="en-US" b="1" dirty="0" smtClean="0"/>
              <a:t>spoofing</a:t>
            </a:r>
            <a:endParaRPr lang="en-US" b="1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4F2F8028-7D7E-4111-8381-F8F4D3AEDF16}"/>
              </a:ext>
            </a:extLst>
          </p:cNvPr>
          <p:cNvSpPr txBox="1">
            <a:spLocks/>
          </p:cNvSpPr>
          <p:nvPr/>
        </p:nvSpPr>
        <p:spPr>
          <a:xfrm>
            <a:off x="802105" y="4419599"/>
            <a:ext cx="10515600" cy="1677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048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320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4058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593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4597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36601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8605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060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Control-”semantic” bug </a:t>
            </a:r>
            <a:r>
              <a:rPr lang="en-US" altLang="ko-KR" sz="2800" b="1" dirty="0"/>
              <a:t>exploitation</a:t>
            </a:r>
            <a:endParaRPr lang="en-US" sz="2800" b="1" dirty="0"/>
          </a:p>
          <a:p>
            <a:pPr lvl="1"/>
            <a:r>
              <a:rPr lang="en-US" sz="2400" dirty="0"/>
              <a:t>Less </a:t>
            </a:r>
            <a:r>
              <a:rPr lang="en-US" sz="2400" dirty="0" smtClean="0"/>
              <a:t>studied and addressed</a:t>
            </a:r>
            <a:endParaRPr lang="en-US" sz="2400" dirty="0"/>
          </a:p>
          <a:p>
            <a:pPr lvl="1"/>
            <a:r>
              <a:rPr lang="en-US" sz="2400" dirty="0"/>
              <a:t>Not defendable with </a:t>
            </a:r>
            <a:r>
              <a:rPr lang="en-US" sz="2400" dirty="0" smtClean="0"/>
              <a:t>approaches above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89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7878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0139 L 0.00326 0.00162 C 0.00352 0.01805 0.00352 0.03495 0.00404 0.05185 C 0.00404 0.05324 0.00469 0.05463 0.00482 0.05625 C 0.00508 0.0581 0.00482 0.06018 0.00482 0.06204 L 0.01159 0.02222 L 0.01068 0.09629 L 0.01654 0.02361 L 0.01901 0.03403 L 0.01992 0.02662 L 0.02409 0.02963 L 0.02487 0.01759 L 0.02487 0.04722 L 0.02735 0.01759 L 0.03073 0.03541 L 0.03242 0.01018 L 0.03321 0.03541 L 0.03737 -0.00741 L 0.03985 0.04143 L 0.04492 -0.00463 L 0.04571 0.03704 L 0.04571 0.07685 L 0.05157 0.025 L 0.05157 0.02523 L 0.05404 0.04884 L 0.05495 0.02801 L 0.05065 0.025 L 0.05326 0.02801 " pathEditMode="relative" rAng="0" ptsTypes="AAAAAAAAAAAAAAAAAAAAAAA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430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8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DA8B1-7133-44C9-8B43-37FC3059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Validation Bug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92A4B239-0B43-45A8-AF8E-CCC1910D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2819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Exploitable via GCS commands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Exploiting lack of or inaccurate input parameter range check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Triggered by a malicious </a:t>
            </a:r>
            <a:r>
              <a:rPr lang="en-US" b="1" dirty="0" smtClean="0">
                <a:solidFill>
                  <a:srgbClr val="0070C0"/>
                </a:solidFill>
              </a:rPr>
              <a:t>parameter-change </a:t>
            </a:r>
            <a:r>
              <a:rPr lang="en-US" dirty="0" smtClean="0">
                <a:solidFill>
                  <a:srgbClr val="0070C0"/>
                </a:solidFill>
              </a:rPr>
              <a:t>command 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Causing </a:t>
            </a:r>
            <a:r>
              <a:rPr lang="en-US" dirty="0">
                <a:solidFill>
                  <a:srgbClr val="0070C0"/>
                </a:solidFill>
              </a:rPr>
              <a:t>controllers to </a:t>
            </a:r>
            <a:r>
              <a:rPr lang="en-US" dirty="0" smtClean="0">
                <a:solidFill>
                  <a:srgbClr val="0070C0"/>
                </a:solidFill>
              </a:rPr>
              <a:t>malfunction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Minimum footprint: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ne innocent-looking command, no sensor spoofing, no code injection, no code </a:t>
            </a:r>
            <a:r>
              <a:rPr lang="en-US" dirty="0" err="1" smtClean="0">
                <a:solidFill>
                  <a:srgbClr val="FF0000"/>
                </a:solidFill>
              </a:rPr>
              <a:t>trojaning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71">
            <a:extLst>
              <a:ext uri="{FF2B5EF4-FFF2-40B4-BE49-F238E27FC236}">
                <a16:creationId xmlns:a16="http://schemas.microsoft.com/office/drawing/2014/main" xmlns="" id="{C2806011-935D-4F23-8B99-AD323CE03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897" y="4114800"/>
            <a:ext cx="6868206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DA8B1-7133-44C9-8B43-37FC30595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762000"/>
          </a:xfrm>
        </p:spPr>
        <p:txBody>
          <a:bodyPr/>
          <a:lstStyle/>
          <a:p>
            <a:r>
              <a:rPr lang="en-US" dirty="0" smtClean="0"/>
              <a:t>Parameter Validation Bug</a:t>
            </a:r>
            <a:endParaRPr 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643C0CB2-5C2E-4949-8D7A-D83D8EF74ECB}"/>
              </a:ext>
            </a:extLst>
          </p:cNvPr>
          <p:cNvSpPr/>
          <p:nvPr/>
        </p:nvSpPr>
        <p:spPr>
          <a:xfrm>
            <a:off x="2461517" y="3826825"/>
            <a:ext cx="7938023" cy="3048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7C9FAAC4-76E7-4724-A99A-66C59F863794}"/>
              </a:ext>
            </a:extLst>
          </p:cNvPr>
          <p:cNvSpPr/>
          <p:nvPr/>
        </p:nvSpPr>
        <p:spPr>
          <a:xfrm>
            <a:off x="5752055" y="3826825"/>
            <a:ext cx="1258343" cy="304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B274CDAB-1CC3-4D13-AD72-6A0FF9F31D89}"/>
              </a:ext>
            </a:extLst>
          </p:cNvPr>
          <p:cNvSpPr/>
          <p:nvPr/>
        </p:nvSpPr>
        <p:spPr>
          <a:xfrm>
            <a:off x="6096000" y="3826825"/>
            <a:ext cx="609600" cy="30480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C75E6C-967D-4CC0-BA10-51B80D45B680}"/>
              </a:ext>
            </a:extLst>
          </p:cNvPr>
          <p:cNvSpPr txBox="1"/>
          <p:nvPr/>
        </p:nvSpPr>
        <p:spPr>
          <a:xfrm>
            <a:off x="1086633" y="38100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Parameter </a:t>
            </a:r>
            <a:r>
              <a:rPr lang="en-US" i="1" dirty="0" smtClean="0"/>
              <a:t>P</a:t>
            </a:r>
            <a:endParaRPr lang="en-US" i="1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1272C58E-CFEF-4AD2-B03B-CDC14FD62EB0}"/>
              </a:ext>
            </a:extLst>
          </p:cNvPr>
          <p:cNvGrpSpPr/>
          <p:nvPr/>
        </p:nvGrpSpPr>
        <p:grpSpPr>
          <a:xfrm>
            <a:off x="5227858" y="1019229"/>
            <a:ext cx="1962397" cy="1876371"/>
            <a:chOff x="9036172" y="1764690"/>
            <a:chExt cx="1962397" cy="1876371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xmlns="" id="{FDA52999-3265-404C-8333-6B2234D11E46}"/>
                </a:ext>
              </a:extLst>
            </p:cNvPr>
            <p:cNvGrpSpPr/>
            <p:nvPr/>
          </p:nvGrpSpPr>
          <p:grpSpPr>
            <a:xfrm>
              <a:off x="9117507" y="2267643"/>
              <a:ext cx="1748432" cy="1373418"/>
              <a:chOff x="10009664" y="4005359"/>
              <a:chExt cx="1748432" cy="1373418"/>
            </a:xfrm>
          </p:grpSpPr>
          <p:cxnSp>
            <p:nvCxnSpPr>
              <p:cNvPr id="76" name="Straight Arrow Connector 6">
                <a:extLst>
                  <a:ext uri="{FF2B5EF4-FFF2-40B4-BE49-F238E27FC236}">
                    <a16:creationId xmlns:a16="http://schemas.microsoft.com/office/drawing/2014/main" xmlns="" id="{60B43C21-8D62-48E5-A9EA-1A438BCE014E}"/>
                  </a:ext>
                </a:extLst>
              </p:cNvPr>
              <p:cNvCxnSpPr>
                <a:cxnSpLocks/>
                <a:stCxn id="78" idx="6"/>
                <a:endCxn id="81" idx="2"/>
              </p:cNvCxnSpPr>
              <p:nvPr/>
            </p:nvCxnSpPr>
            <p:spPr>
              <a:xfrm flipV="1">
                <a:off x="10162370" y="4076427"/>
                <a:ext cx="1286467" cy="1"/>
              </a:xfrm>
              <a:prstGeom prst="straightConnector1">
                <a:avLst/>
              </a:prstGeom>
              <a:ln w="28575">
                <a:solidFill>
                  <a:srgbClr val="82C83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">
                <a:extLst>
                  <a:ext uri="{FF2B5EF4-FFF2-40B4-BE49-F238E27FC236}">
                    <a16:creationId xmlns:a16="http://schemas.microsoft.com/office/drawing/2014/main" xmlns="" id="{5BE4A589-9D28-4CE3-B18D-ABCB1AB44BF9}"/>
                  </a:ext>
                </a:extLst>
              </p:cNvPr>
              <p:cNvCxnSpPr>
                <a:cxnSpLocks/>
                <a:stCxn id="81" idx="4"/>
                <a:endCxn id="79" idx="0"/>
              </p:cNvCxnSpPr>
              <p:nvPr/>
            </p:nvCxnSpPr>
            <p:spPr>
              <a:xfrm>
                <a:off x="11525189" y="4147495"/>
                <a:ext cx="0" cy="991714"/>
              </a:xfrm>
              <a:prstGeom prst="straightConnector1">
                <a:avLst/>
              </a:prstGeom>
              <a:ln w="28575">
                <a:solidFill>
                  <a:srgbClr val="82C83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9">
                <a:extLst>
                  <a:ext uri="{FF2B5EF4-FFF2-40B4-BE49-F238E27FC236}">
                    <a16:creationId xmlns:a16="http://schemas.microsoft.com/office/drawing/2014/main" xmlns="" id="{16E66166-F90C-44B8-8907-EE45942DD17B}"/>
                  </a:ext>
                </a:extLst>
              </p:cNvPr>
              <p:cNvSpPr/>
              <p:nvPr/>
            </p:nvSpPr>
            <p:spPr>
              <a:xfrm>
                <a:off x="10009664" y="4005360"/>
                <a:ext cx="152706" cy="142136"/>
              </a:xfrm>
              <a:prstGeom prst="ellipse">
                <a:avLst/>
              </a:prstGeom>
              <a:solidFill>
                <a:srgbClr val="82C8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79" name="Oval 15">
                <a:extLst>
                  <a:ext uri="{FF2B5EF4-FFF2-40B4-BE49-F238E27FC236}">
                    <a16:creationId xmlns:a16="http://schemas.microsoft.com/office/drawing/2014/main" xmlns="" id="{6ECBBCA2-1B12-406C-97AC-90F287865F01}"/>
                  </a:ext>
                </a:extLst>
              </p:cNvPr>
              <p:cNvSpPr/>
              <p:nvPr/>
            </p:nvSpPr>
            <p:spPr>
              <a:xfrm>
                <a:off x="11448836" y="5139209"/>
                <a:ext cx="152706" cy="142136"/>
              </a:xfrm>
              <a:prstGeom prst="ellipse">
                <a:avLst/>
              </a:prstGeom>
              <a:solidFill>
                <a:srgbClr val="82C8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pic>
            <p:nvPicPr>
              <p:cNvPr id="80" name="Graphic 24">
                <a:extLst>
                  <a:ext uri="{FF2B5EF4-FFF2-40B4-BE49-F238E27FC236}">
                    <a16:creationId xmlns:a16="http://schemas.microsoft.com/office/drawing/2014/main" xmlns="" id="{4A05329B-F482-471A-B735-758B35B6AC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11444988" y="5087342"/>
                <a:ext cx="313108" cy="291435"/>
              </a:xfrm>
              <a:prstGeom prst="rect">
                <a:avLst/>
              </a:prstGeom>
            </p:spPr>
          </p:pic>
          <p:sp>
            <p:nvSpPr>
              <p:cNvPr id="81" name="Oval 23">
                <a:extLst>
                  <a:ext uri="{FF2B5EF4-FFF2-40B4-BE49-F238E27FC236}">
                    <a16:creationId xmlns:a16="http://schemas.microsoft.com/office/drawing/2014/main" xmlns="" id="{45B13B34-C2A9-4573-979B-1923B1F1EFD7}"/>
                  </a:ext>
                </a:extLst>
              </p:cNvPr>
              <p:cNvSpPr/>
              <p:nvPr/>
            </p:nvSpPr>
            <p:spPr>
              <a:xfrm>
                <a:off x="11448836" y="4005359"/>
                <a:ext cx="152706" cy="142136"/>
              </a:xfrm>
              <a:prstGeom prst="ellipse">
                <a:avLst/>
              </a:prstGeom>
              <a:solidFill>
                <a:srgbClr val="82C8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cxnSp>
            <p:nvCxnSpPr>
              <p:cNvPr id="82" name="Straight Arrow Connector 33">
                <a:extLst>
                  <a:ext uri="{FF2B5EF4-FFF2-40B4-BE49-F238E27FC236}">
                    <a16:creationId xmlns:a16="http://schemas.microsoft.com/office/drawing/2014/main" xmlns="" id="{4CAB393A-CDC0-4499-9424-31B099C40F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6551" y="4031429"/>
                <a:ext cx="1312432" cy="43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33">
                <a:extLst>
                  <a:ext uri="{FF2B5EF4-FFF2-40B4-BE49-F238E27FC236}">
                    <a16:creationId xmlns:a16="http://schemas.microsoft.com/office/drawing/2014/main" xmlns="" id="{7E4CE604-CF94-45D8-8235-C64851ECC877}"/>
                  </a:ext>
                </a:extLst>
              </p:cNvPr>
              <p:cNvCxnSpPr>
                <a:cxnSpLocks/>
                <a:stCxn id="81" idx="5"/>
              </p:cNvCxnSpPr>
              <p:nvPr/>
            </p:nvCxnSpPr>
            <p:spPr>
              <a:xfrm>
                <a:off x="11579179" y="4126680"/>
                <a:ext cx="26211" cy="103035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11B19790-3141-4719-A12E-5D7D6D3D5742}"/>
                </a:ext>
              </a:extLst>
            </p:cNvPr>
            <p:cNvSpPr txBox="1"/>
            <p:nvPr/>
          </p:nvSpPr>
          <p:spPr>
            <a:xfrm>
              <a:off x="9036172" y="1764690"/>
              <a:ext cx="1962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Normal flight</a:t>
              </a:r>
              <a:endParaRPr lang="en-US" sz="2400" b="1" dirty="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22C5EBA9-CE3A-4541-86E3-F2066B4F7ED7}"/>
              </a:ext>
            </a:extLst>
          </p:cNvPr>
          <p:cNvGrpSpPr/>
          <p:nvPr/>
        </p:nvGrpSpPr>
        <p:grpSpPr>
          <a:xfrm>
            <a:off x="2978571" y="2743200"/>
            <a:ext cx="1991251" cy="656425"/>
            <a:chOff x="2978571" y="2040575"/>
            <a:chExt cx="1991251" cy="656425"/>
          </a:xfrm>
        </p:grpSpPr>
        <p:cxnSp>
          <p:nvCxnSpPr>
            <p:cNvPr id="24" name="직선 화살표 연결선 23">
              <a:extLst>
                <a:ext uri="{FF2B5EF4-FFF2-40B4-BE49-F238E27FC236}">
                  <a16:creationId xmlns:a16="http://schemas.microsoft.com/office/drawing/2014/main" xmlns="" id="{B33685DB-A0B8-4DC4-93A1-E8F1075B357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310" y="2421658"/>
              <a:ext cx="0" cy="2753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4">
              <a:extLst>
                <a:ext uri="{FF2B5EF4-FFF2-40B4-BE49-F238E27FC236}">
                  <a16:creationId xmlns:a16="http://schemas.microsoft.com/office/drawing/2014/main" xmlns="" id="{FBEB6E8D-CB9A-4E50-AF5D-AC962E884A1B}"/>
                </a:ext>
              </a:extLst>
            </p:cNvPr>
            <p:cNvCxnSpPr>
              <a:cxnSpLocks/>
            </p:cNvCxnSpPr>
            <p:nvPr/>
          </p:nvCxnSpPr>
          <p:spPr>
            <a:xfrm>
              <a:off x="3927710" y="2421658"/>
              <a:ext cx="0" cy="2753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화살표 연결선 25">
              <a:extLst>
                <a:ext uri="{FF2B5EF4-FFF2-40B4-BE49-F238E27FC236}">
                  <a16:creationId xmlns:a16="http://schemas.microsoft.com/office/drawing/2014/main" xmlns="" id="{2421133B-14E2-4CC4-82BD-881BAA09F7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0110" y="2421658"/>
              <a:ext cx="0" cy="2753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F4E18DA-635C-4069-A46D-810FE4E853E1}"/>
                </a:ext>
              </a:extLst>
            </p:cNvPr>
            <p:cNvSpPr txBox="1"/>
            <p:nvPr/>
          </p:nvSpPr>
          <p:spPr>
            <a:xfrm>
              <a:off x="2978571" y="2040575"/>
              <a:ext cx="1991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Brute force attacks</a:t>
              </a:r>
            </a:p>
          </p:txBody>
        </p:sp>
      </p:grpSp>
      <p:sp>
        <p:nvSpPr>
          <p:cNvPr id="6" name="&quot;허용 안 됨&quot; 기호 5">
            <a:extLst>
              <a:ext uri="{FF2B5EF4-FFF2-40B4-BE49-F238E27FC236}">
                <a16:creationId xmlns:a16="http://schemas.microsoft.com/office/drawing/2014/main" xmlns="" id="{E5B249D2-4A11-49AF-BA95-3055DE977B3D}"/>
              </a:ext>
            </a:extLst>
          </p:cNvPr>
          <p:cNvSpPr/>
          <p:nvPr/>
        </p:nvSpPr>
        <p:spPr>
          <a:xfrm>
            <a:off x="3699110" y="3352800"/>
            <a:ext cx="457200" cy="4572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xmlns="" id="{5B142EF2-A6E8-44B8-9CA9-B846384F86F5}"/>
              </a:ext>
            </a:extLst>
          </p:cNvPr>
          <p:cNvCxnSpPr>
            <a:cxnSpLocks/>
          </p:cNvCxnSpPr>
          <p:nvPr/>
        </p:nvCxnSpPr>
        <p:spPr>
          <a:xfrm>
            <a:off x="6331951" y="3534045"/>
            <a:ext cx="0" cy="2753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xmlns="" id="{2A0790A2-FDD8-4E23-BFFF-E5D344725FE7}"/>
              </a:ext>
            </a:extLst>
          </p:cNvPr>
          <p:cNvCxnSpPr>
            <a:cxnSpLocks/>
          </p:cNvCxnSpPr>
          <p:nvPr/>
        </p:nvCxnSpPr>
        <p:spPr>
          <a:xfrm>
            <a:off x="5933090" y="3538747"/>
            <a:ext cx="0" cy="2753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그룹 30">
            <a:extLst>
              <a:ext uri="{FF2B5EF4-FFF2-40B4-BE49-F238E27FC236}">
                <a16:creationId xmlns:a16="http://schemas.microsoft.com/office/drawing/2014/main" xmlns="" id="{329CAB75-A2A6-49D2-86D3-580D3ED4516C}"/>
              </a:ext>
            </a:extLst>
          </p:cNvPr>
          <p:cNvGrpSpPr/>
          <p:nvPr/>
        </p:nvGrpSpPr>
        <p:grpSpPr>
          <a:xfrm>
            <a:off x="5005359" y="1019229"/>
            <a:ext cx="2462241" cy="1768671"/>
            <a:chOff x="8604864" y="1693123"/>
            <a:chExt cx="2462241" cy="176867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58FB544-3300-4360-85E3-A782F67377D8}"/>
                </a:ext>
              </a:extLst>
            </p:cNvPr>
            <p:cNvSpPr txBox="1"/>
            <p:nvPr/>
          </p:nvSpPr>
          <p:spPr>
            <a:xfrm>
              <a:off x="8604864" y="1693123"/>
              <a:ext cx="23503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Attack launched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xmlns="" id="{EF3E4C69-11F3-4A99-9941-47A7A7D5F914}"/>
                </a:ext>
              </a:extLst>
            </p:cNvPr>
            <p:cNvGrpSpPr/>
            <p:nvPr/>
          </p:nvGrpSpPr>
          <p:grpSpPr>
            <a:xfrm>
              <a:off x="8950480" y="2185808"/>
              <a:ext cx="2116625" cy="1275986"/>
              <a:chOff x="7593508" y="4530071"/>
              <a:chExt cx="3168583" cy="2052197"/>
            </a:xfrm>
          </p:grpSpPr>
          <p:cxnSp>
            <p:nvCxnSpPr>
              <p:cNvPr id="34" name="Straight Arrow Connector 6">
                <a:extLst>
                  <a:ext uri="{FF2B5EF4-FFF2-40B4-BE49-F238E27FC236}">
                    <a16:creationId xmlns:a16="http://schemas.microsoft.com/office/drawing/2014/main" xmlns="" id="{CF32CCD6-A530-47FF-939D-00DD21AE9193}"/>
                  </a:ext>
                </a:extLst>
              </p:cNvPr>
              <p:cNvCxnSpPr>
                <a:cxnSpLocks/>
                <a:stCxn id="36" idx="6"/>
                <a:endCxn id="39" idx="2"/>
              </p:cNvCxnSpPr>
              <p:nvPr/>
            </p:nvCxnSpPr>
            <p:spPr>
              <a:xfrm flipV="1">
                <a:off x="7822108" y="4644371"/>
                <a:ext cx="1925838" cy="1"/>
              </a:xfrm>
              <a:prstGeom prst="straightConnector1">
                <a:avLst/>
              </a:prstGeom>
              <a:ln w="28575">
                <a:solidFill>
                  <a:srgbClr val="82C83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7">
                <a:extLst>
                  <a:ext uri="{FF2B5EF4-FFF2-40B4-BE49-F238E27FC236}">
                    <a16:creationId xmlns:a16="http://schemas.microsoft.com/office/drawing/2014/main" xmlns="" id="{B52B4EDF-345A-4FD3-8FEA-624A8C7B3C31}"/>
                  </a:ext>
                </a:extLst>
              </p:cNvPr>
              <p:cNvCxnSpPr>
                <a:cxnSpLocks/>
                <a:stCxn id="39" idx="4"/>
                <a:endCxn id="37" idx="0"/>
              </p:cNvCxnSpPr>
              <p:nvPr/>
            </p:nvCxnSpPr>
            <p:spPr>
              <a:xfrm>
                <a:off x="9862246" y="4758671"/>
                <a:ext cx="0" cy="1594997"/>
              </a:xfrm>
              <a:prstGeom prst="straightConnector1">
                <a:avLst/>
              </a:prstGeom>
              <a:ln w="28575">
                <a:solidFill>
                  <a:srgbClr val="82C83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9">
                <a:extLst>
                  <a:ext uri="{FF2B5EF4-FFF2-40B4-BE49-F238E27FC236}">
                    <a16:creationId xmlns:a16="http://schemas.microsoft.com/office/drawing/2014/main" xmlns="" id="{C89549D5-F24C-49DE-AE16-E17D088415D9}"/>
                  </a:ext>
                </a:extLst>
              </p:cNvPr>
              <p:cNvSpPr/>
              <p:nvPr/>
            </p:nvSpPr>
            <p:spPr>
              <a:xfrm>
                <a:off x="7593508" y="4530072"/>
                <a:ext cx="228600" cy="228600"/>
              </a:xfrm>
              <a:prstGeom prst="ellipse">
                <a:avLst/>
              </a:prstGeom>
              <a:solidFill>
                <a:srgbClr val="82C8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7" name="Oval 15">
                <a:extLst>
                  <a:ext uri="{FF2B5EF4-FFF2-40B4-BE49-F238E27FC236}">
                    <a16:creationId xmlns:a16="http://schemas.microsoft.com/office/drawing/2014/main" xmlns="" id="{848D760F-F7F1-4413-B301-ABEBDF71E4FF}"/>
                  </a:ext>
                </a:extLst>
              </p:cNvPr>
              <p:cNvSpPr/>
              <p:nvPr/>
            </p:nvSpPr>
            <p:spPr>
              <a:xfrm>
                <a:off x="9747946" y="6353668"/>
                <a:ext cx="228600" cy="228600"/>
              </a:xfrm>
              <a:prstGeom prst="ellipse">
                <a:avLst/>
              </a:prstGeom>
              <a:solidFill>
                <a:srgbClr val="82C8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pic>
            <p:nvPicPr>
              <p:cNvPr id="38" name="Graphic 24">
                <a:extLst>
                  <a:ext uri="{FF2B5EF4-FFF2-40B4-BE49-F238E27FC236}">
                    <a16:creationId xmlns:a16="http://schemas.microsoft.com/office/drawing/2014/main" xmlns="" id="{540B96E7-EC27-4F61-8B36-64A0D332C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8788876">
                <a:off x="10293369" y="6058429"/>
                <a:ext cx="468722" cy="468721"/>
              </a:xfrm>
              <a:prstGeom prst="rect">
                <a:avLst/>
              </a:prstGeom>
            </p:spPr>
          </p:pic>
          <p:sp>
            <p:nvSpPr>
              <p:cNvPr id="39" name="Oval 23">
                <a:extLst>
                  <a:ext uri="{FF2B5EF4-FFF2-40B4-BE49-F238E27FC236}">
                    <a16:creationId xmlns:a16="http://schemas.microsoft.com/office/drawing/2014/main" xmlns="" id="{D4A3EB71-D55B-497E-A4CE-EB7EE7601D39}"/>
                  </a:ext>
                </a:extLst>
              </p:cNvPr>
              <p:cNvSpPr/>
              <p:nvPr/>
            </p:nvSpPr>
            <p:spPr>
              <a:xfrm>
                <a:off x="9747946" y="4530071"/>
                <a:ext cx="228600" cy="228600"/>
              </a:xfrm>
              <a:prstGeom prst="ellipse">
                <a:avLst/>
              </a:prstGeom>
              <a:solidFill>
                <a:srgbClr val="82C8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cxnSp>
            <p:nvCxnSpPr>
              <p:cNvPr id="40" name="Straight Arrow Connector 33">
                <a:extLst>
                  <a:ext uri="{FF2B5EF4-FFF2-40B4-BE49-F238E27FC236}">
                    <a16:creationId xmlns:a16="http://schemas.microsoft.com/office/drawing/2014/main" xmlns="" id="{57AE4D96-A12F-4A9E-BDC3-5265057344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8428" y="4572000"/>
                <a:ext cx="1964708" cy="69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xmlns="" id="{1D43DEE1-1FF7-4EA8-BD70-97FB7E12621C}"/>
                  </a:ext>
                </a:extLst>
              </p:cNvPr>
              <p:cNvSpPr/>
              <p:nvPr/>
            </p:nvSpPr>
            <p:spPr>
              <a:xfrm rot="9110516">
                <a:off x="9880226" y="4755815"/>
                <a:ext cx="365356" cy="1500800"/>
              </a:xfrm>
              <a:custGeom>
                <a:avLst/>
                <a:gdLst>
                  <a:gd name="connsiteX0" fmla="*/ 104775 w 304800"/>
                  <a:gd name="connsiteY0" fmla="*/ 0 h 1590675"/>
                  <a:gd name="connsiteX1" fmla="*/ 152400 w 304800"/>
                  <a:gd name="connsiteY1" fmla="*/ 9525 h 1590675"/>
                  <a:gd name="connsiteX2" fmla="*/ 180975 w 304800"/>
                  <a:gd name="connsiteY2" fmla="*/ 19050 h 1590675"/>
                  <a:gd name="connsiteX3" fmla="*/ 152400 w 304800"/>
                  <a:gd name="connsiteY3" fmla="*/ 28575 h 1590675"/>
                  <a:gd name="connsiteX4" fmla="*/ 123825 w 304800"/>
                  <a:gd name="connsiteY4" fmla="*/ 47625 h 1590675"/>
                  <a:gd name="connsiteX5" fmla="*/ 85725 w 304800"/>
                  <a:gd name="connsiteY5" fmla="*/ 66675 h 1590675"/>
                  <a:gd name="connsiteX6" fmla="*/ 114300 w 304800"/>
                  <a:gd name="connsiteY6" fmla="*/ 85725 h 1590675"/>
                  <a:gd name="connsiteX7" fmla="*/ 171450 w 304800"/>
                  <a:gd name="connsiteY7" fmla="*/ 104775 h 1590675"/>
                  <a:gd name="connsiteX8" fmla="*/ 142875 w 304800"/>
                  <a:gd name="connsiteY8" fmla="*/ 123825 h 1590675"/>
                  <a:gd name="connsiteX9" fmla="*/ 104775 w 304800"/>
                  <a:gd name="connsiteY9" fmla="*/ 133350 h 1590675"/>
                  <a:gd name="connsiteX10" fmla="*/ 76200 w 304800"/>
                  <a:gd name="connsiteY10" fmla="*/ 142875 h 1590675"/>
                  <a:gd name="connsiteX11" fmla="*/ 104775 w 304800"/>
                  <a:gd name="connsiteY11" fmla="*/ 152400 h 1590675"/>
                  <a:gd name="connsiteX12" fmla="*/ 209550 w 304800"/>
                  <a:gd name="connsiteY12" fmla="*/ 161925 h 1590675"/>
                  <a:gd name="connsiteX13" fmla="*/ 180975 w 304800"/>
                  <a:gd name="connsiteY13" fmla="*/ 180975 h 1590675"/>
                  <a:gd name="connsiteX14" fmla="*/ 85725 w 304800"/>
                  <a:gd name="connsiteY14" fmla="*/ 209550 h 1590675"/>
                  <a:gd name="connsiteX15" fmla="*/ 57150 w 304800"/>
                  <a:gd name="connsiteY15" fmla="*/ 228600 h 1590675"/>
                  <a:gd name="connsiteX16" fmla="*/ 28575 w 304800"/>
                  <a:gd name="connsiteY16" fmla="*/ 238125 h 1590675"/>
                  <a:gd name="connsiteX17" fmla="*/ 57150 w 304800"/>
                  <a:gd name="connsiteY17" fmla="*/ 247650 h 1590675"/>
                  <a:gd name="connsiteX18" fmla="*/ 257175 w 304800"/>
                  <a:gd name="connsiteY18" fmla="*/ 257175 h 1590675"/>
                  <a:gd name="connsiteX19" fmla="*/ 171450 w 304800"/>
                  <a:gd name="connsiteY19" fmla="*/ 285750 h 1590675"/>
                  <a:gd name="connsiteX20" fmla="*/ 142875 w 304800"/>
                  <a:gd name="connsiteY20" fmla="*/ 295275 h 1590675"/>
                  <a:gd name="connsiteX21" fmla="*/ 171450 w 304800"/>
                  <a:gd name="connsiteY21" fmla="*/ 304800 h 1590675"/>
                  <a:gd name="connsiteX22" fmla="*/ 209550 w 304800"/>
                  <a:gd name="connsiteY22" fmla="*/ 314325 h 1590675"/>
                  <a:gd name="connsiteX23" fmla="*/ 142875 w 304800"/>
                  <a:gd name="connsiteY23" fmla="*/ 323850 h 1590675"/>
                  <a:gd name="connsiteX24" fmla="*/ 57150 w 304800"/>
                  <a:gd name="connsiteY24" fmla="*/ 352425 h 1590675"/>
                  <a:gd name="connsiteX25" fmla="*/ 0 w 304800"/>
                  <a:gd name="connsiteY25" fmla="*/ 371475 h 1590675"/>
                  <a:gd name="connsiteX26" fmla="*/ 47625 w 304800"/>
                  <a:gd name="connsiteY26" fmla="*/ 381000 h 1590675"/>
                  <a:gd name="connsiteX27" fmla="*/ 57150 w 304800"/>
                  <a:gd name="connsiteY27" fmla="*/ 409575 h 1590675"/>
                  <a:gd name="connsiteX28" fmla="*/ 76200 w 304800"/>
                  <a:gd name="connsiteY28" fmla="*/ 438150 h 1590675"/>
                  <a:gd name="connsiteX29" fmla="*/ 161925 w 304800"/>
                  <a:gd name="connsiteY29" fmla="*/ 457200 h 1590675"/>
                  <a:gd name="connsiteX30" fmla="*/ 190500 w 304800"/>
                  <a:gd name="connsiteY30" fmla="*/ 476250 h 1590675"/>
                  <a:gd name="connsiteX31" fmla="*/ 161925 w 304800"/>
                  <a:gd name="connsiteY31" fmla="*/ 485775 h 1590675"/>
                  <a:gd name="connsiteX32" fmla="*/ 123825 w 304800"/>
                  <a:gd name="connsiteY32" fmla="*/ 514350 h 1590675"/>
                  <a:gd name="connsiteX33" fmla="*/ 47625 w 304800"/>
                  <a:gd name="connsiteY33" fmla="*/ 533400 h 1590675"/>
                  <a:gd name="connsiteX34" fmla="*/ 133350 w 304800"/>
                  <a:gd name="connsiteY34" fmla="*/ 542925 h 1590675"/>
                  <a:gd name="connsiteX35" fmla="*/ 142875 w 304800"/>
                  <a:gd name="connsiteY35" fmla="*/ 571500 h 1590675"/>
                  <a:gd name="connsiteX36" fmla="*/ 114300 w 304800"/>
                  <a:gd name="connsiteY36" fmla="*/ 581025 h 1590675"/>
                  <a:gd name="connsiteX37" fmla="*/ 47625 w 304800"/>
                  <a:gd name="connsiteY37" fmla="*/ 609600 h 1590675"/>
                  <a:gd name="connsiteX38" fmla="*/ 57150 w 304800"/>
                  <a:gd name="connsiteY38" fmla="*/ 666750 h 1590675"/>
                  <a:gd name="connsiteX39" fmla="*/ 114300 w 304800"/>
                  <a:gd name="connsiteY39" fmla="*/ 685800 h 1590675"/>
                  <a:gd name="connsiteX40" fmla="*/ 142875 w 304800"/>
                  <a:gd name="connsiteY40" fmla="*/ 695325 h 1590675"/>
                  <a:gd name="connsiteX41" fmla="*/ 85725 w 304800"/>
                  <a:gd name="connsiteY41" fmla="*/ 723900 h 1590675"/>
                  <a:gd name="connsiteX42" fmla="*/ 76200 w 304800"/>
                  <a:gd name="connsiteY42" fmla="*/ 752475 h 1590675"/>
                  <a:gd name="connsiteX43" fmla="*/ 104775 w 304800"/>
                  <a:gd name="connsiteY43" fmla="*/ 771525 h 1590675"/>
                  <a:gd name="connsiteX44" fmla="*/ 85725 w 304800"/>
                  <a:gd name="connsiteY44" fmla="*/ 828675 h 1590675"/>
                  <a:gd name="connsiteX45" fmla="*/ 123825 w 304800"/>
                  <a:gd name="connsiteY45" fmla="*/ 838200 h 1590675"/>
                  <a:gd name="connsiteX46" fmla="*/ 171450 w 304800"/>
                  <a:gd name="connsiteY46" fmla="*/ 847725 h 1590675"/>
                  <a:gd name="connsiteX47" fmla="*/ 142875 w 304800"/>
                  <a:gd name="connsiteY47" fmla="*/ 857250 h 1590675"/>
                  <a:gd name="connsiteX48" fmla="*/ 123825 w 304800"/>
                  <a:gd name="connsiteY48" fmla="*/ 885825 h 1590675"/>
                  <a:gd name="connsiteX49" fmla="*/ 85725 w 304800"/>
                  <a:gd name="connsiteY49" fmla="*/ 923925 h 1590675"/>
                  <a:gd name="connsiteX50" fmla="*/ 104775 w 304800"/>
                  <a:gd name="connsiteY50" fmla="*/ 952500 h 1590675"/>
                  <a:gd name="connsiteX51" fmla="*/ 123825 w 304800"/>
                  <a:gd name="connsiteY51" fmla="*/ 1000125 h 1590675"/>
                  <a:gd name="connsiteX52" fmla="*/ 123825 w 304800"/>
                  <a:gd name="connsiteY52" fmla="*/ 1038225 h 1590675"/>
                  <a:gd name="connsiteX53" fmla="*/ 104775 w 304800"/>
                  <a:gd name="connsiteY53" fmla="*/ 1066800 h 1590675"/>
                  <a:gd name="connsiteX54" fmla="*/ 95250 w 304800"/>
                  <a:gd name="connsiteY54" fmla="*/ 1095375 h 1590675"/>
                  <a:gd name="connsiteX55" fmla="*/ 142875 w 304800"/>
                  <a:gd name="connsiteY55" fmla="*/ 1152525 h 1590675"/>
                  <a:gd name="connsiteX56" fmla="*/ 152400 w 304800"/>
                  <a:gd name="connsiteY56" fmla="*/ 1181100 h 1590675"/>
                  <a:gd name="connsiteX57" fmla="*/ 114300 w 304800"/>
                  <a:gd name="connsiteY57" fmla="*/ 1190625 h 1590675"/>
                  <a:gd name="connsiteX58" fmla="*/ 304800 w 304800"/>
                  <a:gd name="connsiteY58" fmla="*/ 1171575 h 1590675"/>
                  <a:gd name="connsiteX59" fmla="*/ 276225 w 304800"/>
                  <a:gd name="connsiteY59" fmla="*/ 1152525 h 1590675"/>
                  <a:gd name="connsiteX60" fmla="*/ 152400 w 304800"/>
                  <a:gd name="connsiteY60" fmla="*/ 1133475 h 1590675"/>
                  <a:gd name="connsiteX61" fmla="*/ 133350 w 304800"/>
                  <a:gd name="connsiteY61" fmla="*/ 1171575 h 1590675"/>
                  <a:gd name="connsiteX62" fmla="*/ 95250 w 304800"/>
                  <a:gd name="connsiteY62" fmla="*/ 1228725 h 1590675"/>
                  <a:gd name="connsiteX63" fmla="*/ 123825 w 304800"/>
                  <a:gd name="connsiteY63" fmla="*/ 1247775 h 1590675"/>
                  <a:gd name="connsiteX64" fmla="*/ 133350 w 304800"/>
                  <a:gd name="connsiteY64" fmla="*/ 1285875 h 1590675"/>
                  <a:gd name="connsiteX65" fmla="*/ 142875 w 304800"/>
                  <a:gd name="connsiteY65" fmla="*/ 1314450 h 1590675"/>
                  <a:gd name="connsiteX66" fmla="*/ 209550 w 304800"/>
                  <a:gd name="connsiteY66" fmla="*/ 1333500 h 1590675"/>
                  <a:gd name="connsiteX67" fmla="*/ 171450 w 304800"/>
                  <a:gd name="connsiteY67" fmla="*/ 1343025 h 1590675"/>
                  <a:gd name="connsiteX68" fmla="*/ 114300 w 304800"/>
                  <a:gd name="connsiteY68" fmla="*/ 1381125 h 1590675"/>
                  <a:gd name="connsiteX69" fmla="*/ 85725 w 304800"/>
                  <a:gd name="connsiteY69" fmla="*/ 1447800 h 1590675"/>
                  <a:gd name="connsiteX70" fmla="*/ 57150 w 304800"/>
                  <a:gd name="connsiteY70" fmla="*/ 1457325 h 1590675"/>
                  <a:gd name="connsiteX71" fmla="*/ 66675 w 304800"/>
                  <a:gd name="connsiteY71" fmla="*/ 1495425 h 1590675"/>
                  <a:gd name="connsiteX72" fmla="*/ 38100 w 304800"/>
                  <a:gd name="connsiteY72" fmla="*/ 1552575 h 1590675"/>
                  <a:gd name="connsiteX73" fmla="*/ 47625 w 304800"/>
                  <a:gd name="connsiteY73" fmla="*/ 1590675 h 159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304800" h="1590675">
                    <a:moveTo>
                      <a:pt x="104775" y="0"/>
                    </a:moveTo>
                    <a:cubicBezTo>
                      <a:pt x="120650" y="3175"/>
                      <a:pt x="136694" y="5598"/>
                      <a:pt x="152400" y="9525"/>
                    </a:cubicBezTo>
                    <a:cubicBezTo>
                      <a:pt x="162140" y="11960"/>
                      <a:pt x="180975" y="9010"/>
                      <a:pt x="180975" y="19050"/>
                    </a:cubicBezTo>
                    <a:cubicBezTo>
                      <a:pt x="180975" y="29090"/>
                      <a:pt x="161380" y="24085"/>
                      <a:pt x="152400" y="28575"/>
                    </a:cubicBezTo>
                    <a:cubicBezTo>
                      <a:pt x="142161" y="33695"/>
                      <a:pt x="133764" y="41945"/>
                      <a:pt x="123825" y="47625"/>
                    </a:cubicBezTo>
                    <a:cubicBezTo>
                      <a:pt x="111497" y="54670"/>
                      <a:pt x="98425" y="60325"/>
                      <a:pt x="85725" y="66675"/>
                    </a:cubicBezTo>
                    <a:cubicBezTo>
                      <a:pt x="95250" y="73025"/>
                      <a:pt x="103839" y="81076"/>
                      <a:pt x="114300" y="85725"/>
                    </a:cubicBezTo>
                    <a:cubicBezTo>
                      <a:pt x="132650" y="93880"/>
                      <a:pt x="171450" y="104775"/>
                      <a:pt x="171450" y="104775"/>
                    </a:cubicBezTo>
                    <a:cubicBezTo>
                      <a:pt x="161925" y="111125"/>
                      <a:pt x="153397" y="119316"/>
                      <a:pt x="142875" y="123825"/>
                    </a:cubicBezTo>
                    <a:cubicBezTo>
                      <a:pt x="130843" y="128982"/>
                      <a:pt x="117362" y="129754"/>
                      <a:pt x="104775" y="133350"/>
                    </a:cubicBezTo>
                    <a:cubicBezTo>
                      <a:pt x="95121" y="136108"/>
                      <a:pt x="85725" y="139700"/>
                      <a:pt x="76200" y="142875"/>
                    </a:cubicBezTo>
                    <a:cubicBezTo>
                      <a:pt x="85725" y="146050"/>
                      <a:pt x="94836" y="150980"/>
                      <a:pt x="104775" y="152400"/>
                    </a:cubicBezTo>
                    <a:cubicBezTo>
                      <a:pt x="139492" y="157360"/>
                      <a:pt x="176714" y="149611"/>
                      <a:pt x="209550" y="161925"/>
                    </a:cubicBezTo>
                    <a:cubicBezTo>
                      <a:pt x="220269" y="165945"/>
                      <a:pt x="191436" y="176326"/>
                      <a:pt x="180975" y="180975"/>
                    </a:cubicBezTo>
                    <a:cubicBezTo>
                      <a:pt x="151160" y="194226"/>
                      <a:pt x="117390" y="201634"/>
                      <a:pt x="85725" y="209550"/>
                    </a:cubicBezTo>
                    <a:cubicBezTo>
                      <a:pt x="76200" y="215900"/>
                      <a:pt x="67389" y="223480"/>
                      <a:pt x="57150" y="228600"/>
                    </a:cubicBezTo>
                    <a:cubicBezTo>
                      <a:pt x="48170" y="233090"/>
                      <a:pt x="28575" y="228085"/>
                      <a:pt x="28575" y="238125"/>
                    </a:cubicBezTo>
                    <a:cubicBezTo>
                      <a:pt x="28575" y="248165"/>
                      <a:pt x="47144" y="246816"/>
                      <a:pt x="57150" y="247650"/>
                    </a:cubicBezTo>
                    <a:cubicBezTo>
                      <a:pt x="123670" y="253193"/>
                      <a:pt x="190500" y="254000"/>
                      <a:pt x="257175" y="257175"/>
                    </a:cubicBezTo>
                    <a:lnTo>
                      <a:pt x="171450" y="285750"/>
                    </a:lnTo>
                    <a:lnTo>
                      <a:pt x="142875" y="295275"/>
                    </a:lnTo>
                    <a:cubicBezTo>
                      <a:pt x="152400" y="298450"/>
                      <a:pt x="161796" y="302042"/>
                      <a:pt x="171450" y="304800"/>
                    </a:cubicBezTo>
                    <a:cubicBezTo>
                      <a:pt x="184037" y="308396"/>
                      <a:pt x="220442" y="307063"/>
                      <a:pt x="209550" y="314325"/>
                    </a:cubicBezTo>
                    <a:cubicBezTo>
                      <a:pt x="190870" y="326778"/>
                      <a:pt x="165100" y="320675"/>
                      <a:pt x="142875" y="323850"/>
                    </a:cubicBezTo>
                    <a:lnTo>
                      <a:pt x="57150" y="352425"/>
                    </a:lnTo>
                    <a:lnTo>
                      <a:pt x="0" y="371475"/>
                    </a:lnTo>
                    <a:cubicBezTo>
                      <a:pt x="15875" y="374650"/>
                      <a:pt x="34155" y="372020"/>
                      <a:pt x="47625" y="381000"/>
                    </a:cubicBezTo>
                    <a:cubicBezTo>
                      <a:pt x="55979" y="386569"/>
                      <a:pt x="52660" y="400595"/>
                      <a:pt x="57150" y="409575"/>
                    </a:cubicBezTo>
                    <a:cubicBezTo>
                      <a:pt x="62270" y="419814"/>
                      <a:pt x="66675" y="431800"/>
                      <a:pt x="76200" y="438150"/>
                    </a:cubicBezTo>
                    <a:cubicBezTo>
                      <a:pt x="81965" y="441993"/>
                      <a:pt x="160875" y="456990"/>
                      <a:pt x="161925" y="457200"/>
                    </a:cubicBezTo>
                    <a:cubicBezTo>
                      <a:pt x="171450" y="463550"/>
                      <a:pt x="190500" y="464802"/>
                      <a:pt x="190500" y="476250"/>
                    </a:cubicBezTo>
                    <a:cubicBezTo>
                      <a:pt x="190500" y="486290"/>
                      <a:pt x="170642" y="480794"/>
                      <a:pt x="161925" y="485775"/>
                    </a:cubicBezTo>
                    <a:cubicBezTo>
                      <a:pt x="148142" y="493651"/>
                      <a:pt x="138479" y="508244"/>
                      <a:pt x="123825" y="514350"/>
                    </a:cubicBezTo>
                    <a:cubicBezTo>
                      <a:pt x="99657" y="524420"/>
                      <a:pt x="47625" y="533400"/>
                      <a:pt x="47625" y="533400"/>
                    </a:cubicBezTo>
                    <a:cubicBezTo>
                      <a:pt x="76200" y="536575"/>
                      <a:pt x="106656" y="532247"/>
                      <a:pt x="133350" y="542925"/>
                    </a:cubicBezTo>
                    <a:cubicBezTo>
                      <a:pt x="142672" y="546654"/>
                      <a:pt x="147365" y="562520"/>
                      <a:pt x="142875" y="571500"/>
                    </a:cubicBezTo>
                    <a:cubicBezTo>
                      <a:pt x="138385" y="580480"/>
                      <a:pt x="123528" y="577070"/>
                      <a:pt x="114300" y="581025"/>
                    </a:cubicBezTo>
                    <a:cubicBezTo>
                      <a:pt x="31910" y="616335"/>
                      <a:pt x="114638" y="587262"/>
                      <a:pt x="47625" y="609600"/>
                    </a:cubicBezTo>
                    <a:cubicBezTo>
                      <a:pt x="39692" y="633399"/>
                      <a:pt x="26588" y="647649"/>
                      <a:pt x="57150" y="666750"/>
                    </a:cubicBezTo>
                    <a:cubicBezTo>
                      <a:pt x="74178" y="677393"/>
                      <a:pt x="95250" y="679450"/>
                      <a:pt x="114300" y="685800"/>
                    </a:cubicBezTo>
                    <a:lnTo>
                      <a:pt x="142875" y="695325"/>
                    </a:lnTo>
                    <a:cubicBezTo>
                      <a:pt x="124051" y="701600"/>
                      <a:pt x="99154" y="707114"/>
                      <a:pt x="85725" y="723900"/>
                    </a:cubicBezTo>
                    <a:cubicBezTo>
                      <a:pt x="79453" y="731740"/>
                      <a:pt x="79375" y="742950"/>
                      <a:pt x="76200" y="752475"/>
                    </a:cubicBezTo>
                    <a:cubicBezTo>
                      <a:pt x="85725" y="758825"/>
                      <a:pt x="103355" y="760166"/>
                      <a:pt x="104775" y="771525"/>
                    </a:cubicBezTo>
                    <a:cubicBezTo>
                      <a:pt x="107266" y="791450"/>
                      <a:pt x="85725" y="828675"/>
                      <a:pt x="85725" y="828675"/>
                    </a:cubicBezTo>
                    <a:cubicBezTo>
                      <a:pt x="98425" y="831850"/>
                      <a:pt x="111046" y="835360"/>
                      <a:pt x="123825" y="838200"/>
                    </a:cubicBezTo>
                    <a:cubicBezTo>
                      <a:pt x="139629" y="841712"/>
                      <a:pt x="160002" y="836277"/>
                      <a:pt x="171450" y="847725"/>
                    </a:cubicBezTo>
                    <a:cubicBezTo>
                      <a:pt x="178550" y="854825"/>
                      <a:pt x="152400" y="854075"/>
                      <a:pt x="142875" y="857250"/>
                    </a:cubicBezTo>
                    <a:cubicBezTo>
                      <a:pt x="136525" y="866775"/>
                      <a:pt x="132764" y="878674"/>
                      <a:pt x="123825" y="885825"/>
                    </a:cubicBezTo>
                    <a:cubicBezTo>
                      <a:pt x="77643" y="922770"/>
                      <a:pt x="106507" y="861580"/>
                      <a:pt x="85725" y="923925"/>
                    </a:cubicBezTo>
                    <a:cubicBezTo>
                      <a:pt x="92075" y="933450"/>
                      <a:pt x="102893" y="941208"/>
                      <a:pt x="104775" y="952500"/>
                    </a:cubicBezTo>
                    <a:cubicBezTo>
                      <a:pt x="113812" y="1006723"/>
                      <a:pt x="61604" y="958645"/>
                      <a:pt x="123825" y="1000125"/>
                    </a:cubicBezTo>
                    <a:cubicBezTo>
                      <a:pt x="56590" y="1044949"/>
                      <a:pt x="114860" y="993401"/>
                      <a:pt x="123825" y="1038225"/>
                    </a:cubicBezTo>
                    <a:cubicBezTo>
                      <a:pt x="126070" y="1049450"/>
                      <a:pt x="109895" y="1056561"/>
                      <a:pt x="104775" y="1066800"/>
                    </a:cubicBezTo>
                    <a:cubicBezTo>
                      <a:pt x="100285" y="1075780"/>
                      <a:pt x="98425" y="1085850"/>
                      <a:pt x="95250" y="1095375"/>
                    </a:cubicBezTo>
                    <a:cubicBezTo>
                      <a:pt x="116316" y="1116441"/>
                      <a:pt x="129614" y="1126003"/>
                      <a:pt x="142875" y="1152525"/>
                    </a:cubicBezTo>
                    <a:cubicBezTo>
                      <a:pt x="147365" y="1161505"/>
                      <a:pt x="149225" y="1171575"/>
                      <a:pt x="152400" y="1181100"/>
                    </a:cubicBezTo>
                    <a:cubicBezTo>
                      <a:pt x="139700" y="1184275"/>
                      <a:pt x="101209" y="1190625"/>
                      <a:pt x="114300" y="1190625"/>
                    </a:cubicBezTo>
                    <a:cubicBezTo>
                      <a:pt x="255904" y="1190625"/>
                      <a:pt x="230566" y="1196320"/>
                      <a:pt x="304800" y="1171575"/>
                    </a:cubicBezTo>
                    <a:cubicBezTo>
                      <a:pt x="295275" y="1165225"/>
                      <a:pt x="287533" y="1154310"/>
                      <a:pt x="276225" y="1152525"/>
                    </a:cubicBezTo>
                    <a:cubicBezTo>
                      <a:pt x="145346" y="1131860"/>
                      <a:pt x="69316" y="1161170"/>
                      <a:pt x="152400" y="1133475"/>
                    </a:cubicBezTo>
                    <a:cubicBezTo>
                      <a:pt x="146050" y="1146175"/>
                      <a:pt x="140655" y="1159399"/>
                      <a:pt x="133350" y="1171575"/>
                    </a:cubicBezTo>
                    <a:cubicBezTo>
                      <a:pt x="121570" y="1191208"/>
                      <a:pt x="95250" y="1228725"/>
                      <a:pt x="95250" y="1228725"/>
                    </a:cubicBezTo>
                    <a:cubicBezTo>
                      <a:pt x="104775" y="1235075"/>
                      <a:pt x="121580" y="1236550"/>
                      <a:pt x="123825" y="1247775"/>
                    </a:cubicBezTo>
                    <a:cubicBezTo>
                      <a:pt x="133497" y="1296134"/>
                      <a:pt x="63839" y="1262705"/>
                      <a:pt x="133350" y="1285875"/>
                    </a:cubicBezTo>
                    <a:cubicBezTo>
                      <a:pt x="136525" y="1295400"/>
                      <a:pt x="135775" y="1307350"/>
                      <a:pt x="142875" y="1314450"/>
                    </a:cubicBezTo>
                    <a:cubicBezTo>
                      <a:pt x="147430" y="1319005"/>
                      <a:pt x="209220" y="1333418"/>
                      <a:pt x="209550" y="1333500"/>
                    </a:cubicBezTo>
                    <a:cubicBezTo>
                      <a:pt x="196850" y="1336675"/>
                      <a:pt x="183159" y="1337171"/>
                      <a:pt x="171450" y="1343025"/>
                    </a:cubicBezTo>
                    <a:cubicBezTo>
                      <a:pt x="150972" y="1353264"/>
                      <a:pt x="114300" y="1381125"/>
                      <a:pt x="114300" y="1381125"/>
                    </a:cubicBezTo>
                    <a:cubicBezTo>
                      <a:pt x="108580" y="1404004"/>
                      <a:pt x="106281" y="1431355"/>
                      <a:pt x="85725" y="1447800"/>
                    </a:cubicBezTo>
                    <a:cubicBezTo>
                      <a:pt x="77885" y="1454072"/>
                      <a:pt x="66675" y="1454150"/>
                      <a:pt x="57150" y="1457325"/>
                    </a:cubicBezTo>
                    <a:cubicBezTo>
                      <a:pt x="60325" y="1470025"/>
                      <a:pt x="66675" y="1482334"/>
                      <a:pt x="66675" y="1495425"/>
                    </a:cubicBezTo>
                    <a:cubicBezTo>
                      <a:pt x="66675" y="1515143"/>
                      <a:pt x="47732" y="1538128"/>
                      <a:pt x="38100" y="1552575"/>
                    </a:cubicBezTo>
                    <a:cubicBezTo>
                      <a:pt x="59641" y="1584886"/>
                      <a:pt x="65245" y="1573055"/>
                      <a:pt x="47625" y="1590675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6" name="Picture 2" descr="ê´ë ¨ ì´ë¯¸ì§">
            <a:extLst>
              <a:ext uri="{FF2B5EF4-FFF2-40B4-BE49-F238E27FC236}">
                <a16:creationId xmlns:a16="http://schemas.microsoft.com/office/drawing/2014/main" xmlns="" id="{4C87CDA7-9B4E-4F38-8910-703148305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63" y="4516598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ê´ë ¨ ì´ë¯¸ì§">
            <a:extLst>
              <a:ext uri="{FF2B5EF4-FFF2-40B4-BE49-F238E27FC236}">
                <a16:creationId xmlns:a16="http://schemas.microsoft.com/office/drawing/2014/main" xmlns="" id="{376E7069-0A8B-427B-A561-42E8CA00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16598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B04CACE-74B5-40EC-968A-B792F3EA6158}"/>
              </a:ext>
            </a:extLst>
          </p:cNvPr>
          <p:cNvSpPr txBox="1"/>
          <p:nvPr/>
        </p:nvSpPr>
        <p:spPr>
          <a:xfrm>
            <a:off x="3008140" y="4135743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“Not-allowed” </a:t>
            </a:r>
            <a:r>
              <a:rPr lang="en-US" dirty="0"/>
              <a:t>Range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A90DA16-8237-4AC3-A898-02BA4F879B07}"/>
              </a:ext>
            </a:extLst>
          </p:cNvPr>
          <p:cNvSpPr txBox="1"/>
          <p:nvPr/>
        </p:nvSpPr>
        <p:spPr>
          <a:xfrm>
            <a:off x="7620000" y="4129829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“Not-allowed” </a:t>
            </a:r>
            <a:r>
              <a:rPr lang="en-US" dirty="0"/>
              <a:t>Range</a:t>
            </a: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xmlns="" id="{F204A81C-2E0C-4A9D-8A1E-43C90F36B8B5}"/>
              </a:ext>
            </a:extLst>
          </p:cNvPr>
          <p:cNvGrpSpPr/>
          <p:nvPr/>
        </p:nvGrpSpPr>
        <p:grpSpPr>
          <a:xfrm>
            <a:off x="5217940" y="4174985"/>
            <a:ext cx="2343398" cy="665352"/>
            <a:chOff x="5257800" y="3962400"/>
            <a:chExt cx="2343398" cy="665352"/>
          </a:xfrm>
        </p:grpSpPr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xmlns="" id="{17A6933F-8F52-432E-B97B-C4279E2E93F3}"/>
                </a:ext>
              </a:extLst>
            </p:cNvPr>
            <p:cNvCxnSpPr>
              <a:cxnSpLocks/>
            </p:cNvCxnSpPr>
            <p:nvPr/>
          </p:nvCxnSpPr>
          <p:spPr>
            <a:xfrm>
              <a:off x="5786390" y="3962400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xmlns="" id="{0EB25B98-685F-47DF-8FE2-B5A2A9B7F776}"/>
                </a:ext>
              </a:extLst>
            </p:cNvPr>
            <p:cNvCxnSpPr>
              <a:cxnSpLocks/>
            </p:cNvCxnSpPr>
            <p:nvPr/>
          </p:nvCxnSpPr>
          <p:spPr>
            <a:xfrm>
              <a:off x="7039750" y="3962400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2C110BAD-37C3-408F-80DD-23CF9919BDDD}"/>
                </a:ext>
              </a:extLst>
            </p:cNvPr>
            <p:cNvSpPr txBox="1"/>
            <p:nvPr/>
          </p:nvSpPr>
          <p:spPr>
            <a:xfrm>
              <a:off x="5257800" y="4258420"/>
              <a:ext cx="2343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Permitted </a:t>
              </a:r>
              <a:r>
                <a:rPr lang="en-US" dirty="0"/>
                <a:t>Input Range</a:t>
              </a:r>
            </a:p>
          </p:txBody>
        </p: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xmlns="" id="{9C78B014-2523-4510-B7A1-21C602CE0C86}"/>
                </a:ext>
              </a:extLst>
            </p:cNvPr>
            <p:cNvCxnSpPr>
              <a:cxnSpLocks/>
            </p:cNvCxnSpPr>
            <p:nvPr/>
          </p:nvCxnSpPr>
          <p:spPr>
            <a:xfrm>
              <a:off x="5799659" y="4114800"/>
              <a:ext cx="1250599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xmlns="" id="{CEDAC65B-1BD7-4A36-92EC-BBC20D8ABDAD}"/>
              </a:ext>
            </a:extLst>
          </p:cNvPr>
          <p:cNvGrpSpPr/>
          <p:nvPr/>
        </p:nvGrpSpPr>
        <p:grpSpPr>
          <a:xfrm>
            <a:off x="5470036" y="4173665"/>
            <a:ext cx="1869423" cy="856238"/>
            <a:chOff x="4839564" y="5037980"/>
            <a:chExt cx="3191289" cy="856238"/>
          </a:xfrm>
        </p:grpSpPr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xmlns="" id="{D0F18EA1-72C3-4B94-A57B-696ED2747A98}"/>
                </a:ext>
              </a:extLst>
            </p:cNvPr>
            <p:cNvCxnSpPr>
              <a:cxnSpLocks/>
            </p:cNvCxnSpPr>
            <p:nvPr/>
          </p:nvCxnSpPr>
          <p:spPr>
            <a:xfrm>
              <a:off x="5907926" y="5037980"/>
              <a:ext cx="0" cy="3048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xmlns="" id="{2BD1FC9E-A045-47C1-A8ED-E460D6C17467}"/>
                </a:ext>
              </a:extLst>
            </p:cNvPr>
            <p:cNvCxnSpPr>
              <a:cxnSpLocks/>
            </p:cNvCxnSpPr>
            <p:nvPr/>
          </p:nvCxnSpPr>
          <p:spPr>
            <a:xfrm>
              <a:off x="6948573" y="5037980"/>
              <a:ext cx="0" cy="3048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904381C6-D187-4DD8-8C2D-534C19145ED1}"/>
                </a:ext>
              </a:extLst>
            </p:cNvPr>
            <p:cNvSpPr txBox="1"/>
            <p:nvPr/>
          </p:nvSpPr>
          <p:spPr>
            <a:xfrm>
              <a:off x="4839564" y="5247887"/>
              <a:ext cx="31912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Squeezing into </a:t>
              </a:r>
            </a:p>
            <a:p>
              <a:pPr algn="ctr"/>
              <a:r>
                <a:rPr lang="en-US" dirty="0" smtClean="0"/>
                <a:t>Valid </a:t>
              </a:r>
              <a:r>
                <a:rPr lang="en-US" dirty="0"/>
                <a:t>Input Range</a:t>
              </a:r>
            </a:p>
          </p:txBody>
        </p: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xmlns="" id="{68D6DE16-E294-4C88-B82E-9F7FCD950E9F}"/>
                </a:ext>
              </a:extLst>
            </p:cNvPr>
            <p:cNvCxnSpPr>
              <a:cxnSpLocks/>
            </p:cNvCxnSpPr>
            <p:nvPr/>
          </p:nvCxnSpPr>
          <p:spPr>
            <a:xfrm>
              <a:off x="5907926" y="5190380"/>
              <a:ext cx="1040647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xmlns="" id="{086268CA-C8A4-4173-B193-2CB6010A337E}"/>
                </a:ext>
              </a:extLst>
            </p:cNvPr>
            <p:cNvCxnSpPr>
              <a:cxnSpLocks/>
            </p:cNvCxnSpPr>
            <p:nvPr/>
          </p:nvCxnSpPr>
          <p:spPr>
            <a:xfrm>
              <a:off x="5338720" y="5037980"/>
              <a:ext cx="0" cy="3048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xmlns="" id="{F850483E-6250-4323-B6BD-39CFA6E70319}"/>
                </a:ext>
              </a:extLst>
            </p:cNvPr>
            <p:cNvCxnSpPr>
              <a:cxnSpLocks/>
            </p:cNvCxnSpPr>
            <p:nvPr/>
          </p:nvCxnSpPr>
          <p:spPr>
            <a:xfrm>
              <a:off x="7454378" y="5037980"/>
              <a:ext cx="0" cy="3048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화살표 연결선 73">
              <a:extLst>
                <a:ext uri="{FF2B5EF4-FFF2-40B4-BE49-F238E27FC236}">
                  <a16:creationId xmlns:a16="http://schemas.microsoft.com/office/drawing/2014/main" xmlns="" id="{A66DB160-6B07-4DF7-8016-2D60E91378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3999" y="5190380"/>
              <a:ext cx="559411" cy="173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화살표 연결선 82">
              <a:extLst>
                <a:ext uri="{FF2B5EF4-FFF2-40B4-BE49-F238E27FC236}">
                  <a16:creationId xmlns:a16="http://schemas.microsoft.com/office/drawing/2014/main" xmlns="" id="{396DCD82-6461-4745-A119-BC64F3CC08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48573" y="5190380"/>
              <a:ext cx="520322" cy="432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xmlns="" id="{C58744A6-4727-4207-AB7F-53618AF38BA5}"/>
              </a:ext>
            </a:extLst>
          </p:cNvPr>
          <p:cNvCxnSpPr>
            <a:cxnSpLocks/>
          </p:cNvCxnSpPr>
          <p:nvPr/>
        </p:nvCxnSpPr>
        <p:spPr>
          <a:xfrm>
            <a:off x="5937899" y="3064825"/>
            <a:ext cx="0" cy="2753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&quot;허용 안 됨&quot; 기호 62">
            <a:extLst>
              <a:ext uri="{FF2B5EF4-FFF2-40B4-BE49-F238E27FC236}">
                <a16:creationId xmlns:a16="http://schemas.microsoft.com/office/drawing/2014/main" xmlns="" id="{474E9B4B-D859-43B4-AE3B-B04649993735}"/>
              </a:ext>
            </a:extLst>
          </p:cNvPr>
          <p:cNvSpPr/>
          <p:nvPr/>
        </p:nvSpPr>
        <p:spPr>
          <a:xfrm>
            <a:off x="5704490" y="3340167"/>
            <a:ext cx="457200" cy="4572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802501" y="3850550"/>
            <a:ext cx="240166" cy="24016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33717" y="3856868"/>
            <a:ext cx="240166" cy="2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9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6" grpId="0"/>
      <p:bldP spid="57" grpId="0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643C0CB2-5C2E-4949-8D7A-D83D8EF74ECB}"/>
              </a:ext>
            </a:extLst>
          </p:cNvPr>
          <p:cNvSpPr/>
          <p:nvPr/>
        </p:nvSpPr>
        <p:spPr>
          <a:xfrm>
            <a:off x="8973848" y="4112568"/>
            <a:ext cx="627352" cy="3048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5C75E6C-967D-4CC0-BA10-51B80D45B680}"/>
              </a:ext>
            </a:extLst>
          </p:cNvPr>
          <p:cNvSpPr txBox="1"/>
          <p:nvPr/>
        </p:nvSpPr>
        <p:spPr>
          <a:xfrm>
            <a:off x="2549494" y="4034135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Parameter </a:t>
            </a:r>
            <a:r>
              <a:rPr lang="en-US" sz="2400" b="1" i="1" dirty="0"/>
              <a:t>P </a:t>
            </a:r>
          </a:p>
        </p:txBody>
      </p:sp>
      <p:cxnSp>
        <p:nvCxnSpPr>
          <p:cNvPr id="115" name="직선 화살표 연결선 114">
            <a:extLst>
              <a:ext uri="{FF2B5EF4-FFF2-40B4-BE49-F238E27FC236}">
                <a16:creationId xmlns="" xmlns:a16="http://schemas.microsoft.com/office/drawing/2014/main" id="{08053F39-546E-4D49-94A6-C94E5068A772}"/>
              </a:ext>
            </a:extLst>
          </p:cNvPr>
          <p:cNvCxnSpPr>
            <a:cxnSpLocks/>
          </p:cNvCxnSpPr>
          <p:nvPr/>
        </p:nvCxnSpPr>
        <p:spPr>
          <a:xfrm>
            <a:off x="8766271" y="3841489"/>
            <a:ext cx="0" cy="2753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직사각형 99">
            <a:extLst>
              <a:ext uri="{FF2B5EF4-FFF2-40B4-BE49-F238E27FC236}">
                <a16:creationId xmlns="" xmlns:a16="http://schemas.microsoft.com/office/drawing/2014/main" id="{E8F3C23E-D4A9-4585-B1C9-108D52FB9713}"/>
              </a:ext>
            </a:extLst>
          </p:cNvPr>
          <p:cNvSpPr/>
          <p:nvPr/>
        </p:nvSpPr>
        <p:spPr>
          <a:xfrm>
            <a:off x="7924801" y="4112568"/>
            <a:ext cx="1050812" cy="304800"/>
          </a:xfrm>
          <a:prstGeom prst="rect">
            <a:avLst/>
          </a:prstGeom>
          <a:solidFill>
            <a:srgbClr val="FFB9B9"/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제목 9">
            <a:extLst>
              <a:ext uri="{FF2B5EF4-FFF2-40B4-BE49-F238E27FC236}">
                <a16:creationId xmlns="" xmlns:a16="http://schemas.microsoft.com/office/drawing/2014/main" id="{FBDB4A6E-0E1C-431F-951C-31BDB533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0"/>
            <a:ext cx="10515600" cy="838200"/>
          </a:xfrm>
        </p:spPr>
        <p:txBody>
          <a:bodyPr/>
          <a:lstStyle/>
          <a:p>
            <a:r>
              <a:rPr lang="en-US" dirty="0" smtClean="0"/>
              <a:t>External Disturbance Effect</a:t>
            </a:r>
            <a:endParaRPr 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B274CDAB-1CC3-4D13-AD72-6A0FF9F31D89}"/>
              </a:ext>
            </a:extLst>
          </p:cNvPr>
          <p:cNvSpPr/>
          <p:nvPr/>
        </p:nvSpPr>
        <p:spPr>
          <a:xfrm>
            <a:off x="5157010" y="4112568"/>
            <a:ext cx="3809139" cy="30480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직사각형 71">
            <a:extLst>
              <a:ext uri="{FF2B5EF4-FFF2-40B4-BE49-F238E27FC236}">
                <a16:creationId xmlns="" xmlns:a16="http://schemas.microsoft.com/office/drawing/2014/main" id="{2CA23F11-4127-47EC-B437-6E7ABD3BD436}"/>
              </a:ext>
            </a:extLst>
          </p:cNvPr>
          <p:cNvSpPr/>
          <p:nvPr/>
        </p:nvSpPr>
        <p:spPr>
          <a:xfrm>
            <a:off x="4395588" y="4112568"/>
            <a:ext cx="761422" cy="3048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9911C3F0-EEA6-4DD0-B321-CB69C26F38BD}"/>
              </a:ext>
            </a:extLst>
          </p:cNvPr>
          <p:cNvGrpSpPr/>
          <p:nvPr/>
        </p:nvGrpSpPr>
        <p:grpSpPr>
          <a:xfrm>
            <a:off x="7509075" y="1500166"/>
            <a:ext cx="2244525" cy="2233634"/>
            <a:chOff x="9026803" y="1406465"/>
            <a:chExt cx="2244525" cy="2233634"/>
          </a:xfrm>
        </p:grpSpPr>
        <p:grpSp>
          <p:nvGrpSpPr>
            <p:cNvPr id="44" name="그룹 43">
              <a:extLst>
                <a:ext uri="{FF2B5EF4-FFF2-40B4-BE49-F238E27FC236}">
                  <a16:creationId xmlns="" xmlns:a16="http://schemas.microsoft.com/office/drawing/2014/main" id="{8BB3D637-7F14-40FD-9523-AD692C879102}"/>
                </a:ext>
              </a:extLst>
            </p:cNvPr>
            <p:cNvGrpSpPr/>
            <p:nvPr/>
          </p:nvGrpSpPr>
          <p:grpSpPr>
            <a:xfrm>
              <a:off x="9117507" y="2267643"/>
              <a:ext cx="1726069" cy="1372456"/>
              <a:chOff x="10009664" y="4005359"/>
              <a:chExt cx="1726069" cy="1372456"/>
            </a:xfrm>
          </p:grpSpPr>
          <p:cxnSp>
            <p:nvCxnSpPr>
              <p:cNvPr id="46" name="Straight Arrow Connector 6">
                <a:extLst>
                  <a:ext uri="{FF2B5EF4-FFF2-40B4-BE49-F238E27FC236}">
                    <a16:creationId xmlns="" xmlns:a16="http://schemas.microsoft.com/office/drawing/2014/main" id="{65951009-58C4-4EBB-B046-F052C3FE79AF}"/>
                  </a:ext>
                </a:extLst>
              </p:cNvPr>
              <p:cNvCxnSpPr>
                <a:cxnSpLocks/>
                <a:stCxn id="48" idx="6"/>
                <a:endCxn id="51" idx="2"/>
              </p:cNvCxnSpPr>
              <p:nvPr/>
            </p:nvCxnSpPr>
            <p:spPr>
              <a:xfrm flipV="1">
                <a:off x="10162370" y="4076427"/>
                <a:ext cx="1286467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7">
                <a:extLst>
                  <a:ext uri="{FF2B5EF4-FFF2-40B4-BE49-F238E27FC236}">
                    <a16:creationId xmlns="" xmlns:a16="http://schemas.microsoft.com/office/drawing/2014/main" id="{BC0046A4-924E-4A94-B9B1-434266562F9F}"/>
                  </a:ext>
                </a:extLst>
              </p:cNvPr>
              <p:cNvCxnSpPr>
                <a:cxnSpLocks/>
                <a:stCxn id="51" idx="4"/>
                <a:endCxn id="49" idx="0"/>
              </p:cNvCxnSpPr>
              <p:nvPr/>
            </p:nvCxnSpPr>
            <p:spPr>
              <a:xfrm>
                <a:off x="11525189" y="4147495"/>
                <a:ext cx="0" cy="9917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9">
                <a:extLst>
                  <a:ext uri="{FF2B5EF4-FFF2-40B4-BE49-F238E27FC236}">
                    <a16:creationId xmlns="" xmlns:a16="http://schemas.microsoft.com/office/drawing/2014/main" id="{B355DFF5-7D70-4F24-8CA7-93233B8C5D53}"/>
                  </a:ext>
                </a:extLst>
              </p:cNvPr>
              <p:cNvSpPr/>
              <p:nvPr/>
            </p:nvSpPr>
            <p:spPr>
              <a:xfrm>
                <a:off x="10009664" y="4005360"/>
                <a:ext cx="152706" cy="1421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54864"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49" name="Oval 15">
                <a:extLst>
                  <a:ext uri="{FF2B5EF4-FFF2-40B4-BE49-F238E27FC236}">
                    <a16:creationId xmlns="" xmlns:a16="http://schemas.microsoft.com/office/drawing/2014/main" id="{996FA424-CD85-4471-A72C-AB8186CD2B0F}"/>
                  </a:ext>
                </a:extLst>
              </p:cNvPr>
              <p:cNvSpPr/>
              <p:nvPr/>
            </p:nvSpPr>
            <p:spPr>
              <a:xfrm>
                <a:off x="11448836" y="5139209"/>
                <a:ext cx="152706" cy="1421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54864"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pic>
            <p:nvPicPr>
              <p:cNvPr id="50" name="Graphic 24">
                <a:extLst>
                  <a:ext uri="{FF2B5EF4-FFF2-40B4-BE49-F238E27FC236}">
                    <a16:creationId xmlns="" xmlns:a16="http://schemas.microsoft.com/office/drawing/2014/main" id="{C09D6C50-E791-4DF0-94CD-989F60CFA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11422625" y="5086380"/>
                <a:ext cx="313108" cy="291435"/>
              </a:xfrm>
              <a:prstGeom prst="rect">
                <a:avLst/>
              </a:prstGeom>
            </p:spPr>
          </p:pic>
          <p:sp>
            <p:nvSpPr>
              <p:cNvPr id="51" name="Oval 23">
                <a:extLst>
                  <a:ext uri="{FF2B5EF4-FFF2-40B4-BE49-F238E27FC236}">
                    <a16:creationId xmlns="" xmlns:a16="http://schemas.microsoft.com/office/drawing/2014/main" id="{8B42D0D2-4083-45C3-9E97-ABF2EEBCB228}"/>
                  </a:ext>
                </a:extLst>
              </p:cNvPr>
              <p:cNvSpPr/>
              <p:nvPr/>
            </p:nvSpPr>
            <p:spPr>
              <a:xfrm>
                <a:off x="11448836" y="4005359"/>
                <a:ext cx="152706" cy="1421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54864"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cxnSp>
            <p:nvCxnSpPr>
              <p:cNvPr id="52" name="Straight Arrow Connector 33">
                <a:extLst>
                  <a:ext uri="{FF2B5EF4-FFF2-40B4-BE49-F238E27FC236}">
                    <a16:creationId xmlns="" xmlns:a16="http://schemas.microsoft.com/office/drawing/2014/main" id="{BC971106-F9FC-485B-8F62-FBE112CBFE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6551" y="4031429"/>
                <a:ext cx="1312432" cy="431"/>
              </a:xfrm>
              <a:prstGeom prst="straightConnector1">
                <a:avLst/>
              </a:prstGeom>
              <a:ln w="28575">
                <a:solidFill>
                  <a:srgbClr val="0081E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33">
                <a:extLst>
                  <a:ext uri="{FF2B5EF4-FFF2-40B4-BE49-F238E27FC236}">
                    <a16:creationId xmlns="" xmlns:a16="http://schemas.microsoft.com/office/drawing/2014/main" id="{186B84EF-7804-467B-B21D-C31086C75380}"/>
                  </a:ext>
                </a:extLst>
              </p:cNvPr>
              <p:cNvCxnSpPr>
                <a:cxnSpLocks/>
                <a:stCxn id="51" idx="5"/>
              </p:cNvCxnSpPr>
              <p:nvPr/>
            </p:nvCxnSpPr>
            <p:spPr>
              <a:xfrm>
                <a:off x="11579179" y="4126680"/>
                <a:ext cx="26211" cy="1030352"/>
              </a:xfrm>
              <a:prstGeom prst="straightConnector1">
                <a:avLst/>
              </a:prstGeom>
              <a:ln w="28575">
                <a:solidFill>
                  <a:srgbClr val="0081E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1DBF00E2-3B53-4EAC-ACA3-46753F46F3F1}"/>
                </a:ext>
              </a:extLst>
            </p:cNvPr>
            <p:cNvSpPr txBox="1"/>
            <p:nvPr/>
          </p:nvSpPr>
          <p:spPr>
            <a:xfrm>
              <a:off x="9026803" y="1406465"/>
              <a:ext cx="22445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Normal flight</a:t>
              </a:r>
              <a:endParaRPr lang="en-US" sz="2400" b="1" dirty="0"/>
            </a:p>
            <a:p>
              <a:pPr algn="ctr"/>
              <a:r>
                <a:rPr lang="en-US" sz="2400" b="1" dirty="0"/>
                <a:t>w/o </a:t>
              </a:r>
              <a:r>
                <a:rPr lang="en-US" sz="2400" dirty="0"/>
                <a:t>strong wind</a:t>
              </a:r>
            </a:p>
            <a:p>
              <a:pPr algn="ctr"/>
              <a:endParaRPr lang="en-US" sz="2400" b="1" dirty="0"/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963C32A9-B162-44FA-8035-F39808D8D20C}"/>
              </a:ext>
            </a:extLst>
          </p:cNvPr>
          <p:cNvGrpSpPr/>
          <p:nvPr/>
        </p:nvGrpSpPr>
        <p:grpSpPr>
          <a:xfrm>
            <a:off x="7392632" y="1516859"/>
            <a:ext cx="2342386" cy="2064541"/>
            <a:chOff x="7581709" y="3671623"/>
            <a:chExt cx="2342386" cy="2064541"/>
          </a:xfrm>
        </p:grpSpPr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4D155838-7A39-481C-B12B-60B8F4CEAAE5}"/>
                </a:ext>
              </a:extLst>
            </p:cNvPr>
            <p:cNvSpPr txBox="1"/>
            <p:nvPr/>
          </p:nvSpPr>
          <p:spPr>
            <a:xfrm>
              <a:off x="7644597" y="3671623"/>
              <a:ext cx="20746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Attack </a:t>
              </a:r>
            </a:p>
            <a:p>
              <a:pPr algn="ctr"/>
              <a:r>
                <a:rPr lang="en-US" sz="2400" b="1" dirty="0"/>
                <a:t>w/ </a:t>
              </a:r>
              <a:r>
                <a:rPr lang="en-US" sz="2400" dirty="0"/>
                <a:t>strong wind</a:t>
              </a:r>
            </a:p>
          </p:txBody>
        </p:sp>
        <p:grpSp>
          <p:nvGrpSpPr>
            <p:cNvPr id="57" name="그룹 56">
              <a:extLst>
                <a:ext uri="{FF2B5EF4-FFF2-40B4-BE49-F238E27FC236}">
                  <a16:creationId xmlns="" xmlns:a16="http://schemas.microsoft.com/office/drawing/2014/main" id="{85C7CE41-7761-4B91-8438-C4EBAAFF96C4}"/>
                </a:ext>
              </a:extLst>
            </p:cNvPr>
            <p:cNvGrpSpPr/>
            <p:nvPr/>
          </p:nvGrpSpPr>
          <p:grpSpPr>
            <a:xfrm>
              <a:off x="7807470" y="4460178"/>
              <a:ext cx="2116625" cy="1275986"/>
              <a:chOff x="7593508" y="4530071"/>
              <a:chExt cx="3168583" cy="2052197"/>
            </a:xfrm>
          </p:grpSpPr>
          <p:cxnSp>
            <p:nvCxnSpPr>
              <p:cNvPr id="58" name="Straight Arrow Connector 6">
                <a:extLst>
                  <a:ext uri="{FF2B5EF4-FFF2-40B4-BE49-F238E27FC236}">
                    <a16:creationId xmlns="" xmlns:a16="http://schemas.microsoft.com/office/drawing/2014/main" id="{FDC5F474-FB50-4C22-8658-AF02E2593162}"/>
                  </a:ext>
                </a:extLst>
              </p:cNvPr>
              <p:cNvCxnSpPr>
                <a:cxnSpLocks/>
                <a:stCxn id="65" idx="6"/>
                <a:endCxn id="75" idx="2"/>
              </p:cNvCxnSpPr>
              <p:nvPr/>
            </p:nvCxnSpPr>
            <p:spPr>
              <a:xfrm flipV="1">
                <a:off x="7822108" y="4644371"/>
                <a:ext cx="1925838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7">
                <a:extLst>
                  <a:ext uri="{FF2B5EF4-FFF2-40B4-BE49-F238E27FC236}">
                    <a16:creationId xmlns="" xmlns:a16="http://schemas.microsoft.com/office/drawing/2014/main" id="{F000C864-4B13-433D-9126-AB2C9DC1CC8B}"/>
                  </a:ext>
                </a:extLst>
              </p:cNvPr>
              <p:cNvCxnSpPr>
                <a:cxnSpLocks/>
                <a:stCxn id="75" idx="4"/>
                <a:endCxn id="73" idx="0"/>
              </p:cNvCxnSpPr>
              <p:nvPr/>
            </p:nvCxnSpPr>
            <p:spPr>
              <a:xfrm>
                <a:off x="9862246" y="4758671"/>
                <a:ext cx="0" cy="159499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9">
                <a:extLst>
                  <a:ext uri="{FF2B5EF4-FFF2-40B4-BE49-F238E27FC236}">
                    <a16:creationId xmlns="" xmlns:a16="http://schemas.microsoft.com/office/drawing/2014/main" id="{ABAE448E-8AB7-4399-9610-EC9E4AAE6157}"/>
                  </a:ext>
                </a:extLst>
              </p:cNvPr>
              <p:cNvSpPr/>
              <p:nvPr/>
            </p:nvSpPr>
            <p:spPr>
              <a:xfrm>
                <a:off x="7593508" y="4530072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54864" rtlCol="0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73" name="Oval 15">
                <a:extLst>
                  <a:ext uri="{FF2B5EF4-FFF2-40B4-BE49-F238E27FC236}">
                    <a16:creationId xmlns="" xmlns:a16="http://schemas.microsoft.com/office/drawing/2014/main" id="{D8ED94D1-41C4-4F38-8343-72AA36AC630E}"/>
                  </a:ext>
                </a:extLst>
              </p:cNvPr>
              <p:cNvSpPr/>
              <p:nvPr/>
            </p:nvSpPr>
            <p:spPr>
              <a:xfrm>
                <a:off x="9747946" y="6353668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54864" rtlCol="0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pic>
            <p:nvPicPr>
              <p:cNvPr id="74" name="Graphic 24">
                <a:extLst>
                  <a:ext uri="{FF2B5EF4-FFF2-40B4-BE49-F238E27FC236}">
                    <a16:creationId xmlns="" xmlns:a16="http://schemas.microsoft.com/office/drawing/2014/main" id="{FC81E6B0-F164-40D6-9471-0F13CF0E4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8788876">
                <a:off x="10293369" y="6058429"/>
                <a:ext cx="468722" cy="468721"/>
              </a:xfrm>
              <a:prstGeom prst="rect">
                <a:avLst/>
              </a:prstGeom>
            </p:spPr>
          </p:pic>
          <p:sp>
            <p:nvSpPr>
              <p:cNvPr id="75" name="Oval 23">
                <a:extLst>
                  <a:ext uri="{FF2B5EF4-FFF2-40B4-BE49-F238E27FC236}">
                    <a16:creationId xmlns="" xmlns:a16="http://schemas.microsoft.com/office/drawing/2014/main" id="{20DD7E59-18B1-4451-97D6-E348EECEAFDD}"/>
                  </a:ext>
                </a:extLst>
              </p:cNvPr>
              <p:cNvSpPr/>
              <p:nvPr/>
            </p:nvSpPr>
            <p:spPr>
              <a:xfrm>
                <a:off x="9747946" y="4530071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54864" rtlCol="0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cxnSp>
            <p:nvCxnSpPr>
              <p:cNvPr id="94" name="Straight Arrow Connector 33">
                <a:extLst>
                  <a:ext uri="{FF2B5EF4-FFF2-40B4-BE49-F238E27FC236}">
                    <a16:creationId xmlns="" xmlns:a16="http://schemas.microsoft.com/office/drawing/2014/main" id="{54C5B949-8E80-49EC-B231-808003AA9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8428" y="4572000"/>
                <a:ext cx="1964708" cy="693"/>
              </a:xfrm>
              <a:prstGeom prst="straightConnector1">
                <a:avLst/>
              </a:prstGeom>
              <a:ln w="28575">
                <a:solidFill>
                  <a:srgbClr val="0081E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자유형: 도형 94">
                <a:extLst>
                  <a:ext uri="{FF2B5EF4-FFF2-40B4-BE49-F238E27FC236}">
                    <a16:creationId xmlns="" xmlns:a16="http://schemas.microsoft.com/office/drawing/2014/main" id="{EA822835-5BE4-45DB-AB32-2C0C03DF2459}"/>
                  </a:ext>
                </a:extLst>
              </p:cNvPr>
              <p:cNvSpPr/>
              <p:nvPr/>
            </p:nvSpPr>
            <p:spPr>
              <a:xfrm rot="9110516">
                <a:off x="9880226" y="4755815"/>
                <a:ext cx="365356" cy="1500800"/>
              </a:xfrm>
              <a:custGeom>
                <a:avLst/>
                <a:gdLst>
                  <a:gd name="connsiteX0" fmla="*/ 104775 w 304800"/>
                  <a:gd name="connsiteY0" fmla="*/ 0 h 1590675"/>
                  <a:gd name="connsiteX1" fmla="*/ 152400 w 304800"/>
                  <a:gd name="connsiteY1" fmla="*/ 9525 h 1590675"/>
                  <a:gd name="connsiteX2" fmla="*/ 180975 w 304800"/>
                  <a:gd name="connsiteY2" fmla="*/ 19050 h 1590675"/>
                  <a:gd name="connsiteX3" fmla="*/ 152400 w 304800"/>
                  <a:gd name="connsiteY3" fmla="*/ 28575 h 1590675"/>
                  <a:gd name="connsiteX4" fmla="*/ 123825 w 304800"/>
                  <a:gd name="connsiteY4" fmla="*/ 47625 h 1590675"/>
                  <a:gd name="connsiteX5" fmla="*/ 85725 w 304800"/>
                  <a:gd name="connsiteY5" fmla="*/ 66675 h 1590675"/>
                  <a:gd name="connsiteX6" fmla="*/ 114300 w 304800"/>
                  <a:gd name="connsiteY6" fmla="*/ 85725 h 1590675"/>
                  <a:gd name="connsiteX7" fmla="*/ 171450 w 304800"/>
                  <a:gd name="connsiteY7" fmla="*/ 104775 h 1590675"/>
                  <a:gd name="connsiteX8" fmla="*/ 142875 w 304800"/>
                  <a:gd name="connsiteY8" fmla="*/ 123825 h 1590675"/>
                  <a:gd name="connsiteX9" fmla="*/ 104775 w 304800"/>
                  <a:gd name="connsiteY9" fmla="*/ 133350 h 1590675"/>
                  <a:gd name="connsiteX10" fmla="*/ 76200 w 304800"/>
                  <a:gd name="connsiteY10" fmla="*/ 142875 h 1590675"/>
                  <a:gd name="connsiteX11" fmla="*/ 104775 w 304800"/>
                  <a:gd name="connsiteY11" fmla="*/ 152400 h 1590675"/>
                  <a:gd name="connsiteX12" fmla="*/ 209550 w 304800"/>
                  <a:gd name="connsiteY12" fmla="*/ 161925 h 1590675"/>
                  <a:gd name="connsiteX13" fmla="*/ 180975 w 304800"/>
                  <a:gd name="connsiteY13" fmla="*/ 180975 h 1590675"/>
                  <a:gd name="connsiteX14" fmla="*/ 85725 w 304800"/>
                  <a:gd name="connsiteY14" fmla="*/ 209550 h 1590675"/>
                  <a:gd name="connsiteX15" fmla="*/ 57150 w 304800"/>
                  <a:gd name="connsiteY15" fmla="*/ 228600 h 1590675"/>
                  <a:gd name="connsiteX16" fmla="*/ 28575 w 304800"/>
                  <a:gd name="connsiteY16" fmla="*/ 238125 h 1590675"/>
                  <a:gd name="connsiteX17" fmla="*/ 57150 w 304800"/>
                  <a:gd name="connsiteY17" fmla="*/ 247650 h 1590675"/>
                  <a:gd name="connsiteX18" fmla="*/ 257175 w 304800"/>
                  <a:gd name="connsiteY18" fmla="*/ 257175 h 1590675"/>
                  <a:gd name="connsiteX19" fmla="*/ 171450 w 304800"/>
                  <a:gd name="connsiteY19" fmla="*/ 285750 h 1590675"/>
                  <a:gd name="connsiteX20" fmla="*/ 142875 w 304800"/>
                  <a:gd name="connsiteY20" fmla="*/ 295275 h 1590675"/>
                  <a:gd name="connsiteX21" fmla="*/ 171450 w 304800"/>
                  <a:gd name="connsiteY21" fmla="*/ 304800 h 1590675"/>
                  <a:gd name="connsiteX22" fmla="*/ 209550 w 304800"/>
                  <a:gd name="connsiteY22" fmla="*/ 314325 h 1590675"/>
                  <a:gd name="connsiteX23" fmla="*/ 142875 w 304800"/>
                  <a:gd name="connsiteY23" fmla="*/ 323850 h 1590675"/>
                  <a:gd name="connsiteX24" fmla="*/ 57150 w 304800"/>
                  <a:gd name="connsiteY24" fmla="*/ 352425 h 1590675"/>
                  <a:gd name="connsiteX25" fmla="*/ 0 w 304800"/>
                  <a:gd name="connsiteY25" fmla="*/ 371475 h 1590675"/>
                  <a:gd name="connsiteX26" fmla="*/ 47625 w 304800"/>
                  <a:gd name="connsiteY26" fmla="*/ 381000 h 1590675"/>
                  <a:gd name="connsiteX27" fmla="*/ 57150 w 304800"/>
                  <a:gd name="connsiteY27" fmla="*/ 409575 h 1590675"/>
                  <a:gd name="connsiteX28" fmla="*/ 76200 w 304800"/>
                  <a:gd name="connsiteY28" fmla="*/ 438150 h 1590675"/>
                  <a:gd name="connsiteX29" fmla="*/ 161925 w 304800"/>
                  <a:gd name="connsiteY29" fmla="*/ 457200 h 1590675"/>
                  <a:gd name="connsiteX30" fmla="*/ 190500 w 304800"/>
                  <a:gd name="connsiteY30" fmla="*/ 476250 h 1590675"/>
                  <a:gd name="connsiteX31" fmla="*/ 161925 w 304800"/>
                  <a:gd name="connsiteY31" fmla="*/ 485775 h 1590675"/>
                  <a:gd name="connsiteX32" fmla="*/ 123825 w 304800"/>
                  <a:gd name="connsiteY32" fmla="*/ 514350 h 1590675"/>
                  <a:gd name="connsiteX33" fmla="*/ 47625 w 304800"/>
                  <a:gd name="connsiteY33" fmla="*/ 533400 h 1590675"/>
                  <a:gd name="connsiteX34" fmla="*/ 133350 w 304800"/>
                  <a:gd name="connsiteY34" fmla="*/ 542925 h 1590675"/>
                  <a:gd name="connsiteX35" fmla="*/ 142875 w 304800"/>
                  <a:gd name="connsiteY35" fmla="*/ 571500 h 1590675"/>
                  <a:gd name="connsiteX36" fmla="*/ 114300 w 304800"/>
                  <a:gd name="connsiteY36" fmla="*/ 581025 h 1590675"/>
                  <a:gd name="connsiteX37" fmla="*/ 47625 w 304800"/>
                  <a:gd name="connsiteY37" fmla="*/ 609600 h 1590675"/>
                  <a:gd name="connsiteX38" fmla="*/ 57150 w 304800"/>
                  <a:gd name="connsiteY38" fmla="*/ 666750 h 1590675"/>
                  <a:gd name="connsiteX39" fmla="*/ 114300 w 304800"/>
                  <a:gd name="connsiteY39" fmla="*/ 685800 h 1590675"/>
                  <a:gd name="connsiteX40" fmla="*/ 142875 w 304800"/>
                  <a:gd name="connsiteY40" fmla="*/ 695325 h 1590675"/>
                  <a:gd name="connsiteX41" fmla="*/ 85725 w 304800"/>
                  <a:gd name="connsiteY41" fmla="*/ 723900 h 1590675"/>
                  <a:gd name="connsiteX42" fmla="*/ 76200 w 304800"/>
                  <a:gd name="connsiteY42" fmla="*/ 752475 h 1590675"/>
                  <a:gd name="connsiteX43" fmla="*/ 104775 w 304800"/>
                  <a:gd name="connsiteY43" fmla="*/ 771525 h 1590675"/>
                  <a:gd name="connsiteX44" fmla="*/ 85725 w 304800"/>
                  <a:gd name="connsiteY44" fmla="*/ 828675 h 1590675"/>
                  <a:gd name="connsiteX45" fmla="*/ 123825 w 304800"/>
                  <a:gd name="connsiteY45" fmla="*/ 838200 h 1590675"/>
                  <a:gd name="connsiteX46" fmla="*/ 171450 w 304800"/>
                  <a:gd name="connsiteY46" fmla="*/ 847725 h 1590675"/>
                  <a:gd name="connsiteX47" fmla="*/ 142875 w 304800"/>
                  <a:gd name="connsiteY47" fmla="*/ 857250 h 1590675"/>
                  <a:gd name="connsiteX48" fmla="*/ 123825 w 304800"/>
                  <a:gd name="connsiteY48" fmla="*/ 885825 h 1590675"/>
                  <a:gd name="connsiteX49" fmla="*/ 85725 w 304800"/>
                  <a:gd name="connsiteY49" fmla="*/ 923925 h 1590675"/>
                  <a:gd name="connsiteX50" fmla="*/ 104775 w 304800"/>
                  <a:gd name="connsiteY50" fmla="*/ 952500 h 1590675"/>
                  <a:gd name="connsiteX51" fmla="*/ 123825 w 304800"/>
                  <a:gd name="connsiteY51" fmla="*/ 1000125 h 1590675"/>
                  <a:gd name="connsiteX52" fmla="*/ 123825 w 304800"/>
                  <a:gd name="connsiteY52" fmla="*/ 1038225 h 1590675"/>
                  <a:gd name="connsiteX53" fmla="*/ 104775 w 304800"/>
                  <a:gd name="connsiteY53" fmla="*/ 1066800 h 1590675"/>
                  <a:gd name="connsiteX54" fmla="*/ 95250 w 304800"/>
                  <a:gd name="connsiteY54" fmla="*/ 1095375 h 1590675"/>
                  <a:gd name="connsiteX55" fmla="*/ 142875 w 304800"/>
                  <a:gd name="connsiteY55" fmla="*/ 1152525 h 1590675"/>
                  <a:gd name="connsiteX56" fmla="*/ 152400 w 304800"/>
                  <a:gd name="connsiteY56" fmla="*/ 1181100 h 1590675"/>
                  <a:gd name="connsiteX57" fmla="*/ 114300 w 304800"/>
                  <a:gd name="connsiteY57" fmla="*/ 1190625 h 1590675"/>
                  <a:gd name="connsiteX58" fmla="*/ 304800 w 304800"/>
                  <a:gd name="connsiteY58" fmla="*/ 1171575 h 1590675"/>
                  <a:gd name="connsiteX59" fmla="*/ 276225 w 304800"/>
                  <a:gd name="connsiteY59" fmla="*/ 1152525 h 1590675"/>
                  <a:gd name="connsiteX60" fmla="*/ 152400 w 304800"/>
                  <a:gd name="connsiteY60" fmla="*/ 1133475 h 1590675"/>
                  <a:gd name="connsiteX61" fmla="*/ 133350 w 304800"/>
                  <a:gd name="connsiteY61" fmla="*/ 1171575 h 1590675"/>
                  <a:gd name="connsiteX62" fmla="*/ 95250 w 304800"/>
                  <a:gd name="connsiteY62" fmla="*/ 1228725 h 1590675"/>
                  <a:gd name="connsiteX63" fmla="*/ 123825 w 304800"/>
                  <a:gd name="connsiteY63" fmla="*/ 1247775 h 1590675"/>
                  <a:gd name="connsiteX64" fmla="*/ 133350 w 304800"/>
                  <a:gd name="connsiteY64" fmla="*/ 1285875 h 1590675"/>
                  <a:gd name="connsiteX65" fmla="*/ 142875 w 304800"/>
                  <a:gd name="connsiteY65" fmla="*/ 1314450 h 1590675"/>
                  <a:gd name="connsiteX66" fmla="*/ 209550 w 304800"/>
                  <a:gd name="connsiteY66" fmla="*/ 1333500 h 1590675"/>
                  <a:gd name="connsiteX67" fmla="*/ 171450 w 304800"/>
                  <a:gd name="connsiteY67" fmla="*/ 1343025 h 1590675"/>
                  <a:gd name="connsiteX68" fmla="*/ 114300 w 304800"/>
                  <a:gd name="connsiteY68" fmla="*/ 1381125 h 1590675"/>
                  <a:gd name="connsiteX69" fmla="*/ 85725 w 304800"/>
                  <a:gd name="connsiteY69" fmla="*/ 1447800 h 1590675"/>
                  <a:gd name="connsiteX70" fmla="*/ 57150 w 304800"/>
                  <a:gd name="connsiteY70" fmla="*/ 1457325 h 1590675"/>
                  <a:gd name="connsiteX71" fmla="*/ 66675 w 304800"/>
                  <a:gd name="connsiteY71" fmla="*/ 1495425 h 1590675"/>
                  <a:gd name="connsiteX72" fmla="*/ 38100 w 304800"/>
                  <a:gd name="connsiteY72" fmla="*/ 1552575 h 1590675"/>
                  <a:gd name="connsiteX73" fmla="*/ 47625 w 304800"/>
                  <a:gd name="connsiteY73" fmla="*/ 1590675 h 159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304800" h="1590675">
                    <a:moveTo>
                      <a:pt x="104775" y="0"/>
                    </a:moveTo>
                    <a:cubicBezTo>
                      <a:pt x="120650" y="3175"/>
                      <a:pt x="136694" y="5598"/>
                      <a:pt x="152400" y="9525"/>
                    </a:cubicBezTo>
                    <a:cubicBezTo>
                      <a:pt x="162140" y="11960"/>
                      <a:pt x="180975" y="9010"/>
                      <a:pt x="180975" y="19050"/>
                    </a:cubicBezTo>
                    <a:cubicBezTo>
                      <a:pt x="180975" y="29090"/>
                      <a:pt x="161380" y="24085"/>
                      <a:pt x="152400" y="28575"/>
                    </a:cubicBezTo>
                    <a:cubicBezTo>
                      <a:pt x="142161" y="33695"/>
                      <a:pt x="133764" y="41945"/>
                      <a:pt x="123825" y="47625"/>
                    </a:cubicBezTo>
                    <a:cubicBezTo>
                      <a:pt x="111497" y="54670"/>
                      <a:pt x="98425" y="60325"/>
                      <a:pt x="85725" y="66675"/>
                    </a:cubicBezTo>
                    <a:cubicBezTo>
                      <a:pt x="95250" y="73025"/>
                      <a:pt x="103839" y="81076"/>
                      <a:pt x="114300" y="85725"/>
                    </a:cubicBezTo>
                    <a:cubicBezTo>
                      <a:pt x="132650" y="93880"/>
                      <a:pt x="171450" y="104775"/>
                      <a:pt x="171450" y="104775"/>
                    </a:cubicBezTo>
                    <a:cubicBezTo>
                      <a:pt x="161925" y="111125"/>
                      <a:pt x="153397" y="119316"/>
                      <a:pt x="142875" y="123825"/>
                    </a:cubicBezTo>
                    <a:cubicBezTo>
                      <a:pt x="130843" y="128982"/>
                      <a:pt x="117362" y="129754"/>
                      <a:pt x="104775" y="133350"/>
                    </a:cubicBezTo>
                    <a:cubicBezTo>
                      <a:pt x="95121" y="136108"/>
                      <a:pt x="85725" y="139700"/>
                      <a:pt x="76200" y="142875"/>
                    </a:cubicBezTo>
                    <a:cubicBezTo>
                      <a:pt x="85725" y="146050"/>
                      <a:pt x="94836" y="150980"/>
                      <a:pt x="104775" y="152400"/>
                    </a:cubicBezTo>
                    <a:cubicBezTo>
                      <a:pt x="139492" y="157360"/>
                      <a:pt x="176714" y="149611"/>
                      <a:pt x="209550" y="161925"/>
                    </a:cubicBezTo>
                    <a:cubicBezTo>
                      <a:pt x="220269" y="165945"/>
                      <a:pt x="191436" y="176326"/>
                      <a:pt x="180975" y="180975"/>
                    </a:cubicBezTo>
                    <a:cubicBezTo>
                      <a:pt x="151160" y="194226"/>
                      <a:pt x="117390" y="201634"/>
                      <a:pt x="85725" y="209550"/>
                    </a:cubicBezTo>
                    <a:cubicBezTo>
                      <a:pt x="76200" y="215900"/>
                      <a:pt x="67389" y="223480"/>
                      <a:pt x="57150" y="228600"/>
                    </a:cubicBezTo>
                    <a:cubicBezTo>
                      <a:pt x="48170" y="233090"/>
                      <a:pt x="28575" y="228085"/>
                      <a:pt x="28575" y="238125"/>
                    </a:cubicBezTo>
                    <a:cubicBezTo>
                      <a:pt x="28575" y="248165"/>
                      <a:pt x="47144" y="246816"/>
                      <a:pt x="57150" y="247650"/>
                    </a:cubicBezTo>
                    <a:cubicBezTo>
                      <a:pt x="123670" y="253193"/>
                      <a:pt x="190500" y="254000"/>
                      <a:pt x="257175" y="257175"/>
                    </a:cubicBezTo>
                    <a:lnTo>
                      <a:pt x="171450" y="285750"/>
                    </a:lnTo>
                    <a:lnTo>
                      <a:pt x="142875" y="295275"/>
                    </a:lnTo>
                    <a:cubicBezTo>
                      <a:pt x="152400" y="298450"/>
                      <a:pt x="161796" y="302042"/>
                      <a:pt x="171450" y="304800"/>
                    </a:cubicBezTo>
                    <a:cubicBezTo>
                      <a:pt x="184037" y="308396"/>
                      <a:pt x="220442" y="307063"/>
                      <a:pt x="209550" y="314325"/>
                    </a:cubicBezTo>
                    <a:cubicBezTo>
                      <a:pt x="190870" y="326778"/>
                      <a:pt x="165100" y="320675"/>
                      <a:pt x="142875" y="323850"/>
                    </a:cubicBezTo>
                    <a:lnTo>
                      <a:pt x="57150" y="352425"/>
                    </a:lnTo>
                    <a:lnTo>
                      <a:pt x="0" y="371475"/>
                    </a:lnTo>
                    <a:cubicBezTo>
                      <a:pt x="15875" y="374650"/>
                      <a:pt x="34155" y="372020"/>
                      <a:pt x="47625" y="381000"/>
                    </a:cubicBezTo>
                    <a:cubicBezTo>
                      <a:pt x="55979" y="386569"/>
                      <a:pt x="52660" y="400595"/>
                      <a:pt x="57150" y="409575"/>
                    </a:cubicBezTo>
                    <a:cubicBezTo>
                      <a:pt x="62270" y="419814"/>
                      <a:pt x="66675" y="431800"/>
                      <a:pt x="76200" y="438150"/>
                    </a:cubicBezTo>
                    <a:cubicBezTo>
                      <a:pt x="81965" y="441993"/>
                      <a:pt x="160875" y="456990"/>
                      <a:pt x="161925" y="457200"/>
                    </a:cubicBezTo>
                    <a:cubicBezTo>
                      <a:pt x="171450" y="463550"/>
                      <a:pt x="190500" y="464802"/>
                      <a:pt x="190500" y="476250"/>
                    </a:cubicBezTo>
                    <a:cubicBezTo>
                      <a:pt x="190500" y="486290"/>
                      <a:pt x="170642" y="480794"/>
                      <a:pt x="161925" y="485775"/>
                    </a:cubicBezTo>
                    <a:cubicBezTo>
                      <a:pt x="148142" y="493651"/>
                      <a:pt x="138479" y="508244"/>
                      <a:pt x="123825" y="514350"/>
                    </a:cubicBezTo>
                    <a:cubicBezTo>
                      <a:pt x="99657" y="524420"/>
                      <a:pt x="47625" y="533400"/>
                      <a:pt x="47625" y="533400"/>
                    </a:cubicBezTo>
                    <a:cubicBezTo>
                      <a:pt x="76200" y="536575"/>
                      <a:pt x="106656" y="532247"/>
                      <a:pt x="133350" y="542925"/>
                    </a:cubicBezTo>
                    <a:cubicBezTo>
                      <a:pt x="142672" y="546654"/>
                      <a:pt x="147365" y="562520"/>
                      <a:pt x="142875" y="571500"/>
                    </a:cubicBezTo>
                    <a:cubicBezTo>
                      <a:pt x="138385" y="580480"/>
                      <a:pt x="123528" y="577070"/>
                      <a:pt x="114300" y="581025"/>
                    </a:cubicBezTo>
                    <a:cubicBezTo>
                      <a:pt x="31910" y="616335"/>
                      <a:pt x="114638" y="587262"/>
                      <a:pt x="47625" y="609600"/>
                    </a:cubicBezTo>
                    <a:cubicBezTo>
                      <a:pt x="39692" y="633399"/>
                      <a:pt x="26588" y="647649"/>
                      <a:pt x="57150" y="666750"/>
                    </a:cubicBezTo>
                    <a:cubicBezTo>
                      <a:pt x="74178" y="677393"/>
                      <a:pt x="95250" y="679450"/>
                      <a:pt x="114300" y="685800"/>
                    </a:cubicBezTo>
                    <a:lnTo>
                      <a:pt x="142875" y="695325"/>
                    </a:lnTo>
                    <a:cubicBezTo>
                      <a:pt x="124051" y="701600"/>
                      <a:pt x="99154" y="707114"/>
                      <a:pt x="85725" y="723900"/>
                    </a:cubicBezTo>
                    <a:cubicBezTo>
                      <a:pt x="79453" y="731740"/>
                      <a:pt x="79375" y="742950"/>
                      <a:pt x="76200" y="752475"/>
                    </a:cubicBezTo>
                    <a:cubicBezTo>
                      <a:pt x="85725" y="758825"/>
                      <a:pt x="103355" y="760166"/>
                      <a:pt x="104775" y="771525"/>
                    </a:cubicBezTo>
                    <a:cubicBezTo>
                      <a:pt x="107266" y="791450"/>
                      <a:pt x="85725" y="828675"/>
                      <a:pt x="85725" y="828675"/>
                    </a:cubicBezTo>
                    <a:cubicBezTo>
                      <a:pt x="98425" y="831850"/>
                      <a:pt x="111046" y="835360"/>
                      <a:pt x="123825" y="838200"/>
                    </a:cubicBezTo>
                    <a:cubicBezTo>
                      <a:pt x="139629" y="841712"/>
                      <a:pt x="160002" y="836277"/>
                      <a:pt x="171450" y="847725"/>
                    </a:cubicBezTo>
                    <a:cubicBezTo>
                      <a:pt x="178550" y="854825"/>
                      <a:pt x="152400" y="854075"/>
                      <a:pt x="142875" y="857250"/>
                    </a:cubicBezTo>
                    <a:cubicBezTo>
                      <a:pt x="136525" y="866775"/>
                      <a:pt x="132764" y="878674"/>
                      <a:pt x="123825" y="885825"/>
                    </a:cubicBezTo>
                    <a:cubicBezTo>
                      <a:pt x="77643" y="922770"/>
                      <a:pt x="106507" y="861580"/>
                      <a:pt x="85725" y="923925"/>
                    </a:cubicBezTo>
                    <a:cubicBezTo>
                      <a:pt x="92075" y="933450"/>
                      <a:pt x="102893" y="941208"/>
                      <a:pt x="104775" y="952500"/>
                    </a:cubicBezTo>
                    <a:cubicBezTo>
                      <a:pt x="113812" y="1006723"/>
                      <a:pt x="61604" y="958645"/>
                      <a:pt x="123825" y="1000125"/>
                    </a:cubicBezTo>
                    <a:cubicBezTo>
                      <a:pt x="56590" y="1044949"/>
                      <a:pt x="114860" y="993401"/>
                      <a:pt x="123825" y="1038225"/>
                    </a:cubicBezTo>
                    <a:cubicBezTo>
                      <a:pt x="126070" y="1049450"/>
                      <a:pt x="109895" y="1056561"/>
                      <a:pt x="104775" y="1066800"/>
                    </a:cubicBezTo>
                    <a:cubicBezTo>
                      <a:pt x="100285" y="1075780"/>
                      <a:pt x="98425" y="1085850"/>
                      <a:pt x="95250" y="1095375"/>
                    </a:cubicBezTo>
                    <a:cubicBezTo>
                      <a:pt x="116316" y="1116441"/>
                      <a:pt x="129614" y="1126003"/>
                      <a:pt x="142875" y="1152525"/>
                    </a:cubicBezTo>
                    <a:cubicBezTo>
                      <a:pt x="147365" y="1161505"/>
                      <a:pt x="149225" y="1171575"/>
                      <a:pt x="152400" y="1181100"/>
                    </a:cubicBezTo>
                    <a:cubicBezTo>
                      <a:pt x="139700" y="1184275"/>
                      <a:pt x="101209" y="1190625"/>
                      <a:pt x="114300" y="1190625"/>
                    </a:cubicBezTo>
                    <a:cubicBezTo>
                      <a:pt x="255904" y="1190625"/>
                      <a:pt x="230566" y="1196320"/>
                      <a:pt x="304800" y="1171575"/>
                    </a:cubicBezTo>
                    <a:cubicBezTo>
                      <a:pt x="295275" y="1165225"/>
                      <a:pt x="287533" y="1154310"/>
                      <a:pt x="276225" y="1152525"/>
                    </a:cubicBezTo>
                    <a:cubicBezTo>
                      <a:pt x="145346" y="1131860"/>
                      <a:pt x="69316" y="1161170"/>
                      <a:pt x="152400" y="1133475"/>
                    </a:cubicBezTo>
                    <a:cubicBezTo>
                      <a:pt x="146050" y="1146175"/>
                      <a:pt x="140655" y="1159399"/>
                      <a:pt x="133350" y="1171575"/>
                    </a:cubicBezTo>
                    <a:cubicBezTo>
                      <a:pt x="121570" y="1191208"/>
                      <a:pt x="95250" y="1228725"/>
                      <a:pt x="95250" y="1228725"/>
                    </a:cubicBezTo>
                    <a:cubicBezTo>
                      <a:pt x="104775" y="1235075"/>
                      <a:pt x="121580" y="1236550"/>
                      <a:pt x="123825" y="1247775"/>
                    </a:cubicBezTo>
                    <a:cubicBezTo>
                      <a:pt x="133497" y="1296134"/>
                      <a:pt x="63839" y="1262705"/>
                      <a:pt x="133350" y="1285875"/>
                    </a:cubicBezTo>
                    <a:cubicBezTo>
                      <a:pt x="136525" y="1295400"/>
                      <a:pt x="135775" y="1307350"/>
                      <a:pt x="142875" y="1314450"/>
                    </a:cubicBezTo>
                    <a:cubicBezTo>
                      <a:pt x="147430" y="1319005"/>
                      <a:pt x="209220" y="1333418"/>
                      <a:pt x="209550" y="1333500"/>
                    </a:cubicBezTo>
                    <a:cubicBezTo>
                      <a:pt x="196850" y="1336675"/>
                      <a:pt x="183159" y="1337171"/>
                      <a:pt x="171450" y="1343025"/>
                    </a:cubicBezTo>
                    <a:cubicBezTo>
                      <a:pt x="150972" y="1353264"/>
                      <a:pt x="114300" y="1381125"/>
                      <a:pt x="114300" y="1381125"/>
                    </a:cubicBezTo>
                    <a:cubicBezTo>
                      <a:pt x="108580" y="1404004"/>
                      <a:pt x="106281" y="1431355"/>
                      <a:pt x="85725" y="1447800"/>
                    </a:cubicBezTo>
                    <a:cubicBezTo>
                      <a:pt x="77885" y="1454072"/>
                      <a:pt x="66675" y="1454150"/>
                      <a:pt x="57150" y="1457325"/>
                    </a:cubicBezTo>
                    <a:cubicBezTo>
                      <a:pt x="60325" y="1470025"/>
                      <a:pt x="66675" y="1482334"/>
                      <a:pt x="66675" y="1495425"/>
                    </a:cubicBezTo>
                    <a:cubicBezTo>
                      <a:pt x="66675" y="1515143"/>
                      <a:pt x="47732" y="1538128"/>
                      <a:pt x="38100" y="1552575"/>
                    </a:cubicBezTo>
                    <a:cubicBezTo>
                      <a:pt x="59641" y="1584886"/>
                      <a:pt x="65245" y="1573055"/>
                      <a:pt x="47625" y="1590675"/>
                    </a:cubicBezTo>
                  </a:path>
                </a:pathLst>
              </a:custGeom>
              <a:noFill/>
              <a:ln w="28575">
                <a:solidFill>
                  <a:srgbClr val="0081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" name="Picture 2" descr="wind iconì ëí ì´ë¯¸ì§ ê²ìê²°ê³¼">
              <a:extLst>
                <a:ext uri="{FF2B5EF4-FFF2-40B4-BE49-F238E27FC236}">
                  <a16:creationId xmlns="" xmlns:a16="http://schemas.microsoft.com/office/drawing/2014/main" id="{9683E1D9-F7A2-4815-89F9-872804D992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47" b="22077"/>
            <a:stretch/>
          </p:blipFill>
          <p:spPr bwMode="auto">
            <a:xfrm>
              <a:off x="7581709" y="4693427"/>
              <a:ext cx="1586330" cy="100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44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04193 -7.40741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DA8B1-7133-44C9-8B43-37FC3059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sym typeface="Wingdings" panose="05000000000000000000" pitchFamily="2" charset="2"/>
              </a:rPr>
              <a:t>RVFuzzer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: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Challenges </a:t>
            </a:r>
            <a:r>
              <a:rPr lang="en-US" dirty="0" smtClean="0"/>
              <a:t>and </a:t>
            </a:r>
            <a:r>
              <a:rPr lang="en-US" dirty="0"/>
              <a:t>Solutions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05ADD914-F301-49BC-A3E8-9F5AD193C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2551"/>
            <a:ext cx="6172200" cy="5105400"/>
          </a:xfrm>
        </p:spPr>
        <p:txBody>
          <a:bodyPr>
            <a:normAutofit/>
          </a:bodyPr>
          <a:lstStyle/>
          <a:p>
            <a:r>
              <a:rPr lang="en-US" sz="2800" dirty="0"/>
              <a:t>How to </a:t>
            </a:r>
            <a:r>
              <a:rPr lang="en-US" dirty="0" smtClean="0"/>
              <a:t>detect a</a:t>
            </a:r>
            <a:r>
              <a:rPr lang="en-US" sz="2800" dirty="0" smtClean="0"/>
              <a:t> </a:t>
            </a:r>
            <a:r>
              <a:rPr lang="en-US" dirty="0" smtClean="0"/>
              <a:t>bad program run?</a:t>
            </a:r>
            <a:endParaRPr lang="en-US" sz="2800" dirty="0"/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With traditional bugs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lvl="2"/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rash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With control-semantic bugs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Various vehicle anomalies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Cannot afford real vehicle crashes</a:t>
            </a:r>
            <a:endParaRPr lang="en-US" dirty="0">
              <a:solidFill>
                <a:srgbClr val="FF0000"/>
              </a:solidFill>
            </a:endParaRPr>
          </a:p>
          <a:p>
            <a:pPr marL="44450" indent="0">
              <a:buNone/>
            </a:pPr>
            <a:endParaRPr lang="en-US" sz="2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150C00-8EA9-4118-B71B-D54BAAB8CB79}"/>
              </a:ext>
            </a:extLst>
          </p:cNvPr>
          <p:cNvSpPr txBox="1">
            <a:spLocks/>
          </p:cNvSpPr>
          <p:nvPr/>
        </p:nvSpPr>
        <p:spPr>
          <a:xfrm>
            <a:off x="6448425" y="1524000"/>
            <a:ext cx="57150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048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320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4058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593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4597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36601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8605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060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Define </a:t>
            </a:r>
            <a:r>
              <a:rPr lang="en-US" sz="2800" dirty="0">
                <a:solidFill>
                  <a:srgbClr val="FF0000"/>
                </a:solidFill>
              </a:rPr>
              <a:t>control </a:t>
            </a:r>
            <a:r>
              <a:rPr lang="en-US" sz="2800" dirty="0" smtClean="0">
                <a:solidFill>
                  <a:srgbClr val="FF0000"/>
                </a:solidFill>
              </a:rPr>
              <a:t>instability condition</a:t>
            </a:r>
            <a:endParaRPr lang="en-US" sz="2800" dirty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Based on </a:t>
            </a:r>
            <a:r>
              <a:rPr lang="en-US" sz="2400" dirty="0"/>
              <a:t>standard control </a:t>
            </a:r>
            <a:r>
              <a:rPr lang="en-US" sz="2400" dirty="0" smtClean="0"/>
              <a:t>property and metrics</a:t>
            </a:r>
          </a:p>
          <a:p>
            <a:pPr lvl="1"/>
            <a:r>
              <a:rPr lang="en-US" sz="2400" dirty="0" smtClean="0"/>
              <a:t>Unrecoverable discrepancy between</a:t>
            </a:r>
          </a:p>
          <a:p>
            <a:pPr lvl="2"/>
            <a:r>
              <a:rPr lang="en-US" sz="2000" dirty="0" smtClean="0"/>
              <a:t>Reference </a:t>
            </a:r>
            <a:r>
              <a:rPr lang="en-US" sz="2000" dirty="0" smtClean="0">
                <a:solidFill>
                  <a:schemeClr val="tx1"/>
                </a:solidFill>
              </a:rPr>
              <a:t>and</a:t>
            </a:r>
            <a:r>
              <a:rPr lang="en-US" sz="2000" dirty="0" smtClean="0"/>
              <a:t> State</a:t>
            </a:r>
          </a:p>
          <a:p>
            <a:pPr lvl="2"/>
            <a:r>
              <a:rPr lang="en-US" sz="2000" dirty="0" smtClean="0"/>
              <a:t>Reference </a:t>
            </a:r>
            <a:r>
              <a:rPr lang="en-US" sz="2000" dirty="0" smtClean="0">
                <a:solidFill>
                  <a:schemeClr val="tx1"/>
                </a:solidFill>
              </a:rPr>
              <a:t>and</a:t>
            </a:r>
            <a:r>
              <a:rPr lang="en-US" sz="2000" dirty="0" smtClean="0"/>
              <a:t> Mission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90DAEF-A0E9-4078-9575-6523B20D97DE}"/>
              </a:ext>
            </a:extLst>
          </p:cNvPr>
          <p:cNvSpPr/>
          <p:nvPr/>
        </p:nvSpPr>
        <p:spPr>
          <a:xfrm>
            <a:off x="2819400" y="948065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Challenge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1E5E5D7-37CC-4A0F-9C5B-3800FFA9237A}"/>
              </a:ext>
            </a:extLst>
          </p:cNvPr>
          <p:cNvSpPr/>
          <p:nvPr/>
        </p:nvSpPr>
        <p:spPr>
          <a:xfrm>
            <a:off x="8153400" y="969333"/>
            <a:ext cx="1459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Solution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E889B18F-8C1C-45E2-8263-D4FF56F2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969" y="3810000"/>
            <a:ext cx="2966631" cy="2393647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AF994254-8880-416B-81B9-62D55E459131}"/>
              </a:ext>
            </a:extLst>
          </p:cNvPr>
          <p:cNvGrpSpPr/>
          <p:nvPr/>
        </p:nvGrpSpPr>
        <p:grpSpPr>
          <a:xfrm>
            <a:off x="7099370" y="4495800"/>
            <a:ext cx="1739830" cy="1321550"/>
            <a:chOff x="7593508" y="4530071"/>
            <a:chExt cx="2604522" cy="2125479"/>
          </a:xfrm>
        </p:grpSpPr>
        <p:cxnSp>
          <p:nvCxnSpPr>
            <p:cNvPr id="47" name="Straight Arrow Connector 6">
              <a:extLst>
                <a:ext uri="{FF2B5EF4-FFF2-40B4-BE49-F238E27FC236}">
                  <a16:creationId xmlns:a16="http://schemas.microsoft.com/office/drawing/2014/main" xmlns="" id="{5D77E5C3-45A9-4259-9A4A-4FBBF51ADE39}"/>
                </a:ext>
              </a:extLst>
            </p:cNvPr>
            <p:cNvCxnSpPr>
              <a:cxnSpLocks/>
              <a:stCxn id="49" idx="6"/>
              <a:endCxn id="56" idx="2"/>
            </p:cNvCxnSpPr>
            <p:nvPr/>
          </p:nvCxnSpPr>
          <p:spPr>
            <a:xfrm flipV="1">
              <a:off x="7822108" y="4644371"/>
              <a:ext cx="1925838" cy="1"/>
            </a:xfrm>
            <a:prstGeom prst="straightConnector1">
              <a:avLst/>
            </a:prstGeom>
            <a:ln w="28575">
              <a:solidFill>
                <a:srgbClr val="82C8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7">
              <a:extLst>
                <a:ext uri="{FF2B5EF4-FFF2-40B4-BE49-F238E27FC236}">
                  <a16:creationId xmlns:a16="http://schemas.microsoft.com/office/drawing/2014/main" xmlns="" id="{C2316994-D95E-4F97-9711-7BB228CB8EE0}"/>
                </a:ext>
              </a:extLst>
            </p:cNvPr>
            <p:cNvCxnSpPr>
              <a:cxnSpLocks/>
              <a:stCxn id="56" idx="4"/>
              <a:endCxn id="54" idx="0"/>
            </p:cNvCxnSpPr>
            <p:nvPr/>
          </p:nvCxnSpPr>
          <p:spPr>
            <a:xfrm>
              <a:off x="9862246" y="4758671"/>
              <a:ext cx="0" cy="1594997"/>
            </a:xfrm>
            <a:prstGeom prst="straightConnector1">
              <a:avLst/>
            </a:prstGeom>
            <a:ln w="28575">
              <a:solidFill>
                <a:srgbClr val="82C8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9">
              <a:extLst>
                <a:ext uri="{FF2B5EF4-FFF2-40B4-BE49-F238E27FC236}">
                  <a16:creationId xmlns:a16="http://schemas.microsoft.com/office/drawing/2014/main" xmlns="" id="{5D76DDB6-76D2-405A-B8A6-C9409E3AE9F5}"/>
                </a:ext>
              </a:extLst>
            </p:cNvPr>
            <p:cNvSpPr/>
            <p:nvPr/>
          </p:nvSpPr>
          <p:spPr>
            <a:xfrm>
              <a:off x="7593508" y="4530072"/>
              <a:ext cx="228600" cy="228600"/>
            </a:xfrm>
            <a:prstGeom prst="ellipse">
              <a:avLst/>
            </a:prstGeom>
            <a:solidFill>
              <a:srgbClr val="82C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4" name="Oval 15">
              <a:extLst>
                <a:ext uri="{FF2B5EF4-FFF2-40B4-BE49-F238E27FC236}">
                  <a16:creationId xmlns:a16="http://schemas.microsoft.com/office/drawing/2014/main" xmlns="" id="{3C5D612E-A3B3-417E-AF4F-950C26BBBDB7}"/>
                </a:ext>
              </a:extLst>
            </p:cNvPr>
            <p:cNvSpPr/>
            <p:nvPr/>
          </p:nvSpPr>
          <p:spPr>
            <a:xfrm>
              <a:off x="9747946" y="6353668"/>
              <a:ext cx="228600" cy="228600"/>
            </a:xfrm>
            <a:prstGeom prst="ellipse">
              <a:avLst/>
            </a:prstGeom>
            <a:solidFill>
              <a:srgbClr val="82C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3</a:t>
              </a:r>
            </a:p>
          </p:txBody>
        </p:sp>
        <p:pic>
          <p:nvPicPr>
            <p:cNvPr id="55" name="Graphic 24">
              <a:extLst>
                <a:ext uri="{FF2B5EF4-FFF2-40B4-BE49-F238E27FC236}">
                  <a16:creationId xmlns:a16="http://schemas.microsoft.com/office/drawing/2014/main" xmlns="" id="{79A16C25-8F28-4D45-BF54-9E5112FAA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8788876">
              <a:off x="9729308" y="6186828"/>
              <a:ext cx="468722" cy="468722"/>
            </a:xfrm>
            <a:prstGeom prst="rect">
              <a:avLst/>
            </a:prstGeom>
          </p:spPr>
        </p:pic>
        <p:sp>
          <p:nvSpPr>
            <p:cNvPr id="56" name="Oval 23">
              <a:extLst>
                <a:ext uri="{FF2B5EF4-FFF2-40B4-BE49-F238E27FC236}">
                  <a16:creationId xmlns:a16="http://schemas.microsoft.com/office/drawing/2014/main" xmlns="" id="{0C0149F4-C255-4758-91FD-EEB7B5E9AA62}"/>
                </a:ext>
              </a:extLst>
            </p:cNvPr>
            <p:cNvSpPr/>
            <p:nvPr/>
          </p:nvSpPr>
          <p:spPr>
            <a:xfrm>
              <a:off x="9747946" y="4530071"/>
              <a:ext cx="228600" cy="228600"/>
            </a:xfrm>
            <a:prstGeom prst="ellipse">
              <a:avLst/>
            </a:prstGeom>
            <a:solidFill>
              <a:srgbClr val="82C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57" name="Straight Arrow Connector 33">
              <a:extLst>
                <a:ext uri="{FF2B5EF4-FFF2-40B4-BE49-F238E27FC236}">
                  <a16:creationId xmlns:a16="http://schemas.microsoft.com/office/drawing/2014/main" xmlns="" id="{402E12F7-013D-488C-8A5A-3800D65F3B96}"/>
                </a:ext>
              </a:extLst>
            </p:cNvPr>
            <p:cNvCxnSpPr>
              <a:cxnSpLocks/>
            </p:cNvCxnSpPr>
            <p:nvPr/>
          </p:nvCxnSpPr>
          <p:spPr>
            <a:xfrm>
              <a:off x="7798428" y="4572000"/>
              <a:ext cx="1964708" cy="69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xmlns="" id="{411EAF09-2805-4D02-8445-A9FD471F9625}"/>
                </a:ext>
              </a:extLst>
            </p:cNvPr>
            <p:cNvSpPr/>
            <p:nvPr/>
          </p:nvSpPr>
          <p:spPr>
            <a:xfrm>
              <a:off x="9827297" y="4737830"/>
              <a:ext cx="304800" cy="1590675"/>
            </a:xfrm>
            <a:custGeom>
              <a:avLst/>
              <a:gdLst>
                <a:gd name="connsiteX0" fmla="*/ 104775 w 304800"/>
                <a:gd name="connsiteY0" fmla="*/ 0 h 1590675"/>
                <a:gd name="connsiteX1" fmla="*/ 152400 w 304800"/>
                <a:gd name="connsiteY1" fmla="*/ 9525 h 1590675"/>
                <a:gd name="connsiteX2" fmla="*/ 180975 w 304800"/>
                <a:gd name="connsiteY2" fmla="*/ 19050 h 1590675"/>
                <a:gd name="connsiteX3" fmla="*/ 152400 w 304800"/>
                <a:gd name="connsiteY3" fmla="*/ 28575 h 1590675"/>
                <a:gd name="connsiteX4" fmla="*/ 123825 w 304800"/>
                <a:gd name="connsiteY4" fmla="*/ 47625 h 1590675"/>
                <a:gd name="connsiteX5" fmla="*/ 85725 w 304800"/>
                <a:gd name="connsiteY5" fmla="*/ 66675 h 1590675"/>
                <a:gd name="connsiteX6" fmla="*/ 114300 w 304800"/>
                <a:gd name="connsiteY6" fmla="*/ 85725 h 1590675"/>
                <a:gd name="connsiteX7" fmla="*/ 171450 w 304800"/>
                <a:gd name="connsiteY7" fmla="*/ 104775 h 1590675"/>
                <a:gd name="connsiteX8" fmla="*/ 142875 w 304800"/>
                <a:gd name="connsiteY8" fmla="*/ 123825 h 1590675"/>
                <a:gd name="connsiteX9" fmla="*/ 104775 w 304800"/>
                <a:gd name="connsiteY9" fmla="*/ 133350 h 1590675"/>
                <a:gd name="connsiteX10" fmla="*/ 76200 w 304800"/>
                <a:gd name="connsiteY10" fmla="*/ 142875 h 1590675"/>
                <a:gd name="connsiteX11" fmla="*/ 104775 w 304800"/>
                <a:gd name="connsiteY11" fmla="*/ 152400 h 1590675"/>
                <a:gd name="connsiteX12" fmla="*/ 209550 w 304800"/>
                <a:gd name="connsiteY12" fmla="*/ 161925 h 1590675"/>
                <a:gd name="connsiteX13" fmla="*/ 180975 w 304800"/>
                <a:gd name="connsiteY13" fmla="*/ 180975 h 1590675"/>
                <a:gd name="connsiteX14" fmla="*/ 85725 w 304800"/>
                <a:gd name="connsiteY14" fmla="*/ 209550 h 1590675"/>
                <a:gd name="connsiteX15" fmla="*/ 57150 w 304800"/>
                <a:gd name="connsiteY15" fmla="*/ 228600 h 1590675"/>
                <a:gd name="connsiteX16" fmla="*/ 28575 w 304800"/>
                <a:gd name="connsiteY16" fmla="*/ 238125 h 1590675"/>
                <a:gd name="connsiteX17" fmla="*/ 57150 w 304800"/>
                <a:gd name="connsiteY17" fmla="*/ 247650 h 1590675"/>
                <a:gd name="connsiteX18" fmla="*/ 257175 w 304800"/>
                <a:gd name="connsiteY18" fmla="*/ 257175 h 1590675"/>
                <a:gd name="connsiteX19" fmla="*/ 171450 w 304800"/>
                <a:gd name="connsiteY19" fmla="*/ 285750 h 1590675"/>
                <a:gd name="connsiteX20" fmla="*/ 142875 w 304800"/>
                <a:gd name="connsiteY20" fmla="*/ 295275 h 1590675"/>
                <a:gd name="connsiteX21" fmla="*/ 171450 w 304800"/>
                <a:gd name="connsiteY21" fmla="*/ 304800 h 1590675"/>
                <a:gd name="connsiteX22" fmla="*/ 209550 w 304800"/>
                <a:gd name="connsiteY22" fmla="*/ 314325 h 1590675"/>
                <a:gd name="connsiteX23" fmla="*/ 142875 w 304800"/>
                <a:gd name="connsiteY23" fmla="*/ 323850 h 1590675"/>
                <a:gd name="connsiteX24" fmla="*/ 57150 w 304800"/>
                <a:gd name="connsiteY24" fmla="*/ 352425 h 1590675"/>
                <a:gd name="connsiteX25" fmla="*/ 0 w 304800"/>
                <a:gd name="connsiteY25" fmla="*/ 371475 h 1590675"/>
                <a:gd name="connsiteX26" fmla="*/ 47625 w 304800"/>
                <a:gd name="connsiteY26" fmla="*/ 381000 h 1590675"/>
                <a:gd name="connsiteX27" fmla="*/ 57150 w 304800"/>
                <a:gd name="connsiteY27" fmla="*/ 409575 h 1590675"/>
                <a:gd name="connsiteX28" fmla="*/ 76200 w 304800"/>
                <a:gd name="connsiteY28" fmla="*/ 438150 h 1590675"/>
                <a:gd name="connsiteX29" fmla="*/ 161925 w 304800"/>
                <a:gd name="connsiteY29" fmla="*/ 457200 h 1590675"/>
                <a:gd name="connsiteX30" fmla="*/ 190500 w 304800"/>
                <a:gd name="connsiteY30" fmla="*/ 476250 h 1590675"/>
                <a:gd name="connsiteX31" fmla="*/ 161925 w 304800"/>
                <a:gd name="connsiteY31" fmla="*/ 485775 h 1590675"/>
                <a:gd name="connsiteX32" fmla="*/ 123825 w 304800"/>
                <a:gd name="connsiteY32" fmla="*/ 514350 h 1590675"/>
                <a:gd name="connsiteX33" fmla="*/ 47625 w 304800"/>
                <a:gd name="connsiteY33" fmla="*/ 533400 h 1590675"/>
                <a:gd name="connsiteX34" fmla="*/ 133350 w 304800"/>
                <a:gd name="connsiteY34" fmla="*/ 542925 h 1590675"/>
                <a:gd name="connsiteX35" fmla="*/ 142875 w 304800"/>
                <a:gd name="connsiteY35" fmla="*/ 571500 h 1590675"/>
                <a:gd name="connsiteX36" fmla="*/ 114300 w 304800"/>
                <a:gd name="connsiteY36" fmla="*/ 581025 h 1590675"/>
                <a:gd name="connsiteX37" fmla="*/ 47625 w 304800"/>
                <a:gd name="connsiteY37" fmla="*/ 609600 h 1590675"/>
                <a:gd name="connsiteX38" fmla="*/ 57150 w 304800"/>
                <a:gd name="connsiteY38" fmla="*/ 666750 h 1590675"/>
                <a:gd name="connsiteX39" fmla="*/ 114300 w 304800"/>
                <a:gd name="connsiteY39" fmla="*/ 685800 h 1590675"/>
                <a:gd name="connsiteX40" fmla="*/ 142875 w 304800"/>
                <a:gd name="connsiteY40" fmla="*/ 695325 h 1590675"/>
                <a:gd name="connsiteX41" fmla="*/ 85725 w 304800"/>
                <a:gd name="connsiteY41" fmla="*/ 723900 h 1590675"/>
                <a:gd name="connsiteX42" fmla="*/ 76200 w 304800"/>
                <a:gd name="connsiteY42" fmla="*/ 752475 h 1590675"/>
                <a:gd name="connsiteX43" fmla="*/ 104775 w 304800"/>
                <a:gd name="connsiteY43" fmla="*/ 771525 h 1590675"/>
                <a:gd name="connsiteX44" fmla="*/ 85725 w 304800"/>
                <a:gd name="connsiteY44" fmla="*/ 828675 h 1590675"/>
                <a:gd name="connsiteX45" fmla="*/ 123825 w 304800"/>
                <a:gd name="connsiteY45" fmla="*/ 838200 h 1590675"/>
                <a:gd name="connsiteX46" fmla="*/ 171450 w 304800"/>
                <a:gd name="connsiteY46" fmla="*/ 847725 h 1590675"/>
                <a:gd name="connsiteX47" fmla="*/ 142875 w 304800"/>
                <a:gd name="connsiteY47" fmla="*/ 857250 h 1590675"/>
                <a:gd name="connsiteX48" fmla="*/ 123825 w 304800"/>
                <a:gd name="connsiteY48" fmla="*/ 885825 h 1590675"/>
                <a:gd name="connsiteX49" fmla="*/ 85725 w 304800"/>
                <a:gd name="connsiteY49" fmla="*/ 923925 h 1590675"/>
                <a:gd name="connsiteX50" fmla="*/ 104775 w 304800"/>
                <a:gd name="connsiteY50" fmla="*/ 952500 h 1590675"/>
                <a:gd name="connsiteX51" fmla="*/ 123825 w 304800"/>
                <a:gd name="connsiteY51" fmla="*/ 1000125 h 1590675"/>
                <a:gd name="connsiteX52" fmla="*/ 123825 w 304800"/>
                <a:gd name="connsiteY52" fmla="*/ 1038225 h 1590675"/>
                <a:gd name="connsiteX53" fmla="*/ 104775 w 304800"/>
                <a:gd name="connsiteY53" fmla="*/ 1066800 h 1590675"/>
                <a:gd name="connsiteX54" fmla="*/ 95250 w 304800"/>
                <a:gd name="connsiteY54" fmla="*/ 1095375 h 1590675"/>
                <a:gd name="connsiteX55" fmla="*/ 142875 w 304800"/>
                <a:gd name="connsiteY55" fmla="*/ 1152525 h 1590675"/>
                <a:gd name="connsiteX56" fmla="*/ 152400 w 304800"/>
                <a:gd name="connsiteY56" fmla="*/ 1181100 h 1590675"/>
                <a:gd name="connsiteX57" fmla="*/ 114300 w 304800"/>
                <a:gd name="connsiteY57" fmla="*/ 1190625 h 1590675"/>
                <a:gd name="connsiteX58" fmla="*/ 304800 w 304800"/>
                <a:gd name="connsiteY58" fmla="*/ 1171575 h 1590675"/>
                <a:gd name="connsiteX59" fmla="*/ 276225 w 304800"/>
                <a:gd name="connsiteY59" fmla="*/ 1152525 h 1590675"/>
                <a:gd name="connsiteX60" fmla="*/ 152400 w 304800"/>
                <a:gd name="connsiteY60" fmla="*/ 1133475 h 1590675"/>
                <a:gd name="connsiteX61" fmla="*/ 133350 w 304800"/>
                <a:gd name="connsiteY61" fmla="*/ 1171575 h 1590675"/>
                <a:gd name="connsiteX62" fmla="*/ 95250 w 304800"/>
                <a:gd name="connsiteY62" fmla="*/ 1228725 h 1590675"/>
                <a:gd name="connsiteX63" fmla="*/ 123825 w 304800"/>
                <a:gd name="connsiteY63" fmla="*/ 1247775 h 1590675"/>
                <a:gd name="connsiteX64" fmla="*/ 133350 w 304800"/>
                <a:gd name="connsiteY64" fmla="*/ 1285875 h 1590675"/>
                <a:gd name="connsiteX65" fmla="*/ 142875 w 304800"/>
                <a:gd name="connsiteY65" fmla="*/ 1314450 h 1590675"/>
                <a:gd name="connsiteX66" fmla="*/ 209550 w 304800"/>
                <a:gd name="connsiteY66" fmla="*/ 1333500 h 1590675"/>
                <a:gd name="connsiteX67" fmla="*/ 171450 w 304800"/>
                <a:gd name="connsiteY67" fmla="*/ 1343025 h 1590675"/>
                <a:gd name="connsiteX68" fmla="*/ 114300 w 304800"/>
                <a:gd name="connsiteY68" fmla="*/ 1381125 h 1590675"/>
                <a:gd name="connsiteX69" fmla="*/ 85725 w 304800"/>
                <a:gd name="connsiteY69" fmla="*/ 1447800 h 1590675"/>
                <a:gd name="connsiteX70" fmla="*/ 57150 w 304800"/>
                <a:gd name="connsiteY70" fmla="*/ 1457325 h 1590675"/>
                <a:gd name="connsiteX71" fmla="*/ 66675 w 304800"/>
                <a:gd name="connsiteY71" fmla="*/ 1495425 h 1590675"/>
                <a:gd name="connsiteX72" fmla="*/ 38100 w 304800"/>
                <a:gd name="connsiteY72" fmla="*/ 1552575 h 1590675"/>
                <a:gd name="connsiteX73" fmla="*/ 47625 w 304800"/>
                <a:gd name="connsiteY73" fmla="*/ 1590675 h 159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04800" h="1590675">
                  <a:moveTo>
                    <a:pt x="104775" y="0"/>
                  </a:moveTo>
                  <a:cubicBezTo>
                    <a:pt x="120650" y="3175"/>
                    <a:pt x="136694" y="5598"/>
                    <a:pt x="152400" y="9525"/>
                  </a:cubicBezTo>
                  <a:cubicBezTo>
                    <a:pt x="162140" y="11960"/>
                    <a:pt x="180975" y="9010"/>
                    <a:pt x="180975" y="19050"/>
                  </a:cubicBezTo>
                  <a:cubicBezTo>
                    <a:pt x="180975" y="29090"/>
                    <a:pt x="161380" y="24085"/>
                    <a:pt x="152400" y="28575"/>
                  </a:cubicBezTo>
                  <a:cubicBezTo>
                    <a:pt x="142161" y="33695"/>
                    <a:pt x="133764" y="41945"/>
                    <a:pt x="123825" y="47625"/>
                  </a:cubicBezTo>
                  <a:cubicBezTo>
                    <a:pt x="111497" y="54670"/>
                    <a:pt x="98425" y="60325"/>
                    <a:pt x="85725" y="66675"/>
                  </a:cubicBezTo>
                  <a:cubicBezTo>
                    <a:pt x="95250" y="73025"/>
                    <a:pt x="103839" y="81076"/>
                    <a:pt x="114300" y="85725"/>
                  </a:cubicBezTo>
                  <a:cubicBezTo>
                    <a:pt x="132650" y="93880"/>
                    <a:pt x="171450" y="104775"/>
                    <a:pt x="171450" y="104775"/>
                  </a:cubicBezTo>
                  <a:cubicBezTo>
                    <a:pt x="161925" y="111125"/>
                    <a:pt x="153397" y="119316"/>
                    <a:pt x="142875" y="123825"/>
                  </a:cubicBezTo>
                  <a:cubicBezTo>
                    <a:pt x="130843" y="128982"/>
                    <a:pt x="117362" y="129754"/>
                    <a:pt x="104775" y="133350"/>
                  </a:cubicBezTo>
                  <a:cubicBezTo>
                    <a:pt x="95121" y="136108"/>
                    <a:pt x="85725" y="139700"/>
                    <a:pt x="76200" y="142875"/>
                  </a:cubicBezTo>
                  <a:cubicBezTo>
                    <a:pt x="85725" y="146050"/>
                    <a:pt x="94836" y="150980"/>
                    <a:pt x="104775" y="152400"/>
                  </a:cubicBezTo>
                  <a:cubicBezTo>
                    <a:pt x="139492" y="157360"/>
                    <a:pt x="176714" y="149611"/>
                    <a:pt x="209550" y="161925"/>
                  </a:cubicBezTo>
                  <a:cubicBezTo>
                    <a:pt x="220269" y="165945"/>
                    <a:pt x="191436" y="176326"/>
                    <a:pt x="180975" y="180975"/>
                  </a:cubicBezTo>
                  <a:cubicBezTo>
                    <a:pt x="151160" y="194226"/>
                    <a:pt x="117390" y="201634"/>
                    <a:pt x="85725" y="209550"/>
                  </a:cubicBezTo>
                  <a:cubicBezTo>
                    <a:pt x="76200" y="215900"/>
                    <a:pt x="67389" y="223480"/>
                    <a:pt x="57150" y="228600"/>
                  </a:cubicBezTo>
                  <a:cubicBezTo>
                    <a:pt x="48170" y="233090"/>
                    <a:pt x="28575" y="228085"/>
                    <a:pt x="28575" y="238125"/>
                  </a:cubicBezTo>
                  <a:cubicBezTo>
                    <a:pt x="28575" y="248165"/>
                    <a:pt x="47144" y="246816"/>
                    <a:pt x="57150" y="247650"/>
                  </a:cubicBezTo>
                  <a:cubicBezTo>
                    <a:pt x="123670" y="253193"/>
                    <a:pt x="190500" y="254000"/>
                    <a:pt x="257175" y="257175"/>
                  </a:cubicBezTo>
                  <a:lnTo>
                    <a:pt x="171450" y="285750"/>
                  </a:lnTo>
                  <a:lnTo>
                    <a:pt x="142875" y="295275"/>
                  </a:lnTo>
                  <a:cubicBezTo>
                    <a:pt x="152400" y="298450"/>
                    <a:pt x="161796" y="302042"/>
                    <a:pt x="171450" y="304800"/>
                  </a:cubicBezTo>
                  <a:cubicBezTo>
                    <a:pt x="184037" y="308396"/>
                    <a:pt x="220442" y="307063"/>
                    <a:pt x="209550" y="314325"/>
                  </a:cubicBezTo>
                  <a:cubicBezTo>
                    <a:pt x="190870" y="326778"/>
                    <a:pt x="165100" y="320675"/>
                    <a:pt x="142875" y="323850"/>
                  </a:cubicBezTo>
                  <a:lnTo>
                    <a:pt x="57150" y="352425"/>
                  </a:lnTo>
                  <a:lnTo>
                    <a:pt x="0" y="371475"/>
                  </a:lnTo>
                  <a:cubicBezTo>
                    <a:pt x="15875" y="374650"/>
                    <a:pt x="34155" y="372020"/>
                    <a:pt x="47625" y="381000"/>
                  </a:cubicBezTo>
                  <a:cubicBezTo>
                    <a:pt x="55979" y="386569"/>
                    <a:pt x="52660" y="400595"/>
                    <a:pt x="57150" y="409575"/>
                  </a:cubicBezTo>
                  <a:cubicBezTo>
                    <a:pt x="62270" y="419814"/>
                    <a:pt x="66675" y="431800"/>
                    <a:pt x="76200" y="438150"/>
                  </a:cubicBezTo>
                  <a:cubicBezTo>
                    <a:pt x="81965" y="441993"/>
                    <a:pt x="160875" y="456990"/>
                    <a:pt x="161925" y="457200"/>
                  </a:cubicBezTo>
                  <a:cubicBezTo>
                    <a:pt x="171450" y="463550"/>
                    <a:pt x="190500" y="464802"/>
                    <a:pt x="190500" y="476250"/>
                  </a:cubicBezTo>
                  <a:cubicBezTo>
                    <a:pt x="190500" y="486290"/>
                    <a:pt x="170642" y="480794"/>
                    <a:pt x="161925" y="485775"/>
                  </a:cubicBezTo>
                  <a:cubicBezTo>
                    <a:pt x="148142" y="493651"/>
                    <a:pt x="138479" y="508244"/>
                    <a:pt x="123825" y="514350"/>
                  </a:cubicBezTo>
                  <a:cubicBezTo>
                    <a:pt x="99657" y="524420"/>
                    <a:pt x="47625" y="533400"/>
                    <a:pt x="47625" y="533400"/>
                  </a:cubicBezTo>
                  <a:cubicBezTo>
                    <a:pt x="76200" y="536575"/>
                    <a:pt x="106656" y="532247"/>
                    <a:pt x="133350" y="542925"/>
                  </a:cubicBezTo>
                  <a:cubicBezTo>
                    <a:pt x="142672" y="546654"/>
                    <a:pt x="147365" y="562520"/>
                    <a:pt x="142875" y="571500"/>
                  </a:cubicBezTo>
                  <a:cubicBezTo>
                    <a:pt x="138385" y="580480"/>
                    <a:pt x="123528" y="577070"/>
                    <a:pt x="114300" y="581025"/>
                  </a:cubicBezTo>
                  <a:cubicBezTo>
                    <a:pt x="31910" y="616335"/>
                    <a:pt x="114638" y="587262"/>
                    <a:pt x="47625" y="609600"/>
                  </a:cubicBezTo>
                  <a:cubicBezTo>
                    <a:pt x="39692" y="633399"/>
                    <a:pt x="26588" y="647649"/>
                    <a:pt x="57150" y="666750"/>
                  </a:cubicBezTo>
                  <a:cubicBezTo>
                    <a:pt x="74178" y="677393"/>
                    <a:pt x="95250" y="679450"/>
                    <a:pt x="114300" y="685800"/>
                  </a:cubicBezTo>
                  <a:lnTo>
                    <a:pt x="142875" y="695325"/>
                  </a:lnTo>
                  <a:cubicBezTo>
                    <a:pt x="124051" y="701600"/>
                    <a:pt x="99154" y="707114"/>
                    <a:pt x="85725" y="723900"/>
                  </a:cubicBezTo>
                  <a:cubicBezTo>
                    <a:pt x="79453" y="731740"/>
                    <a:pt x="79375" y="742950"/>
                    <a:pt x="76200" y="752475"/>
                  </a:cubicBezTo>
                  <a:cubicBezTo>
                    <a:pt x="85725" y="758825"/>
                    <a:pt x="103355" y="760166"/>
                    <a:pt x="104775" y="771525"/>
                  </a:cubicBezTo>
                  <a:cubicBezTo>
                    <a:pt x="107266" y="791450"/>
                    <a:pt x="85725" y="828675"/>
                    <a:pt x="85725" y="828675"/>
                  </a:cubicBezTo>
                  <a:cubicBezTo>
                    <a:pt x="98425" y="831850"/>
                    <a:pt x="111046" y="835360"/>
                    <a:pt x="123825" y="838200"/>
                  </a:cubicBezTo>
                  <a:cubicBezTo>
                    <a:pt x="139629" y="841712"/>
                    <a:pt x="160002" y="836277"/>
                    <a:pt x="171450" y="847725"/>
                  </a:cubicBezTo>
                  <a:cubicBezTo>
                    <a:pt x="178550" y="854825"/>
                    <a:pt x="152400" y="854075"/>
                    <a:pt x="142875" y="857250"/>
                  </a:cubicBezTo>
                  <a:cubicBezTo>
                    <a:pt x="136525" y="866775"/>
                    <a:pt x="132764" y="878674"/>
                    <a:pt x="123825" y="885825"/>
                  </a:cubicBezTo>
                  <a:cubicBezTo>
                    <a:pt x="77643" y="922770"/>
                    <a:pt x="106507" y="861580"/>
                    <a:pt x="85725" y="923925"/>
                  </a:cubicBezTo>
                  <a:cubicBezTo>
                    <a:pt x="92075" y="933450"/>
                    <a:pt x="102893" y="941208"/>
                    <a:pt x="104775" y="952500"/>
                  </a:cubicBezTo>
                  <a:cubicBezTo>
                    <a:pt x="113812" y="1006723"/>
                    <a:pt x="61604" y="958645"/>
                    <a:pt x="123825" y="1000125"/>
                  </a:cubicBezTo>
                  <a:cubicBezTo>
                    <a:pt x="56590" y="1044949"/>
                    <a:pt x="114860" y="993401"/>
                    <a:pt x="123825" y="1038225"/>
                  </a:cubicBezTo>
                  <a:cubicBezTo>
                    <a:pt x="126070" y="1049450"/>
                    <a:pt x="109895" y="1056561"/>
                    <a:pt x="104775" y="1066800"/>
                  </a:cubicBezTo>
                  <a:cubicBezTo>
                    <a:pt x="100285" y="1075780"/>
                    <a:pt x="98425" y="1085850"/>
                    <a:pt x="95250" y="1095375"/>
                  </a:cubicBezTo>
                  <a:cubicBezTo>
                    <a:pt x="116316" y="1116441"/>
                    <a:pt x="129614" y="1126003"/>
                    <a:pt x="142875" y="1152525"/>
                  </a:cubicBezTo>
                  <a:cubicBezTo>
                    <a:pt x="147365" y="1161505"/>
                    <a:pt x="149225" y="1171575"/>
                    <a:pt x="152400" y="1181100"/>
                  </a:cubicBezTo>
                  <a:cubicBezTo>
                    <a:pt x="139700" y="1184275"/>
                    <a:pt x="101209" y="1190625"/>
                    <a:pt x="114300" y="1190625"/>
                  </a:cubicBezTo>
                  <a:cubicBezTo>
                    <a:pt x="255904" y="1190625"/>
                    <a:pt x="230566" y="1196320"/>
                    <a:pt x="304800" y="1171575"/>
                  </a:cubicBezTo>
                  <a:cubicBezTo>
                    <a:pt x="295275" y="1165225"/>
                    <a:pt x="287533" y="1154310"/>
                    <a:pt x="276225" y="1152525"/>
                  </a:cubicBezTo>
                  <a:cubicBezTo>
                    <a:pt x="145346" y="1131860"/>
                    <a:pt x="69316" y="1161170"/>
                    <a:pt x="152400" y="1133475"/>
                  </a:cubicBezTo>
                  <a:cubicBezTo>
                    <a:pt x="146050" y="1146175"/>
                    <a:pt x="140655" y="1159399"/>
                    <a:pt x="133350" y="1171575"/>
                  </a:cubicBezTo>
                  <a:cubicBezTo>
                    <a:pt x="121570" y="1191208"/>
                    <a:pt x="95250" y="1228725"/>
                    <a:pt x="95250" y="1228725"/>
                  </a:cubicBezTo>
                  <a:cubicBezTo>
                    <a:pt x="104775" y="1235075"/>
                    <a:pt x="121580" y="1236550"/>
                    <a:pt x="123825" y="1247775"/>
                  </a:cubicBezTo>
                  <a:cubicBezTo>
                    <a:pt x="133497" y="1296134"/>
                    <a:pt x="63839" y="1262705"/>
                    <a:pt x="133350" y="1285875"/>
                  </a:cubicBezTo>
                  <a:cubicBezTo>
                    <a:pt x="136525" y="1295400"/>
                    <a:pt x="135775" y="1307350"/>
                    <a:pt x="142875" y="1314450"/>
                  </a:cubicBezTo>
                  <a:cubicBezTo>
                    <a:pt x="147430" y="1319005"/>
                    <a:pt x="209220" y="1333418"/>
                    <a:pt x="209550" y="1333500"/>
                  </a:cubicBezTo>
                  <a:cubicBezTo>
                    <a:pt x="196850" y="1336675"/>
                    <a:pt x="183159" y="1337171"/>
                    <a:pt x="171450" y="1343025"/>
                  </a:cubicBezTo>
                  <a:cubicBezTo>
                    <a:pt x="150972" y="1353264"/>
                    <a:pt x="114300" y="1381125"/>
                    <a:pt x="114300" y="1381125"/>
                  </a:cubicBezTo>
                  <a:cubicBezTo>
                    <a:pt x="108580" y="1404004"/>
                    <a:pt x="106281" y="1431355"/>
                    <a:pt x="85725" y="1447800"/>
                  </a:cubicBezTo>
                  <a:cubicBezTo>
                    <a:pt x="77885" y="1454072"/>
                    <a:pt x="66675" y="1454150"/>
                    <a:pt x="57150" y="1457325"/>
                  </a:cubicBezTo>
                  <a:cubicBezTo>
                    <a:pt x="60325" y="1470025"/>
                    <a:pt x="66675" y="1482334"/>
                    <a:pt x="66675" y="1495425"/>
                  </a:cubicBezTo>
                  <a:cubicBezTo>
                    <a:pt x="66675" y="1515143"/>
                    <a:pt x="47732" y="1538128"/>
                    <a:pt x="38100" y="1552575"/>
                  </a:cubicBezTo>
                  <a:cubicBezTo>
                    <a:pt x="59641" y="1584886"/>
                    <a:pt x="65245" y="1573055"/>
                    <a:pt x="47625" y="159067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73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BDA8B1-7133-44C9-8B43-37FC30595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sym typeface="Wingdings" panose="05000000000000000000" pitchFamily="2" charset="2"/>
              </a:rPr>
              <a:t>RVFuzzer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: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/>
              <a:t>Challenges </a:t>
            </a:r>
            <a:r>
              <a:rPr lang="en-US" dirty="0" smtClean="0"/>
              <a:t>and </a:t>
            </a:r>
            <a:r>
              <a:rPr lang="en-US" dirty="0"/>
              <a:t>Solutions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05ADD914-F301-49BC-A3E8-9F5AD193C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16353"/>
            <a:ext cx="5715000" cy="2012647"/>
          </a:xfrm>
        </p:spPr>
        <p:txBody>
          <a:bodyPr>
            <a:normAutofit/>
          </a:bodyPr>
          <a:lstStyle/>
          <a:p>
            <a:r>
              <a:rPr lang="en-US" sz="2400" dirty="0"/>
              <a:t>L</a:t>
            </a:r>
            <a:r>
              <a:rPr lang="en-US" sz="2400" dirty="0" smtClean="0"/>
              <a:t>arge input mutation </a:t>
            </a:r>
            <a:r>
              <a:rPr lang="en-US" sz="2400" dirty="0"/>
              <a:t>space</a:t>
            </a:r>
          </a:p>
          <a:p>
            <a:pPr lvl="1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Many parameters and factors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Blackbox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(“binary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program+Vehicle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") testing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  <a:p>
            <a:pPr marL="44450" indent="0">
              <a:buNone/>
            </a:pP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8150C00-8EA9-4118-B71B-D54BAAB8CB79}"/>
              </a:ext>
            </a:extLst>
          </p:cNvPr>
          <p:cNvSpPr txBox="1">
            <a:spLocks/>
          </p:cNvSpPr>
          <p:nvPr/>
        </p:nvSpPr>
        <p:spPr>
          <a:xfrm>
            <a:off x="6448425" y="1492553"/>
            <a:ext cx="5715000" cy="452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048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3206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4058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593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4597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36601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68605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06090" indent="-4000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20000"/>
              <a:buFont typeface="Arial" panose="020B0604020202020204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Efficient </a:t>
            </a:r>
            <a:r>
              <a:rPr lang="en-US" sz="2400" dirty="0" smtClean="0"/>
              <a:t>control program testing</a:t>
            </a:r>
            <a:endParaRPr lang="en-US" sz="2400" dirty="0"/>
          </a:p>
          <a:p>
            <a:pPr lvl="1"/>
            <a:r>
              <a:rPr lang="en-US" sz="2000" dirty="0" smtClean="0"/>
              <a:t>Software-in-the-loop simulation </a:t>
            </a:r>
            <a:endParaRPr lang="en-US" sz="2000" dirty="0"/>
          </a:p>
          <a:p>
            <a:pPr lvl="1"/>
            <a:r>
              <a:rPr lang="en-US" sz="2000" dirty="0" smtClean="0"/>
              <a:t>Feedback-directed</a:t>
            </a:r>
          </a:p>
          <a:p>
            <a:pPr lvl="1"/>
            <a:r>
              <a:rPr lang="en-US" sz="2000" dirty="0" smtClean="0"/>
              <a:t>Leveraging control properties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90DAEF-A0E9-4078-9575-6523B20D97DE}"/>
              </a:ext>
            </a:extLst>
          </p:cNvPr>
          <p:cNvSpPr/>
          <p:nvPr/>
        </p:nvSpPr>
        <p:spPr>
          <a:xfrm>
            <a:off x="2819400" y="948065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Challenge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1E5E5D7-37CC-4A0F-9C5B-3800FFA9237A}"/>
              </a:ext>
            </a:extLst>
          </p:cNvPr>
          <p:cNvSpPr/>
          <p:nvPr/>
        </p:nvSpPr>
        <p:spPr>
          <a:xfrm>
            <a:off x="8153400" y="969333"/>
            <a:ext cx="1459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/>
              <a:t>Solution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xmlns="" id="{49F2CA81-1341-4BB9-92BA-2D2C25DC8018}"/>
              </a:ext>
            </a:extLst>
          </p:cNvPr>
          <p:cNvGrpSpPr/>
          <p:nvPr/>
        </p:nvGrpSpPr>
        <p:grpSpPr>
          <a:xfrm>
            <a:off x="6303071" y="3987455"/>
            <a:ext cx="2940373" cy="813145"/>
            <a:chOff x="7780885" y="3835055"/>
            <a:chExt cx="2940373" cy="813145"/>
          </a:xfrm>
        </p:grpSpPr>
        <p:pic>
          <p:nvPicPr>
            <p:cNvPr id="2050" name="Picture 2" descr="binary programì ëí ì´ë¯¸ì§ ê²ìê²°ê³¼">
              <a:extLst>
                <a:ext uri="{FF2B5EF4-FFF2-40B4-BE49-F238E27FC236}">
                  <a16:creationId xmlns:a16="http://schemas.microsoft.com/office/drawing/2014/main" xmlns="" id="{1B9890BA-1DDF-4C3D-9F92-B8F840290B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11997" r="5000" b="11336"/>
            <a:stretch/>
          </p:blipFill>
          <p:spPr bwMode="auto">
            <a:xfrm>
              <a:off x="9789945" y="3835055"/>
              <a:ext cx="747778" cy="47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205E461-78C6-4182-AABF-FDFA89E54B91}"/>
                </a:ext>
              </a:extLst>
            </p:cNvPr>
            <p:cNvSpPr txBox="1"/>
            <p:nvPr/>
          </p:nvSpPr>
          <p:spPr>
            <a:xfrm>
              <a:off x="9608453" y="4278868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 Program </a:t>
              </a:r>
              <a:endParaRPr lang="en-US" dirty="0"/>
            </a:p>
          </p:txBody>
        </p:sp>
        <p:cxnSp>
          <p:nvCxnSpPr>
            <p:cNvPr id="12" name="Connector: Curved 11">
              <a:extLst>
                <a:ext uri="{FF2B5EF4-FFF2-40B4-BE49-F238E27FC236}">
                  <a16:creationId xmlns:a16="http://schemas.microsoft.com/office/drawing/2014/main" xmlns="" id="{6F7545AD-1B3E-465C-948D-AB124CE4701F}"/>
                </a:ext>
              </a:extLst>
            </p:cNvPr>
            <p:cNvCxnSpPr>
              <a:cxnSpLocks/>
              <a:stCxn id="2050" idx="1"/>
              <a:endCxn id="11" idx="3"/>
            </p:cNvCxnSpPr>
            <p:nvPr/>
          </p:nvCxnSpPr>
          <p:spPr>
            <a:xfrm rot="10800000">
              <a:off x="7780885" y="4073929"/>
              <a:ext cx="2009061" cy="12700"/>
            </a:xfrm>
            <a:prstGeom prst="curvedConnector3">
              <a:avLst>
                <a:gd name="adj1" fmla="val 50000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933302" y="3541845"/>
            <a:ext cx="3369768" cy="2514825"/>
            <a:chOff x="2933302" y="3541845"/>
            <a:chExt cx="3369768" cy="25148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C18902B-4F64-49A3-99C3-AEFABAFD4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302" y="3541845"/>
              <a:ext cx="3369768" cy="1368968"/>
            </a:xfrm>
            <a:prstGeom prst="rect">
              <a:avLst/>
            </a:prstGeom>
          </p:spPr>
        </p:pic>
        <p:pic>
          <p:nvPicPr>
            <p:cNvPr id="22" name="Picture 6" descr="ë°ë png ìì´ì½ì ëí ì´ë¯¸ì§ ê²ìê²°ê³¼">
              <a:extLst>
                <a:ext uri="{FF2B5EF4-FFF2-40B4-BE49-F238E27FC236}">
                  <a16:creationId xmlns:a16="http://schemas.microsoft.com/office/drawing/2014/main" xmlns="" id="{8530054B-B488-43A9-8466-FCCB4D69E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004" y="5228967"/>
              <a:ext cx="408002" cy="412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ë°ë png ìì´ì½ì ëí ì´ë¯¸ì§ ê²ìê²°ê³¼">
              <a:extLst>
                <a:ext uri="{FF2B5EF4-FFF2-40B4-BE49-F238E27FC236}">
                  <a16:creationId xmlns:a16="http://schemas.microsoft.com/office/drawing/2014/main" xmlns="" id="{1CDB8E41-364D-4A20-A6A5-EF74ABDF9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679" y="5231675"/>
              <a:ext cx="408002" cy="412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0EEEBD6-D394-4E72-A905-8BB28E8B7C76}"/>
                </a:ext>
              </a:extLst>
            </p:cNvPr>
            <p:cNvSpPr txBox="1"/>
            <p:nvPr/>
          </p:nvSpPr>
          <p:spPr>
            <a:xfrm>
              <a:off x="3475958" y="5687338"/>
              <a:ext cx="2342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Environmental Factors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DDBFF993-AFD5-4981-BAE9-C70E2AB5A41C}"/>
                </a:ext>
              </a:extLst>
            </p:cNvPr>
            <p:cNvGrpSpPr/>
            <p:nvPr/>
          </p:nvGrpSpPr>
          <p:grpSpPr>
            <a:xfrm>
              <a:off x="4178566" y="4945189"/>
              <a:ext cx="993116" cy="854693"/>
              <a:chOff x="2304196" y="4789934"/>
              <a:chExt cx="2443888" cy="2078546"/>
            </a:xfrm>
          </p:grpSpPr>
          <p:pic>
            <p:nvPicPr>
              <p:cNvPr id="28" name="Picture 4" descr="ë¹ë©ë¤ png ìì´ì½ì ëí ì´ë¯¸ì§ ê²ìê²°ê³¼">
                <a:extLst>
                  <a:ext uri="{FF2B5EF4-FFF2-40B4-BE49-F238E27FC236}">
                    <a16:creationId xmlns:a16="http://schemas.microsoft.com/office/drawing/2014/main" xmlns="" id="{1DD0A2D7-5062-40C2-B382-860D9A6FDD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5884" y="4925380"/>
                <a:ext cx="2362200" cy="194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6" descr="ë°ë png ìì´ì½ì ëí ì´ë¯¸ì§ ê²ìê²°ê³¼">
                <a:extLst>
                  <a:ext uri="{FF2B5EF4-FFF2-40B4-BE49-F238E27FC236}">
                    <a16:creationId xmlns:a16="http://schemas.microsoft.com/office/drawing/2014/main" xmlns="" id="{C0203FF4-AA25-4802-9714-0494340E8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196" y="4789934"/>
                <a:ext cx="1004023" cy="1004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AC4CA8A-29C2-4EC4-B1B9-4B19D0922434}"/>
              </a:ext>
            </a:extLst>
          </p:cNvPr>
          <p:cNvGrpSpPr/>
          <p:nvPr/>
        </p:nvGrpSpPr>
        <p:grpSpPr>
          <a:xfrm>
            <a:off x="8915400" y="3429000"/>
            <a:ext cx="1295521" cy="1106355"/>
            <a:chOff x="1349573" y="5140288"/>
            <a:chExt cx="1644541" cy="1421674"/>
          </a:xfrm>
        </p:grpSpPr>
        <p:pic>
          <p:nvPicPr>
            <p:cNvPr id="25" name="Picture 4" descr="rocket icon &quot;free&quot;ì ëí ì´ë¯¸ì§ ê²ìê²°ê³¼">
              <a:extLst>
                <a:ext uri="{FF2B5EF4-FFF2-40B4-BE49-F238E27FC236}">
                  <a16:creationId xmlns="" xmlns:a16="http://schemas.microsoft.com/office/drawing/2014/main" id="{FB11134F-52FF-4885-B74B-FAC864E4C9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5" t="55875" r="11000" b="9976"/>
            <a:stretch/>
          </p:blipFill>
          <p:spPr bwMode="auto">
            <a:xfrm>
              <a:off x="1349573" y="5830094"/>
              <a:ext cx="1644541" cy="731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ê´ë ¨ ì´ë¯¸ì§">
              <a:extLst>
                <a:ext uri="{FF2B5EF4-FFF2-40B4-BE49-F238E27FC236}">
                  <a16:creationId xmlns="" xmlns:a16="http://schemas.microsoft.com/office/drawing/2014/main" id="{2AAD8E27-C853-4F77-BE2B-C408359C3D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4" t="19912" r="16054" b="21231"/>
            <a:stretch/>
          </p:blipFill>
          <p:spPr bwMode="auto">
            <a:xfrm>
              <a:off x="1574753" y="5140288"/>
              <a:ext cx="1158985" cy="78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205E461-78C6-4182-AABF-FDFA89E54B91}"/>
              </a:ext>
            </a:extLst>
          </p:cNvPr>
          <p:cNvSpPr txBox="1"/>
          <p:nvPr/>
        </p:nvSpPr>
        <p:spPr>
          <a:xfrm>
            <a:off x="9734252" y="3743045"/>
            <a:ext cx="95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Vehicle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</p:bldLst>
  </p:timing>
</p:sld>
</file>

<file path=ppt/theme/theme1.xml><?xml version="1.0" encoding="utf-8"?>
<a:theme xmlns:a="http://schemas.openxmlformats.org/drawingml/2006/main" name="BDS_Template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DS_Template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BDS_Template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BDS_Template</Template>
  <TotalTime>7688</TotalTime>
  <Words>2371</Words>
  <Application>Microsoft Office PowerPoint</Application>
  <PresentationFormat>Widescreen</PresentationFormat>
  <Paragraphs>573</Paragraphs>
  <Slides>18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Euphemia</vt:lpstr>
      <vt:lpstr>HY엽서L</vt:lpstr>
      <vt:lpstr>宋体</vt:lpstr>
      <vt:lpstr>Arial</vt:lpstr>
      <vt:lpstr>Calibri</vt:lpstr>
      <vt:lpstr>Calibri Light</vt:lpstr>
      <vt:lpstr>Cambria</vt:lpstr>
      <vt:lpstr>Cambria Math</vt:lpstr>
      <vt:lpstr>Corbel</vt:lpstr>
      <vt:lpstr>Courier New</vt:lpstr>
      <vt:lpstr>Microsoft Sans Serif</vt:lpstr>
      <vt:lpstr>Times New Roman</vt:lpstr>
      <vt:lpstr>Verdana</vt:lpstr>
      <vt:lpstr>Wingdings</vt:lpstr>
      <vt:lpstr>BDS_Template</vt:lpstr>
      <vt:lpstr>1_BDS_Template</vt:lpstr>
      <vt:lpstr>1_Office Theme</vt:lpstr>
      <vt:lpstr>2_BDS_Template</vt:lpstr>
      <vt:lpstr>  RVFuzzer: Finding Input Validation Bugs in  Robotic Vehicles through Control-Guided Testing    ONR SSSS’20 (August  3, 2020)   Gregory Briskin, Dongyan  Xu, Taegyu Kim Intelligent Automation, Inc. (IAI),  Purdue University,  </vt:lpstr>
      <vt:lpstr>Robotic Aerial Vehicle Control</vt:lpstr>
      <vt:lpstr>Attack Surface with Remote Input</vt:lpstr>
      <vt:lpstr>Landscape of RAV Attacks</vt:lpstr>
      <vt:lpstr>Parameter Validation Bug</vt:lpstr>
      <vt:lpstr>Parameter Validation Bug</vt:lpstr>
      <vt:lpstr>External Disturbance Effect</vt:lpstr>
      <vt:lpstr>RVFuzzer: Challenges and Solutions</vt:lpstr>
      <vt:lpstr>RVFuzzer: Challenges and Solutions</vt:lpstr>
      <vt:lpstr>RVFuzzer Overview (USENIX Security’19)</vt:lpstr>
      <vt:lpstr>Evaluation with ArduPilot and PX4: 89 Bugs Found</vt:lpstr>
      <vt:lpstr>Evaluation: Vulnerable Parameters of ArduPilot</vt:lpstr>
      <vt:lpstr>               T&amp;E: RVFuzzer on PX4 </vt:lpstr>
      <vt:lpstr>T&amp;E: RVFuzzer in Action </vt:lpstr>
      <vt:lpstr>RVFuzzer Report: </vt:lpstr>
      <vt:lpstr>RVFuzzer Report: </vt:lpstr>
      <vt:lpstr>Summary</vt:lpstr>
      <vt:lpstr>Thank you. Questions?</vt:lpstr>
    </vt:vector>
  </TitlesOfParts>
  <Company>Department of Computer Sciences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Man Presentation</dc:title>
  <dc:creator>win7user</dc:creator>
  <cp:lastModifiedBy>Dongyan Xu</cp:lastModifiedBy>
  <cp:revision>693</cp:revision>
  <dcterms:created xsi:type="dcterms:W3CDTF">2015-09-22T21:45:35Z</dcterms:created>
  <dcterms:modified xsi:type="dcterms:W3CDTF">2020-08-02T20:57:59Z</dcterms:modified>
</cp:coreProperties>
</file>