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257" r:id="rId5"/>
    <p:sldId id="663" r:id="rId6"/>
    <p:sldId id="664" r:id="rId7"/>
    <p:sldId id="662" r:id="rId8"/>
    <p:sldId id="638" r:id="rId9"/>
    <p:sldId id="639" r:id="rId10"/>
    <p:sldId id="640" r:id="rId11"/>
    <p:sldId id="643" r:id="rId12"/>
    <p:sldId id="635" r:id="rId13"/>
    <p:sldId id="670" r:id="rId14"/>
    <p:sldId id="615" r:id="rId15"/>
    <p:sldId id="658" r:id="rId16"/>
    <p:sldId id="624" r:id="rId17"/>
    <p:sldId id="665" r:id="rId18"/>
    <p:sldId id="659" r:id="rId19"/>
    <p:sldId id="650" r:id="rId20"/>
    <p:sldId id="652" r:id="rId21"/>
    <p:sldId id="647" r:id="rId22"/>
    <p:sldId id="661" r:id="rId23"/>
    <p:sldId id="668" r:id="rId24"/>
    <p:sldId id="671" r:id="rId25"/>
    <p:sldId id="672" r:id="rId26"/>
    <p:sldId id="669" r:id="rId27"/>
    <p:sldId id="654" r:id="rId28"/>
    <p:sldId id="65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407C"/>
    <a:srgbClr val="0208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04"/>
    <p:restoredTop sz="86435"/>
  </p:normalViewPr>
  <p:slideViewPr>
    <p:cSldViewPr snapToGrid="0" snapToObjects="1">
      <p:cViewPr>
        <p:scale>
          <a:sx n="105" d="100"/>
          <a:sy n="105" d="100"/>
        </p:scale>
        <p:origin x="-1336" y="60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19" d="100"/>
          <a:sy n="119" d="100"/>
        </p:scale>
        <p:origin x="51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6E60EF-A6C3-7744-94EE-7937605D2E6A}" type="datetimeFigureOut">
              <a:rPr lang="en-US" smtClean="0"/>
              <a:t>7/20/20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5D263-C5E2-9345-B1CD-FBC1DC1AB9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014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A4145-7FF0-C14F-945F-013DE9D06DBB}" type="datetimeFigureOut">
              <a:rPr lang="en-US" smtClean="0"/>
              <a:t>7/20/20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4C4FEB-6179-5D4E-8C9A-CE4C6904A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94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/>
              <a:t>Why all fail because they don’t take into account both program and system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8B864-99E6-40FD-9711-35FF50ACCFC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958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need to overcome system defense limitations of not knowing about program. How?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8B864-99E6-40FD-9711-35FF50ACCFC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528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1D34ECB-93C2-C44D-94FF-1D91B88EC976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5012267" cy="6858000"/>
          </a:xfrm>
          <a:prstGeom prst="rect">
            <a:avLst/>
          </a:prstGeom>
          <a:solidFill>
            <a:srgbClr val="1E407C"/>
          </a:solidFill>
        </p:spPr>
        <p:txBody>
          <a:bodyPr vert="horz" lIns="91440" tIns="45720" rIns="91440" bIns="45720" rtlCol="0" anchor="b">
            <a:normAutofit/>
          </a:bodyPr>
          <a:lstStyle>
            <a:lvl1pPr marL="9144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en-US" sz="3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8DBCBF-9F52-1246-9D61-61EC2DCE8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0A80A-EE07-EF4A-AFA7-5351B4225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D87C97-92EF-744A-9D55-A6B86D1C8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166D79-F571-9047-88D9-C478816C39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0921" y="5700717"/>
            <a:ext cx="2864792" cy="1325563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135215-36D3-624D-88F8-29C6D94245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338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9939" y="-9939"/>
            <a:ext cx="12216384" cy="3264408"/>
          </a:xfrm>
          <a:prstGeom prst="rect">
            <a:avLst/>
          </a:prstGeom>
          <a:solidFill>
            <a:srgbClr val="1E40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1592" y="1543497"/>
            <a:ext cx="7960093" cy="1106906"/>
          </a:xfrm>
          <a:noFill/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5941" y="3610826"/>
            <a:ext cx="6968691" cy="137969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2251" y="-138642"/>
            <a:ext cx="4079751" cy="1887734"/>
          </a:xfrm>
          <a:prstGeom prst="rect">
            <a:avLst/>
          </a:prstGeom>
        </p:spPr>
      </p:pic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54060FE9-7FF9-1642-989C-3910384FA8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00B0FF4-2F8E-2A4E-9840-17062D838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840" t="32609" r="3090" b="32856"/>
          <a:stretch/>
        </p:blipFill>
        <p:spPr>
          <a:xfrm>
            <a:off x="8274455" y="1550091"/>
            <a:ext cx="3901924" cy="110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434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F55D50D-B3D7-7B49-ABE7-F9431EDBB6F4}"/>
              </a:ext>
            </a:extLst>
          </p:cNvPr>
          <p:cNvSpPr txBox="1">
            <a:spLocks/>
          </p:cNvSpPr>
          <p:nvPr userDrawn="1"/>
        </p:nvSpPr>
        <p:spPr>
          <a:xfrm>
            <a:off x="-6351" y="4"/>
            <a:ext cx="12192000" cy="4562475"/>
          </a:xfrm>
          <a:prstGeom prst="rect">
            <a:avLst/>
          </a:prstGeom>
          <a:solidFill>
            <a:srgbClr val="1E407C"/>
          </a:solidFill>
        </p:spPr>
        <p:txBody>
          <a:bodyPr vert="horz" lIns="91440" tIns="45720" rIns="91440" bIns="45720" rtlCol="0" anchor="b">
            <a:normAutofit/>
          </a:bodyPr>
          <a:lstStyle>
            <a:lvl1pPr marL="9144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en-US" sz="6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4DEC40-B698-FB41-9385-2BF4D5A19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E34EBB-854A-DA49-B5FF-02B76B3656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6081CB-1E53-C04E-AB4C-83BE5171D8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38419" y="4"/>
            <a:ext cx="2864792" cy="1325563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C08BF4-607E-A940-9DA7-94D3B31127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764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BE12B44-73FC-9D43-AE8A-5C79329545EE}"/>
              </a:ext>
            </a:extLst>
          </p:cNvPr>
          <p:cNvSpPr txBox="1">
            <a:spLocks/>
          </p:cNvSpPr>
          <p:nvPr userDrawn="1"/>
        </p:nvSpPr>
        <p:spPr>
          <a:xfrm>
            <a:off x="0" y="4"/>
            <a:ext cx="12192000" cy="1325563"/>
          </a:xfrm>
          <a:prstGeom prst="rect">
            <a:avLst/>
          </a:prstGeom>
          <a:solidFill>
            <a:srgbClr val="1E407C"/>
          </a:solidFill>
        </p:spPr>
        <p:txBody>
          <a:bodyPr vert="horz" lIns="91440" tIns="45720" rIns="91440" bIns="45720" rtlCol="0" anchor="ctr">
            <a:normAutofit/>
          </a:bodyPr>
          <a:lstStyle>
            <a:lvl1pPr marL="9144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en-US" sz="4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38419" y="4"/>
            <a:ext cx="2864792" cy="1325563"/>
          </a:xfrm>
          <a:prstGeom prst="rect">
            <a:avLst/>
          </a:prstGeom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26E8616-1B04-CF4D-B68F-7B63F464390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611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keynote-siis-title-2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-11906" y="0"/>
            <a:ext cx="12203906" cy="991195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Shape 40"/>
          <p:cNvSpPr/>
          <p:nvPr/>
        </p:nvSpPr>
        <p:spPr>
          <a:xfrm>
            <a:off x="0" y="6715125"/>
            <a:ext cx="12192000" cy="142875"/>
          </a:xfrm>
          <a:prstGeom prst="rect">
            <a:avLst/>
          </a:prstGeom>
          <a:solidFill>
            <a:srgbClr val="01168A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812"/>
          </a:p>
        </p:txBody>
      </p:sp>
      <p:sp>
        <p:nvSpPr>
          <p:cNvPr id="41" name="Shape 41"/>
          <p:cNvSpPr/>
          <p:nvPr/>
        </p:nvSpPr>
        <p:spPr>
          <a:xfrm>
            <a:off x="12958" y="6711758"/>
            <a:ext cx="7703345" cy="140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defRPr sz="13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914">
                <a:solidFill>
                  <a:srgbClr val="FFFFFF"/>
                </a:solidFill>
              </a:rPr>
              <a:t>Systems and Internet Infrastructure Security Laboratory (SIIS)</a:t>
            </a:r>
          </a:p>
        </p:txBody>
      </p:sp>
      <p:sp>
        <p:nvSpPr>
          <p:cNvPr id="42" name="Shape 42"/>
          <p:cNvSpPr/>
          <p:nvPr/>
        </p:nvSpPr>
        <p:spPr>
          <a:xfrm>
            <a:off x="11336709" y="6711758"/>
            <a:ext cx="267702" cy="140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3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914">
                <a:solidFill>
                  <a:srgbClr val="FFFFFF"/>
                </a:solidFill>
              </a:rPr>
              <a:t>Page</a:t>
            </a:r>
          </a:p>
        </p:txBody>
      </p:sp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95250" y="71438"/>
            <a:ext cx="9525000" cy="848320"/>
          </a:xfrm>
          <a:prstGeom prst="rect">
            <a:avLst/>
          </a:prstGeom>
          <a:ln w="12700">
            <a:miter lim="400000"/>
          </a:ln>
        </p:spPr>
        <p:txBody>
          <a:bodyPr/>
          <a:lstStyle>
            <a:lvl1pPr defTabSz="410751">
              <a:defRPr>
                <a:uFillTx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xfrm>
            <a:off x="381000" y="1321594"/>
            <a:ext cx="11430000" cy="5268516"/>
          </a:xfrm>
          <a:prstGeom prst="rect">
            <a:avLst/>
          </a:prstGeom>
          <a:ln w="12700">
            <a:miter lim="400000"/>
          </a:ln>
        </p:spPr>
        <p:txBody>
          <a:bodyPr/>
          <a:lstStyle>
            <a:lvl1pPr marL="517903" defTabSz="410751">
              <a:buClrTx/>
              <a:buSzPct val="90000"/>
              <a:defRPr>
                <a:uFillTx/>
              </a:defRPr>
            </a:lvl1pPr>
            <a:lvl2pPr marL="848290" indent="-312528" defTabSz="410751">
              <a:buClrTx/>
              <a:buSzPct val="90000"/>
              <a:buFont typeface="Lucida Grande"/>
              <a:buChar char="‣"/>
              <a:defRPr sz="2531">
                <a:uFillTx/>
              </a:defRPr>
            </a:lvl2pPr>
            <a:lvl3pPr marL="1116171" indent="-267881" defTabSz="410751">
              <a:buClrTx/>
              <a:buSzPct val="90000"/>
              <a:defRPr sz="2250">
                <a:uFillTx/>
              </a:defRPr>
            </a:lvl3pPr>
            <a:lvl4pPr marL="1437629" indent="-276810" defTabSz="410751">
              <a:buClrTx/>
              <a:buSzPct val="90000"/>
              <a:buFont typeface="Lucida Grande"/>
              <a:buChar char="‣"/>
              <a:defRPr sz="1969">
                <a:uFillTx/>
              </a:defRPr>
            </a:lvl4pPr>
            <a:lvl5pPr marL="1714439" indent="-241093" defTabSz="410751">
              <a:buClrTx/>
              <a:buSzPct val="90000"/>
              <a:buChar char="-"/>
              <a:defRPr sz="1687">
                <a:uFillTx/>
              </a:defRPr>
            </a:lvl5pPr>
          </a:lstStyle>
          <a:p>
            <a:pPr lvl="0">
              <a:defRPr sz="1800"/>
            </a:pPr>
            <a:r>
              <a:rPr sz="2953"/>
              <a:t>Body Level One</a:t>
            </a:r>
          </a:p>
          <a:p>
            <a:pPr lvl="1">
              <a:defRPr sz="1800"/>
            </a:pPr>
            <a:r>
              <a:rPr sz="2531"/>
              <a:t>Body Level Two</a:t>
            </a:r>
          </a:p>
          <a:p>
            <a:pPr lvl="2">
              <a:defRPr sz="1800"/>
            </a:pPr>
            <a:r>
              <a:rPr sz="2250"/>
              <a:t>Body Level Three</a:t>
            </a:r>
          </a:p>
          <a:p>
            <a:pPr lvl="3">
              <a:defRPr sz="1800"/>
            </a:pPr>
            <a:r>
              <a:rPr sz="1969"/>
              <a:t>Body Level Four</a:t>
            </a:r>
          </a:p>
          <a:p>
            <a:pPr lvl="4">
              <a:defRPr sz="1800"/>
            </a:pPr>
            <a:r>
              <a:rPr sz="1687"/>
              <a:t>Body Level Five</a:t>
            </a:r>
          </a:p>
        </p:txBody>
      </p:sp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xfrm>
            <a:off x="11796379" y="6679406"/>
            <a:ext cx="279274" cy="20213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/>
          <a:lstStyle>
            <a:lvl1pPr algn="ctr" defTabSz="410751">
              <a:defRPr>
                <a:uFillTx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431557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"/>
            <a:ext cx="12192000" cy="1325563"/>
          </a:xfrm>
          <a:prstGeom prst="rect">
            <a:avLst/>
          </a:prstGeom>
          <a:solidFill>
            <a:srgbClr val="1E407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431" y="1421363"/>
            <a:ext cx="11953775" cy="5335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8CECE33-FC4C-FC4E-8234-F4BD1C0EFF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6700209"/>
            <a:ext cx="12192000" cy="157795"/>
          </a:xfrm>
          <a:prstGeom prst="rect">
            <a:avLst/>
          </a:prstGeom>
          <a:solidFill>
            <a:srgbClr val="1E407C"/>
          </a:solidFill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181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49" r:id="rId2"/>
    <p:sldLayoutId id="2147483654" r:id="rId3"/>
    <p:sldLayoutId id="2147483650" r:id="rId4"/>
    <p:sldLayoutId id="2147483664" r:id="rId5"/>
  </p:sldLayoutIdLst>
  <p:hf sldNum="0" hdr="0" dt="0"/>
  <p:txStyles>
    <p:titleStyle>
      <a:lvl1pPr marL="91438"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image" Target="../media/image7.tiff"/><Relationship Id="rId7" Type="http://schemas.openxmlformats.org/officeDocument/2006/relationships/image" Target="../media/image11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Relationship Id="rId9" Type="http://schemas.openxmlformats.org/officeDocument/2006/relationships/image" Target="../media/image1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269F4-03F9-334D-A8ED-BFCC29EC81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800" dirty="0" err="1"/>
              <a:t>ProcWall</a:t>
            </a:r>
            <a:r>
              <a:rPr lang="en-US" sz="4800" dirty="0"/>
              <a:t>: Flexible Process Monitoring and Enforcement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BD7399-D992-7F4C-B365-5C00B62BF8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96063" y="4117722"/>
            <a:ext cx="6968691" cy="1379697"/>
          </a:xfrm>
        </p:spPr>
        <p:txBody>
          <a:bodyPr/>
          <a:lstStyle/>
          <a:p>
            <a:r>
              <a:rPr lang="en-US" i="1" dirty="0">
                <a:solidFill>
                  <a:srgbClr val="0070C0"/>
                </a:solidFill>
              </a:rPr>
              <a:t>Aditya Basu, Trent Jaeger</a:t>
            </a:r>
          </a:p>
          <a:p>
            <a:r>
              <a:rPr lang="en-US" b="1" dirty="0"/>
              <a:t>Computer Science and Engineering Department</a:t>
            </a:r>
          </a:p>
          <a:p>
            <a:r>
              <a:rPr lang="en-US" b="1" dirty="0"/>
              <a:t>Pennsylvania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1280314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462EB65F-312D-5F45-8E96-16EB82FA0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305" y="3353134"/>
            <a:ext cx="8788400" cy="2590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– Network Firewalls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Firewalls monitor network protocols individually and </a:t>
            </a:r>
            <a:r>
              <a:rPr lang="en-US" dirty="0" err="1"/>
              <a:t>statefully</a:t>
            </a:r>
            <a:endParaRPr lang="en-US" dirty="0"/>
          </a:p>
          <a:p>
            <a:pPr lvl="1"/>
            <a:r>
              <a:rPr lang="en-US" dirty="0">
                <a:solidFill>
                  <a:srgbClr val="0070C0"/>
                </a:solidFill>
              </a:rPr>
              <a:t>Network ports </a:t>
            </a:r>
            <a:r>
              <a:rPr lang="en-US" dirty="0"/>
              <a:t>imply distinct </a:t>
            </a:r>
            <a:r>
              <a:rPr lang="en-US" dirty="0" err="1"/>
              <a:t>entrypoints</a:t>
            </a:r>
            <a:r>
              <a:rPr lang="en-US" dirty="0"/>
              <a:t> to each network and/or host</a:t>
            </a:r>
          </a:p>
          <a:p>
            <a:pPr lvl="1"/>
            <a:r>
              <a:rPr lang="en-US" dirty="0"/>
              <a:t>And </a:t>
            </a:r>
            <a:r>
              <a:rPr lang="en-US" dirty="0">
                <a:solidFill>
                  <a:srgbClr val="0070C0"/>
                </a:solidFill>
              </a:rPr>
              <a:t>prior communications </a:t>
            </a:r>
            <a:r>
              <a:rPr lang="en-US" dirty="0"/>
              <a:t>may limit authorized actions in future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908CA-4123-45BD-8C7A-E2206AFD5A52}" type="slidenum">
              <a:rPr lang="en-US" smtClean="0"/>
              <a:pPr/>
              <a:t>10</a:t>
            </a:fld>
            <a:endParaRPr lang="en-US"/>
          </a:p>
        </p:txBody>
      </p:sp>
      <p:cxnSp>
        <p:nvCxnSpPr>
          <p:cNvPr id="11" name="Straight Arrow Connector 10"/>
          <p:cNvCxnSpPr>
            <a:cxnSpLocks/>
          </p:cNvCxnSpPr>
          <p:nvPr/>
        </p:nvCxnSpPr>
        <p:spPr bwMode="auto">
          <a:xfrm>
            <a:off x="10560432" y="3686740"/>
            <a:ext cx="0" cy="442287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10247075" y="2945383"/>
            <a:ext cx="981359" cy="7413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6" dirty="0">
                <a:solidFill>
                  <a:srgbClr val="0070C0"/>
                </a:solidFill>
              </a:rPr>
              <a:t>Adversary </a:t>
            </a:r>
          </a:p>
          <a:p>
            <a:r>
              <a:rPr lang="en-US" sz="1406" dirty="0">
                <a:solidFill>
                  <a:srgbClr val="0070C0"/>
                </a:solidFill>
              </a:rPr>
              <a:t>Accessible</a:t>
            </a:r>
          </a:p>
          <a:p>
            <a:r>
              <a:rPr lang="en-US" sz="1406" dirty="0">
                <a:solidFill>
                  <a:srgbClr val="0070C0"/>
                </a:solidFill>
              </a:rPr>
              <a:t>Resources</a:t>
            </a:r>
          </a:p>
        </p:txBody>
      </p:sp>
      <p:cxnSp>
        <p:nvCxnSpPr>
          <p:cNvPr id="17" name="Straight Arrow Connector 16"/>
          <p:cNvCxnSpPr/>
          <p:nvPr/>
        </p:nvCxnSpPr>
        <p:spPr bwMode="auto">
          <a:xfrm rot="5400000">
            <a:off x="6852007" y="3865669"/>
            <a:ext cx="429183" cy="558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6720494" y="2909999"/>
            <a:ext cx="1173259" cy="741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6" dirty="0">
                <a:solidFill>
                  <a:srgbClr val="0070C0"/>
                </a:solidFill>
              </a:rPr>
              <a:t>Adversary </a:t>
            </a:r>
          </a:p>
          <a:p>
            <a:r>
              <a:rPr lang="en-US" sz="1406" dirty="0">
                <a:solidFill>
                  <a:srgbClr val="0070C0"/>
                </a:solidFill>
              </a:rPr>
              <a:t>Inaccessible</a:t>
            </a:r>
          </a:p>
          <a:p>
            <a:r>
              <a:rPr lang="en-US" sz="1406" dirty="0">
                <a:solidFill>
                  <a:srgbClr val="0070C0"/>
                </a:solidFill>
              </a:rPr>
              <a:t>Resources</a:t>
            </a:r>
          </a:p>
        </p:txBody>
      </p:sp>
      <p:cxnSp>
        <p:nvCxnSpPr>
          <p:cNvPr id="25" name="Straight Arrow Connector 24"/>
          <p:cNvCxnSpPr/>
          <p:nvPr/>
        </p:nvCxnSpPr>
        <p:spPr bwMode="auto">
          <a:xfrm rot="5400000">
            <a:off x="9038051" y="3701365"/>
            <a:ext cx="696515" cy="1117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8753958" y="2613791"/>
            <a:ext cx="1332835" cy="741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6" dirty="0">
                <a:solidFill>
                  <a:srgbClr val="0070C0"/>
                </a:solidFill>
              </a:rPr>
              <a:t>Process</a:t>
            </a:r>
          </a:p>
          <a:p>
            <a:pPr algn="ctr"/>
            <a:r>
              <a:rPr lang="en-US" sz="1406" dirty="0" err="1">
                <a:solidFill>
                  <a:srgbClr val="0070C0"/>
                </a:solidFill>
              </a:rPr>
              <a:t>Syscalls</a:t>
            </a:r>
            <a:endParaRPr lang="en-US" sz="1406" dirty="0">
              <a:solidFill>
                <a:srgbClr val="0070C0"/>
              </a:solidFill>
            </a:endParaRPr>
          </a:p>
          <a:p>
            <a:pPr algn="ctr"/>
            <a:r>
              <a:rPr lang="en-US" sz="1406" dirty="0">
                <a:solidFill>
                  <a:srgbClr val="0070C0"/>
                </a:solidFill>
              </a:rPr>
              <a:t>(</a:t>
            </a:r>
            <a:r>
              <a:rPr lang="en-US" sz="1406" dirty="0" err="1">
                <a:solidFill>
                  <a:srgbClr val="FF0000"/>
                </a:solidFill>
              </a:rPr>
              <a:t>entrypoints</a:t>
            </a:r>
            <a:r>
              <a:rPr lang="en-US" sz="1406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385390" y="5699164"/>
            <a:ext cx="1017984" cy="525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6" dirty="0">
                <a:solidFill>
                  <a:srgbClr val="0070C0"/>
                </a:solidFill>
              </a:rPr>
              <a:t>Resource </a:t>
            </a:r>
          </a:p>
          <a:p>
            <a:r>
              <a:rPr lang="en-US" sz="1406" dirty="0">
                <a:solidFill>
                  <a:srgbClr val="0070C0"/>
                </a:solidFill>
              </a:rPr>
              <a:t>Label</a:t>
            </a:r>
          </a:p>
        </p:txBody>
      </p:sp>
      <p:cxnSp>
        <p:nvCxnSpPr>
          <p:cNvPr id="32" name="Straight Arrow Connector 31"/>
          <p:cNvCxnSpPr/>
          <p:nvPr/>
        </p:nvCxnSpPr>
        <p:spPr bwMode="auto">
          <a:xfrm rot="5400000">
            <a:off x="10295305" y="5395260"/>
            <a:ext cx="696516" cy="1117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8368883" y="5994984"/>
            <a:ext cx="1017984" cy="525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6" dirty="0">
                <a:solidFill>
                  <a:srgbClr val="0070C0"/>
                </a:solidFill>
              </a:rPr>
              <a:t>Process</a:t>
            </a:r>
          </a:p>
          <a:p>
            <a:r>
              <a:rPr lang="en-US" sz="1406" dirty="0">
                <a:solidFill>
                  <a:srgbClr val="0070C0"/>
                </a:solidFill>
              </a:rPr>
              <a:t>Label</a:t>
            </a:r>
          </a:p>
        </p:txBody>
      </p:sp>
      <p:cxnSp>
        <p:nvCxnSpPr>
          <p:cNvPr id="34" name="Straight Arrow Connector 33"/>
          <p:cNvCxnSpPr/>
          <p:nvPr/>
        </p:nvCxnSpPr>
        <p:spPr bwMode="auto">
          <a:xfrm rot="5400000">
            <a:off x="8521954" y="5715700"/>
            <a:ext cx="696515" cy="1117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B072C20A-9CAD-C54D-B864-B7E66C0D0C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764" y="3366153"/>
            <a:ext cx="4191000" cy="2565400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48654CF-C354-7246-8812-E7EDB42EB59B}"/>
              </a:ext>
            </a:extLst>
          </p:cNvPr>
          <p:cNvCxnSpPr/>
          <p:nvPr/>
        </p:nvCxnSpPr>
        <p:spPr bwMode="auto">
          <a:xfrm rot="5400000">
            <a:off x="2828953" y="3722923"/>
            <a:ext cx="804230" cy="558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845D1DE2-A313-9D4A-8DED-C50453B7FC0C}"/>
              </a:ext>
            </a:extLst>
          </p:cNvPr>
          <p:cNvSpPr txBox="1"/>
          <p:nvPr/>
        </p:nvSpPr>
        <p:spPr>
          <a:xfrm>
            <a:off x="3934688" y="3162960"/>
            <a:ext cx="981359" cy="7413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6" dirty="0"/>
              <a:t>Adversary </a:t>
            </a:r>
          </a:p>
          <a:p>
            <a:r>
              <a:rPr lang="en-US" sz="1406" dirty="0"/>
              <a:t>Accessible</a:t>
            </a:r>
          </a:p>
          <a:p>
            <a:r>
              <a:rPr lang="en-US" sz="1406" dirty="0"/>
              <a:t>Machines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E75598E-232F-2B47-811D-92DEA52DAA7F}"/>
              </a:ext>
            </a:extLst>
          </p:cNvPr>
          <p:cNvCxnSpPr/>
          <p:nvPr/>
        </p:nvCxnSpPr>
        <p:spPr bwMode="auto">
          <a:xfrm rot="5400000">
            <a:off x="895758" y="4127366"/>
            <a:ext cx="429183" cy="558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5236210F-7F0B-7247-AD78-2B3D28CDC24C}"/>
              </a:ext>
            </a:extLst>
          </p:cNvPr>
          <p:cNvSpPr txBox="1"/>
          <p:nvPr/>
        </p:nvSpPr>
        <p:spPr>
          <a:xfrm>
            <a:off x="682004" y="3162960"/>
            <a:ext cx="1121791" cy="741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6" dirty="0"/>
              <a:t>Adversary </a:t>
            </a:r>
          </a:p>
          <a:p>
            <a:r>
              <a:rPr lang="en-US" sz="1406" dirty="0"/>
              <a:t>Inaccessible</a:t>
            </a:r>
          </a:p>
          <a:p>
            <a:r>
              <a:rPr lang="en-US" sz="1406" dirty="0"/>
              <a:t>Machines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124012A-ED3E-F045-B477-F0D16DDDC069}"/>
              </a:ext>
            </a:extLst>
          </p:cNvPr>
          <p:cNvCxnSpPr>
            <a:cxnSpLocks/>
          </p:cNvCxnSpPr>
          <p:nvPr/>
        </p:nvCxnSpPr>
        <p:spPr bwMode="auto">
          <a:xfrm>
            <a:off x="4314629" y="3913053"/>
            <a:ext cx="6171" cy="500528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A0A62F04-E46C-A64F-8972-D6F6E1E29EFD}"/>
              </a:ext>
            </a:extLst>
          </p:cNvPr>
          <p:cNvSpPr txBox="1"/>
          <p:nvPr/>
        </p:nvSpPr>
        <p:spPr>
          <a:xfrm>
            <a:off x="2956363" y="2805323"/>
            <a:ext cx="888882" cy="525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6" dirty="0"/>
              <a:t>Network</a:t>
            </a:r>
          </a:p>
          <a:p>
            <a:r>
              <a:rPr lang="en-US" sz="1406" dirty="0"/>
              <a:t>Ports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D32C0A9-ECF4-0642-A95E-CCBDEEDBEC31}"/>
              </a:ext>
            </a:extLst>
          </p:cNvPr>
          <p:cNvSpPr txBox="1"/>
          <p:nvPr/>
        </p:nvSpPr>
        <p:spPr>
          <a:xfrm>
            <a:off x="3950154" y="5543041"/>
            <a:ext cx="1071563" cy="525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6" dirty="0"/>
              <a:t>Destination IP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BAD02C7-FC9E-324B-92FC-B700D33B846D}"/>
              </a:ext>
            </a:extLst>
          </p:cNvPr>
          <p:cNvCxnSpPr/>
          <p:nvPr/>
        </p:nvCxnSpPr>
        <p:spPr bwMode="auto">
          <a:xfrm rot="5400000">
            <a:off x="4084658" y="5247803"/>
            <a:ext cx="696516" cy="1117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38083AF0-03B2-2B4C-BE0F-8791B7C5C5D6}"/>
              </a:ext>
            </a:extLst>
          </p:cNvPr>
          <p:cNvCxnSpPr/>
          <p:nvPr/>
        </p:nvCxnSpPr>
        <p:spPr bwMode="auto">
          <a:xfrm rot="5400000">
            <a:off x="2448691" y="5456858"/>
            <a:ext cx="696515" cy="1117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EF43D2E0-3618-4645-BDD6-5E925B992E31}"/>
              </a:ext>
            </a:extLst>
          </p:cNvPr>
          <p:cNvSpPr txBox="1"/>
          <p:nvPr/>
        </p:nvSpPr>
        <p:spPr>
          <a:xfrm>
            <a:off x="2478005" y="5766964"/>
            <a:ext cx="888882" cy="525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6" dirty="0"/>
              <a:t>Source IP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E87322E-E22B-F14E-8D8C-375AFD29DEDA}"/>
              </a:ext>
            </a:extLst>
          </p:cNvPr>
          <p:cNvSpPr/>
          <p:nvPr/>
        </p:nvSpPr>
        <p:spPr>
          <a:xfrm>
            <a:off x="4856765" y="3429000"/>
            <a:ext cx="1712934" cy="21676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010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1513490" y="1560169"/>
            <a:ext cx="8868760" cy="410936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953" dirty="0">
                <a:solidFill>
                  <a:srgbClr val="FFFF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Develop a system defense that can restrict/log</a:t>
            </a: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953" dirty="0">
                <a:solidFill>
                  <a:srgbClr val="FFFF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resources accessed by individual </a:t>
            </a:r>
            <a:r>
              <a:rPr lang="en-US" sz="2953" dirty="0" err="1">
                <a:solidFill>
                  <a:srgbClr val="FFFF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syscall</a:t>
            </a:r>
            <a:r>
              <a:rPr lang="en-US" sz="2953" dirty="0">
                <a:solidFill>
                  <a:srgbClr val="FFFF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 </a:t>
            </a:r>
            <a:r>
              <a:rPr lang="en-US" sz="2953" dirty="0" err="1">
                <a:solidFill>
                  <a:srgbClr val="FFFF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invoocations</a:t>
            </a:r>
            <a:endParaRPr lang="en-US" sz="2953" dirty="0">
              <a:solidFill>
                <a:srgbClr val="FFFF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937" dirty="0" err="1"/>
              <a:t>ProcWall</a:t>
            </a:r>
            <a:r>
              <a:rPr lang="en-US" sz="3937" dirty="0"/>
              <a:t> Design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9750" y="2907260"/>
            <a:ext cx="8328861" cy="526851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Should</a:t>
            </a:r>
            <a:r>
              <a:rPr lang="en-US" dirty="0"/>
              <a:t> </a:t>
            </a:r>
            <a:r>
              <a:rPr lang="en-US" dirty="0">
                <a:solidFill>
                  <a:srgbClr val="FFC000"/>
                </a:solidFill>
              </a:rPr>
              <a:t>not require programmer </a:t>
            </a:r>
            <a:r>
              <a:rPr lang="en-US" dirty="0">
                <a:solidFill>
                  <a:srgbClr val="FFFFFF"/>
                </a:solidFill>
              </a:rPr>
              <a:t>code changes</a:t>
            </a:r>
          </a:p>
          <a:p>
            <a:r>
              <a:rPr lang="en-US" dirty="0">
                <a:solidFill>
                  <a:srgbClr val="FFFFFF"/>
                </a:solidFill>
              </a:rPr>
              <a:t>Should provide </a:t>
            </a:r>
            <a:r>
              <a:rPr lang="en-US" dirty="0">
                <a:solidFill>
                  <a:srgbClr val="FFC000"/>
                </a:solidFill>
              </a:rPr>
              <a:t>context-sensitive protection </a:t>
            </a:r>
            <a:r>
              <a:rPr lang="en-US" dirty="0">
                <a:solidFill>
                  <a:srgbClr val="FFFFFF"/>
                </a:solidFill>
              </a:rPr>
              <a:t>for individual </a:t>
            </a:r>
            <a:r>
              <a:rPr lang="en-US" dirty="0" err="1">
                <a:solidFill>
                  <a:srgbClr val="FFFFFF"/>
                </a:solidFill>
              </a:rPr>
              <a:t>syscalls</a:t>
            </a:r>
            <a:r>
              <a:rPr lang="en-US" dirty="0">
                <a:solidFill>
                  <a:srgbClr val="FFFFFF"/>
                </a:solidFill>
              </a:rPr>
              <a:t> (</a:t>
            </a:r>
            <a:r>
              <a:rPr lang="en-US" i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entrypoints</a:t>
            </a:r>
            <a:r>
              <a:rPr lang="en-US" dirty="0">
                <a:solidFill>
                  <a:srgbClr val="FFFFFF"/>
                </a:solidFill>
              </a:rPr>
              <a:t>)</a:t>
            </a:r>
          </a:p>
          <a:p>
            <a:r>
              <a:rPr lang="en-US" dirty="0">
                <a:solidFill>
                  <a:srgbClr val="FFFFFF"/>
                </a:solidFill>
              </a:rPr>
              <a:t>Should </a:t>
            </a:r>
            <a:r>
              <a:rPr lang="en-US" dirty="0">
                <a:solidFill>
                  <a:srgbClr val="FFC000"/>
                </a:solidFill>
              </a:rPr>
              <a:t>track and apply state </a:t>
            </a:r>
            <a:r>
              <a:rPr lang="en-US" dirty="0">
                <a:solidFill>
                  <a:srgbClr val="FFFFFF"/>
                </a:solidFill>
              </a:rPr>
              <a:t>to govern </a:t>
            </a:r>
            <a:r>
              <a:rPr lang="en-US" dirty="0" err="1">
                <a:solidFill>
                  <a:srgbClr val="FFFFFF"/>
                </a:solidFill>
              </a:rPr>
              <a:t>syscalls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Should be </a:t>
            </a:r>
            <a:r>
              <a:rPr lang="en-US" dirty="0">
                <a:solidFill>
                  <a:srgbClr val="FFC000"/>
                </a:solidFill>
              </a:rPr>
              <a:t>simpler and more efficient </a:t>
            </a:r>
            <a:r>
              <a:rPr lang="en-US" dirty="0">
                <a:solidFill>
                  <a:schemeClr val="bg1"/>
                </a:solidFill>
              </a:rPr>
              <a:t>than program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908CA-4123-45BD-8C7A-E2206AFD5A5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5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Curved Connector 37">
            <a:extLst>
              <a:ext uri="{FF2B5EF4-FFF2-40B4-BE49-F238E27FC236}">
                <a16:creationId xmlns:a16="http://schemas.microsoft.com/office/drawing/2014/main" id="{5EAA20B9-5204-074F-9D58-7755BA22C763}"/>
              </a:ext>
            </a:extLst>
          </p:cNvPr>
          <p:cNvCxnSpPr>
            <a:cxnSpLocks/>
            <a:endCxn id="9" idx="2"/>
          </p:cNvCxnSpPr>
          <p:nvPr/>
        </p:nvCxnSpPr>
        <p:spPr bwMode="auto">
          <a:xfrm rot="5400000" flipH="1" flipV="1">
            <a:off x="7875592" y="3432596"/>
            <a:ext cx="1366245" cy="1075321"/>
          </a:xfrm>
          <a:prstGeom prst="curvedConnector2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0" cap="flat" cmpd="sng" algn="ctr">
            <a:solidFill>
              <a:schemeClr val="bg1"/>
            </a:solidFill>
            <a:prstDash val="sysDash"/>
            <a:round/>
            <a:headEnd type="none" w="med" len="med"/>
            <a:tailEnd type="triangl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ProcWall</a:t>
            </a:r>
            <a:r>
              <a:rPr lang="en-US" dirty="0"/>
              <a:t> </a:t>
            </a:r>
            <a:r>
              <a:rPr lang="en-US" dirty="0">
                <a:latin typeface="Freestyle Script" panose="020F0502020204030204" pitchFamily="34" charset="0"/>
                <a:cs typeface="Freestyle Script" panose="020F0502020204030204" pitchFamily="34" charset="0"/>
              </a:rPr>
              <a:t>PW </a:t>
            </a:r>
            <a:r>
              <a:rPr lang="en-US" dirty="0"/>
              <a:t>Approach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" y="6685754"/>
            <a:ext cx="12192000" cy="157795"/>
          </a:xfrm>
        </p:spPr>
        <p:txBody>
          <a:bodyPr/>
          <a:lstStyle/>
          <a:p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 bwMode="auto">
          <a:xfrm rot="5400000">
            <a:off x="3684985" y="4439063"/>
            <a:ext cx="3858183" cy="558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Can 8"/>
          <p:cNvSpPr/>
          <p:nvPr/>
        </p:nvSpPr>
        <p:spPr bwMode="auto">
          <a:xfrm>
            <a:off x="9096375" y="3099609"/>
            <a:ext cx="589359" cy="375047"/>
          </a:xfrm>
          <a:prstGeom prst="can">
            <a:avLst/>
          </a:prstGeom>
          <a:solidFill>
            <a:schemeClr val="bg1">
              <a:lumMod val="65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984" b="1" dirty="0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File</a:t>
            </a:r>
            <a:endParaRPr lang="en-US" sz="984" b="1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0" name="Can 9"/>
          <p:cNvSpPr/>
          <p:nvPr/>
        </p:nvSpPr>
        <p:spPr bwMode="auto">
          <a:xfrm>
            <a:off x="9096375" y="4278328"/>
            <a:ext cx="589359" cy="375047"/>
          </a:xfrm>
          <a:prstGeom prst="can">
            <a:avLst/>
          </a:prstGeom>
          <a:solidFill>
            <a:schemeClr val="accent3">
              <a:lumMod val="95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984" b="1" dirty="0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Dir</a:t>
            </a:r>
            <a:endParaRPr lang="en-US" sz="984" b="1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1" name="Can 10"/>
          <p:cNvSpPr/>
          <p:nvPr/>
        </p:nvSpPr>
        <p:spPr bwMode="auto">
          <a:xfrm>
            <a:off x="9096375" y="4867687"/>
            <a:ext cx="589359" cy="375047"/>
          </a:xfrm>
          <a:prstGeom prst="can">
            <a:avLst/>
          </a:prstGeom>
          <a:solidFill>
            <a:schemeClr val="accent3">
              <a:lumMod val="95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984" b="1" dirty="0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IPC</a:t>
            </a:r>
            <a:endParaRPr lang="en-US" sz="984" b="1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2" name="Bevel 11"/>
          <p:cNvSpPr/>
          <p:nvPr/>
        </p:nvSpPr>
        <p:spPr bwMode="auto">
          <a:xfrm>
            <a:off x="5988844" y="4278328"/>
            <a:ext cx="1393031" cy="1017984"/>
          </a:xfrm>
          <a:prstGeom prst="bevel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109" dirty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Access Control</a:t>
            </a:r>
          </a:p>
        </p:txBody>
      </p:sp>
      <p:sp>
        <p:nvSpPr>
          <p:cNvPr id="13" name="Can 12"/>
          <p:cNvSpPr/>
          <p:nvPr/>
        </p:nvSpPr>
        <p:spPr bwMode="auto">
          <a:xfrm>
            <a:off x="9096375" y="5778516"/>
            <a:ext cx="589359" cy="375047"/>
          </a:xfrm>
          <a:prstGeom prst="can">
            <a:avLst/>
          </a:prstGeom>
          <a:solidFill>
            <a:schemeClr val="accent3">
              <a:lumMod val="95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984" b="1" dirty="0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Signal</a:t>
            </a:r>
            <a:endParaRPr lang="en-US" sz="984" b="1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cxnSp>
        <p:nvCxnSpPr>
          <p:cNvPr id="15" name="Curved Connector 41"/>
          <p:cNvCxnSpPr>
            <a:stCxn id="26" idx="6"/>
          </p:cNvCxnSpPr>
          <p:nvPr/>
        </p:nvCxnSpPr>
        <p:spPr bwMode="auto">
          <a:xfrm>
            <a:off x="3899302" y="4755509"/>
            <a:ext cx="2035964" cy="5022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0" cap="flat" cmpd="sng" algn="ctr">
            <a:solidFill>
              <a:schemeClr val="tx1">
                <a:lumMod val="50000"/>
                <a:lumOff val="50000"/>
              </a:schemeClr>
            </a:solidFill>
            <a:prstDash val="sysDash"/>
            <a:round/>
            <a:headEnd type="none" w="med" len="med"/>
            <a:tailEnd type="triangle" w="med" len="med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6502949" y="2258768"/>
            <a:ext cx="23991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cap="small" dirty="0">
                <a:latin typeface="Verdana"/>
              </a:rPr>
              <a:t>Operating System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08279" y="2242360"/>
            <a:ext cx="14588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cap="small" dirty="0" err="1">
                <a:latin typeface="Verdana"/>
              </a:rPr>
              <a:t>Userspace</a:t>
            </a:r>
            <a:endParaRPr lang="en-US" sz="2000" cap="small" dirty="0">
              <a:latin typeface="Verdana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5935266" y="2885297"/>
            <a:ext cx="4339828" cy="3536156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953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" name="Can 21"/>
          <p:cNvSpPr/>
          <p:nvPr/>
        </p:nvSpPr>
        <p:spPr bwMode="auto">
          <a:xfrm>
            <a:off x="9096375" y="3528234"/>
            <a:ext cx="589359" cy="375047"/>
          </a:xfrm>
          <a:prstGeom prst="can">
            <a:avLst/>
          </a:prstGeom>
          <a:solidFill>
            <a:schemeClr val="accent3">
              <a:lumMod val="95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900" b="1" dirty="0" err="1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Passwd</a:t>
            </a:r>
            <a:endParaRPr lang="en-US" sz="900" b="1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3" name="Curved Left Arrow 22"/>
          <p:cNvSpPr/>
          <p:nvPr/>
        </p:nvSpPr>
        <p:spPr bwMode="auto">
          <a:xfrm>
            <a:off x="9685735" y="3260345"/>
            <a:ext cx="535781" cy="46286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  <p:cxnSp>
        <p:nvCxnSpPr>
          <p:cNvPr id="24" name="Curved Connector 23"/>
          <p:cNvCxnSpPr>
            <a:cxnSpLocks/>
            <a:endCxn id="22" idx="2"/>
          </p:cNvCxnSpPr>
          <p:nvPr/>
        </p:nvCxnSpPr>
        <p:spPr bwMode="auto">
          <a:xfrm flipV="1">
            <a:off x="8021054" y="3715758"/>
            <a:ext cx="1075321" cy="1039750"/>
          </a:xfrm>
          <a:prstGeom prst="curvedConnector3">
            <a:avLst>
              <a:gd name="adj1" fmla="val 50000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127000" cap="flat" cmpd="sng" algn="ctr">
            <a:solidFill>
              <a:schemeClr val="bg1"/>
            </a:solidFill>
            <a:prstDash val="sysDash"/>
            <a:round/>
            <a:headEnd type="none" w="med" len="med"/>
            <a:tailEnd type="triangle" w="med" len="med"/>
          </a:ln>
          <a:effectLst/>
        </p:spPr>
      </p:cxnSp>
      <p:sp>
        <p:nvSpPr>
          <p:cNvPr id="25" name="Rectangle 24"/>
          <p:cNvSpPr/>
          <p:nvPr/>
        </p:nvSpPr>
        <p:spPr>
          <a:xfrm>
            <a:off x="8378181" y="3008861"/>
            <a:ext cx="346570" cy="28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66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sz="1266" dirty="0">
              <a:solidFill>
                <a:srgbClr val="008000"/>
              </a:solidFill>
            </a:endParaRPr>
          </a:p>
        </p:txBody>
      </p:sp>
      <p:grpSp>
        <p:nvGrpSpPr>
          <p:cNvPr id="19" name="Group 43"/>
          <p:cNvGrpSpPr/>
          <p:nvPr/>
        </p:nvGrpSpPr>
        <p:grpSpPr>
          <a:xfrm>
            <a:off x="2774159" y="2992453"/>
            <a:ext cx="2181767" cy="678098"/>
            <a:chOff x="2159000" y="2743200"/>
            <a:chExt cx="3841748" cy="1143000"/>
          </a:xfrm>
        </p:grpSpPr>
        <p:sp>
          <p:nvSpPr>
            <p:cNvPr id="20" name="Oval 19"/>
            <p:cNvSpPr/>
            <p:nvPr/>
          </p:nvSpPr>
          <p:spPr bwMode="auto">
            <a:xfrm>
              <a:off x="2159000" y="2743200"/>
              <a:ext cx="2895600" cy="1143000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4294" tIns="32147" rIns="64294" bIns="32147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4291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2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Students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07000" y="2971800"/>
              <a:ext cx="793748" cy="793748"/>
            </a:xfrm>
            <a:prstGeom prst="rect">
              <a:avLst/>
            </a:prstGeom>
          </p:spPr>
        </p:pic>
      </p:grpSp>
      <p:sp>
        <p:nvSpPr>
          <p:cNvPr id="26" name="Oval 25"/>
          <p:cNvSpPr/>
          <p:nvPr/>
        </p:nvSpPr>
        <p:spPr bwMode="auto">
          <a:xfrm>
            <a:off x="1649016" y="3625345"/>
            <a:ext cx="2250286" cy="2260328"/>
          </a:xfrm>
          <a:prstGeom prst="ellips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1125" baseline="-25000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1125" baseline="-25000" dirty="0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1125" baseline="-25000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1125" baseline="-25000" dirty="0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1125" baseline="-25000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1125" baseline="-25000" dirty="0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1125" baseline="-25000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2644335" y="4755509"/>
            <a:ext cx="995319" cy="994544"/>
          </a:xfrm>
          <a:prstGeom prst="ellips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1125" b="1" dirty="0">
              <a:solidFill>
                <a:schemeClr val="accent4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1125" b="1" dirty="0">
                <a:solidFill>
                  <a:schemeClr val="accent4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Check</a:t>
            </a: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1125" b="1" dirty="0" err="1">
                <a:solidFill>
                  <a:schemeClr val="accent4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Passwd</a:t>
            </a:r>
            <a:endParaRPr lang="en-US" sz="1125" b="1" dirty="0">
              <a:solidFill>
                <a:schemeClr val="accent4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2601060" y="3715758"/>
            <a:ext cx="1038594" cy="1039750"/>
          </a:xfrm>
          <a:prstGeom prst="ellipse">
            <a:avLst/>
          </a:prstGeom>
          <a:solidFill>
            <a:srgbClr val="AC342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br>
              <a:rPr lang="en-US" sz="1125" b="1" dirty="0">
                <a:solidFill>
                  <a:schemeClr val="accent4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</a:br>
            <a:r>
              <a:rPr lang="en-US" sz="1125" b="1" dirty="0">
                <a:solidFill>
                  <a:schemeClr val="accent4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Serve</a:t>
            </a: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1125" b="1" dirty="0">
                <a:solidFill>
                  <a:schemeClr val="accent4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HTML</a:t>
            </a: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1125" b="1" dirty="0">
                <a:solidFill>
                  <a:schemeClr val="accent4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File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2115" y="5071955"/>
            <a:ext cx="692396" cy="21734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649016" y="4258236"/>
            <a:ext cx="143590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50" dirty="0">
                <a:solidFill>
                  <a:schemeClr val="bg1"/>
                </a:solidFill>
              </a:rPr>
              <a:t>.</a:t>
            </a:r>
            <a:r>
              <a:rPr lang="en-US" sz="2250" dirty="0" err="1">
                <a:solidFill>
                  <a:schemeClr val="bg1"/>
                </a:solidFill>
              </a:rPr>
              <a:t>edu</a:t>
            </a:r>
            <a:endParaRPr lang="en-US" sz="2250" dirty="0">
              <a:solidFill>
                <a:schemeClr val="bg1"/>
              </a:solidFill>
            </a:endParaRPr>
          </a:p>
          <a:p>
            <a:r>
              <a:rPr lang="en-US" sz="2250" dirty="0" err="1">
                <a:solidFill>
                  <a:schemeClr val="bg1"/>
                </a:solidFill>
              </a:rPr>
              <a:t>webserver</a:t>
            </a:r>
            <a:endParaRPr lang="en-US" sz="225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029126" y="3806171"/>
            <a:ext cx="1151277" cy="74135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6" b="1" dirty="0">
                <a:latin typeface="Courier New"/>
                <a:cs typeface="Courier New"/>
              </a:rPr>
              <a:t>/home/</a:t>
            </a:r>
          </a:p>
          <a:p>
            <a:r>
              <a:rPr lang="en-US" sz="1406" b="1" dirty="0">
                <a:latin typeface="Courier New"/>
                <a:cs typeface="Courier New"/>
              </a:rPr>
              <a:t>student/</a:t>
            </a:r>
          </a:p>
          <a:p>
            <a:r>
              <a:rPr lang="en-US" sz="1406" b="1" dirty="0" err="1">
                <a:latin typeface="Courier New"/>
                <a:cs typeface="Courier New"/>
              </a:rPr>
              <a:t>home.html</a:t>
            </a:r>
            <a:endParaRPr lang="en-US" sz="1406" b="1" dirty="0">
              <a:latin typeface="Courier New"/>
              <a:cs typeface="Courier New"/>
            </a:endParaRPr>
          </a:p>
        </p:txBody>
      </p:sp>
      <p:sp>
        <p:nvSpPr>
          <p:cNvPr id="36" name="Bevel 35"/>
          <p:cNvSpPr/>
          <p:nvPr/>
        </p:nvSpPr>
        <p:spPr bwMode="auto">
          <a:xfrm>
            <a:off x="7489031" y="4278328"/>
            <a:ext cx="1393031" cy="1017984"/>
          </a:xfrm>
          <a:prstGeom prst="bevel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latin typeface="Freestyle Script" panose="020F0502020204030204" pitchFamily="34" charset="0"/>
                <a:cs typeface="Freestyle Script" panose="020F0502020204030204" pitchFamily="34" charset="0"/>
              </a:rPr>
              <a:t>PW</a:t>
            </a:r>
            <a:endParaRPr lang="en-US" sz="4400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8871018" y="3826691"/>
            <a:ext cx="317716" cy="28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66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</a:rPr>
              <a:t>✗</a:t>
            </a:r>
            <a:endParaRPr lang="en-US" sz="1266" dirty="0">
              <a:solidFill>
                <a:srgbClr val="FF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310312" y="4504753"/>
            <a:ext cx="750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???</a:t>
            </a:r>
          </a:p>
        </p:txBody>
      </p:sp>
      <p:sp>
        <p:nvSpPr>
          <p:cNvPr id="34" name="Content Placeholder 2"/>
          <p:cNvSpPr>
            <a:spLocks noGrp="1"/>
          </p:cNvSpPr>
          <p:nvPr>
            <p:ph idx="1"/>
          </p:nvPr>
        </p:nvSpPr>
        <p:spPr>
          <a:xfrm>
            <a:off x="1361206" y="1653771"/>
            <a:ext cx="9820142" cy="55498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2300" b="1" dirty="0">
                <a:solidFill>
                  <a:srgbClr val="FF0000"/>
                </a:solidFill>
                <a:latin typeface="Gill Sans"/>
                <a:cs typeface="Gill Sans"/>
              </a:rPr>
              <a:t>How do we monitor without changing program code?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762977" y="4518944"/>
            <a:ext cx="750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118744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3"/>
                                      </p:to>
                                    </p:animClr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139908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6" grpId="0" animBg="1"/>
      <p:bldP spid="37" grpId="0"/>
      <p:bldP spid="46" grpId="0"/>
      <p:bldP spid="46" grpId="1"/>
      <p:bldP spid="34" grpId="0" build="p"/>
      <p:bldP spid="35" grpId="0"/>
      <p:bldP spid="3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ProcWall</a:t>
            </a:r>
            <a:r>
              <a:rPr lang="en-US" dirty="0"/>
              <a:t> </a:t>
            </a:r>
            <a:r>
              <a:rPr lang="en-US" dirty="0">
                <a:latin typeface="Freestyle Script" panose="020F0502020204030204" pitchFamily="34" charset="0"/>
                <a:cs typeface="Freestyle Script" panose="020F0502020204030204" pitchFamily="34" charset="0"/>
              </a:rPr>
              <a:t>PW </a:t>
            </a:r>
            <a:r>
              <a:rPr lang="en-US" dirty="0"/>
              <a:t>Approach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 bwMode="auto">
          <a:xfrm rot="5400000">
            <a:off x="3684985" y="4440555"/>
            <a:ext cx="3858183" cy="558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Can 8"/>
          <p:cNvSpPr/>
          <p:nvPr/>
        </p:nvSpPr>
        <p:spPr bwMode="auto">
          <a:xfrm>
            <a:off x="9096375" y="3101102"/>
            <a:ext cx="589359" cy="375047"/>
          </a:xfrm>
          <a:prstGeom prst="can">
            <a:avLst/>
          </a:prstGeom>
          <a:solidFill>
            <a:schemeClr val="bg1">
              <a:lumMod val="65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File</a:t>
            </a:r>
            <a:endParaRPr lang="en-US" sz="900" b="1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0" name="Can 9"/>
          <p:cNvSpPr/>
          <p:nvPr/>
        </p:nvSpPr>
        <p:spPr bwMode="auto">
          <a:xfrm>
            <a:off x="9096375" y="4279821"/>
            <a:ext cx="589359" cy="375047"/>
          </a:xfrm>
          <a:prstGeom prst="can">
            <a:avLst/>
          </a:prstGeom>
          <a:solidFill>
            <a:schemeClr val="accent3">
              <a:lumMod val="95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984" b="1" dirty="0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Dir</a:t>
            </a:r>
            <a:endParaRPr lang="en-US" sz="984" b="1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1" name="Can 10"/>
          <p:cNvSpPr/>
          <p:nvPr/>
        </p:nvSpPr>
        <p:spPr bwMode="auto">
          <a:xfrm>
            <a:off x="9096375" y="4869180"/>
            <a:ext cx="589359" cy="375047"/>
          </a:xfrm>
          <a:prstGeom prst="can">
            <a:avLst/>
          </a:prstGeom>
          <a:solidFill>
            <a:schemeClr val="accent3">
              <a:lumMod val="95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984" b="1" dirty="0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IPC</a:t>
            </a:r>
            <a:endParaRPr lang="en-US" sz="984" b="1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2" name="Bevel 11"/>
          <p:cNvSpPr/>
          <p:nvPr/>
        </p:nvSpPr>
        <p:spPr bwMode="auto">
          <a:xfrm>
            <a:off x="5988844" y="4279821"/>
            <a:ext cx="1393031" cy="1017984"/>
          </a:xfrm>
          <a:prstGeom prst="bevel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109" dirty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Access Control</a:t>
            </a:r>
          </a:p>
        </p:txBody>
      </p:sp>
      <p:sp>
        <p:nvSpPr>
          <p:cNvPr id="13" name="Can 12"/>
          <p:cNvSpPr/>
          <p:nvPr/>
        </p:nvSpPr>
        <p:spPr bwMode="auto">
          <a:xfrm>
            <a:off x="9096375" y="5780008"/>
            <a:ext cx="589359" cy="375047"/>
          </a:xfrm>
          <a:prstGeom prst="can">
            <a:avLst/>
          </a:prstGeom>
          <a:solidFill>
            <a:schemeClr val="accent3">
              <a:lumMod val="95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984" b="1" dirty="0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Signal</a:t>
            </a:r>
            <a:endParaRPr lang="en-US" sz="984" b="1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cxnSp>
        <p:nvCxnSpPr>
          <p:cNvPr id="15" name="Curved Connector 41"/>
          <p:cNvCxnSpPr>
            <a:stCxn id="26" idx="6"/>
          </p:cNvCxnSpPr>
          <p:nvPr/>
        </p:nvCxnSpPr>
        <p:spPr bwMode="auto">
          <a:xfrm>
            <a:off x="3899302" y="4757002"/>
            <a:ext cx="2035964" cy="5022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0" cap="flat" cmpd="sng" algn="ctr">
            <a:solidFill>
              <a:schemeClr val="tx1">
                <a:lumMod val="50000"/>
                <a:lumOff val="50000"/>
              </a:schemeClr>
            </a:solidFill>
            <a:prstDash val="sysDash"/>
            <a:round/>
            <a:headEnd type="none" w="med" len="med"/>
            <a:tailEnd type="triangle" w="med" len="med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6502949" y="2260260"/>
            <a:ext cx="23991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cap="small" dirty="0">
                <a:latin typeface="Verdana"/>
              </a:rPr>
              <a:t>Operating System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08279" y="2243852"/>
            <a:ext cx="14588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cap="small" dirty="0" err="1">
                <a:latin typeface="Verdana"/>
              </a:rPr>
              <a:t>Userspace</a:t>
            </a:r>
            <a:endParaRPr lang="en-US" sz="2000" cap="small" dirty="0">
              <a:latin typeface="Verdana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5935266" y="2886790"/>
            <a:ext cx="4339828" cy="3536156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953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" name="Can 21"/>
          <p:cNvSpPr/>
          <p:nvPr/>
        </p:nvSpPr>
        <p:spPr bwMode="auto">
          <a:xfrm>
            <a:off x="9096375" y="3529727"/>
            <a:ext cx="589359" cy="375047"/>
          </a:xfrm>
          <a:prstGeom prst="can">
            <a:avLst/>
          </a:prstGeom>
          <a:solidFill>
            <a:schemeClr val="accent3">
              <a:lumMod val="95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900" b="1" dirty="0" err="1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Passwd</a:t>
            </a:r>
            <a:endParaRPr lang="en-US" sz="900" b="1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3" name="Curved Left Arrow 22"/>
          <p:cNvSpPr/>
          <p:nvPr/>
        </p:nvSpPr>
        <p:spPr bwMode="auto">
          <a:xfrm>
            <a:off x="9685735" y="3261837"/>
            <a:ext cx="535781" cy="46286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  <p:grpSp>
        <p:nvGrpSpPr>
          <p:cNvPr id="3" name="Group 43"/>
          <p:cNvGrpSpPr/>
          <p:nvPr/>
        </p:nvGrpSpPr>
        <p:grpSpPr>
          <a:xfrm>
            <a:off x="2774159" y="2993946"/>
            <a:ext cx="2181767" cy="678098"/>
            <a:chOff x="2159000" y="2743200"/>
            <a:chExt cx="3841748" cy="1143000"/>
          </a:xfrm>
        </p:grpSpPr>
        <p:sp>
          <p:nvSpPr>
            <p:cNvPr id="20" name="Oval 19"/>
            <p:cNvSpPr/>
            <p:nvPr/>
          </p:nvSpPr>
          <p:spPr bwMode="auto">
            <a:xfrm>
              <a:off x="2159000" y="2743200"/>
              <a:ext cx="2895600" cy="1143000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4294" tIns="32147" rIns="64294" bIns="32147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4291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25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rPr>
                <a:t>Students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07000" y="2971800"/>
              <a:ext cx="793748" cy="793748"/>
            </a:xfrm>
            <a:prstGeom prst="rect">
              <a:avLst/>
            </a:prstGeom>
          </p:spPr>
        </p:pic>
      </p:grpSp>
      <p:sp>
        <p:nvSpPr>
          <p:cNvPr id="26" name="Oval 25"/>
          <p:cNvSpPr/>
          <p:nvPr/>
        </p:nvSpPr>
        <p:spPr bwMode="auto">
          <a:xfrm>
            <a:off x="1649016" y="3626837"/>
            <a:ext cx="2250286" cy="2260328"/>
          </a:xfrm>
          <a:prstGeom prst="ellips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1125" baseline="-25000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1125" baseline="-25000" dirty="0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1125" baseline="-25000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1125" baseline="-25000" dirty="0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1125" baseline="-25000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1125" baseline="-25000" dirty="0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1125" baseline="-25000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2644335" y="4757001"/>
            <a:ext cx="995319" cy="994544"/>
          </a:xfrm>
          <a:prstGeom prst="ellips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1125" b="1" dirty="0">
              <a:solidFill>
                <a:schemeClr val="accent4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1125" b="1" dirty="0">
                <a:solidFill>
                  <a:schemeClr val="accent4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Check</a:t>
            </a: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1125" b="1" dirty="0" err="1">
                <a:solidFill>
                  <a:schemeClr val="accent4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Passwd</a:t>
            </a:r>
            <a:endParaRPr lang="en-US" sz="1125" b="1" dirty="0">
              <a:solidFill>
                <a:schemeClr val="accent4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2601060" y="3717250"/>
            <a:ext cx="1038594" cy="1039750"/>
          </a:xfrm>
          <a:prstGeom prst="ellipse">
            <a:avLst/>
          </a:prstGeom>
          <a:solidFill>
            <a:srgbClr val="AC342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br>
              <a:rPr lang="en-US" sz="1125" b="1" dirty="0">
                <a:solidFill>
                  <a:schemeClr val="accent4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</a:br>
            <a:r>
              <a:rPr lang="en-US" sz="1125" b="1" dirty="0">
                <a:solidFill>
                  <a:schemeClr val="accent4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Serve</a:t>
            </a: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1125" b="1" dirty="0">
                <a:solidFill>
                  <a:schemeClr val="accent4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HTML</a:t>
            </a: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1125" b="1" dirty="0">
                <a:solidFill>
                  <a:schemeClr val="accent4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File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2115" y="5073447"/>
            <a:ext cx="692396" cy="21734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649016" y="4259729"/>
            <a:ext cx="143590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50" dirty="0">
                <a:solidFill>
                  <a:schemeClr val="bg1"/>
                </a:solidFill>
              </a:rPr>
              <a:t>.</a:t>
            </a:r>
            <a:r>
              <a:rPr lang="en-US" sz="2250" dirty="0" err="1">
                <a:solidFill>
                  <a:schemeClr val="bg1"/>
                </a:solidFill>
              </a:rPr>
              <a:t>edu</a:t>
            </a:r>
            <a:endParaRPr lang="en-US" sz="2250" dirty="0">
              <a:solidFill>
                <a:schemeClr val="bg1"/>
              </a:solidFill>
            </a:endParaRPr>
          </a:p>
          <a:p>
            <a:r>
              <a:rPr lang="en-US" sz="2250" dirty="0" err="1">
                <a:solidFill>
                  <a:schemeClr val="bg1"/>
                </a:solidFill>
              </a:rPr>
              <a:t>webserver</a:t>
            </a:r>
            <a:endParaRPr lang="en-US" sz="225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029126" y="3807664"/>
            <a:ext cx="1151277" cy="74135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6" b="1" dirty="0">
                <a:latin typeface="Courier New"/>
                <a:cs typeface="Courier New"/>
              </a:rPr>
              <a:t>/home/</a:t>
            </a:r>
          </a:p>
          <a:p>
            <a:r>
              <a:rPr lang="en-US" sz="1406" b="1" dirty="0">
                <a:latin typeface="Courier New"/>
                <a:cs typeface="Courier New"/>
              </a:rPr>
              <a:t>student/</a:t>
            </a:r>
          </a:p>
          <a:p>
            <a:r>
              <a:rPr lang="en-US" sz="1406" b="1" dirty="0" err="1">
                <a:latin typeface="Courier New"/>
                <a:cs typeface="Courier New"/>
              </a:rPr>
              <a:t>home.html</a:t>
            </a:r>
            <a:endParaRPr lang="en-US" sz="1406" b="1" dirty="0">
              <a:latin typeface="Courier New"/>
              <a:cs typeface="Courier New"/>
            </a:endParaRPr>
          </a:p>
        </p:txBody>
      </p:sp>
      <p:sp>
        <p:nvSpPr>
          <p:cNvPr id="36" name="Bevel 35"/>
          <p:cNvSpPr/>
          <p:nvPr/>
        </p:nvSpPr>
        <p:spPr bwMode="auto">
          <a:xfrm>
            <a:off x="7489031" y="4279821"/>
            <a:ext cx="1393031" cy="1017984"/>
          </a:xfrm>
          <a:prstGeom prst="bevel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latin typeface="Freestyle Script" panose="020F0502020204030204" pitchFamily="34" charset="0"/>
                <a:cs typeface="Freestyle Script" panose="020F0502020204030204" pitchFamily="34" charset="0"/>
              </a:rPr>
              <a:t>PW</a:t>
            </a:r>
            <a:endParaRPr lang="en-US" sz="4000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38" name="Picture 37" descr="AA002733.png"/>
          <p:cNvPicPr>
            <a:picLocks noChangeAspect="1"/>
          </p:cNvPicPr>
          <p:nvPr/>
        </p:nvPicPr>
        <p:blipFill>
          <a:blip r:embed="rId6">
            <a:alphaModFix amt="49000"/>
          </a:blip>
          <a:stretch>
            <a:fillRect/>
          </a:stretch>
        </p:blipFill>
        <p:spPr>
          <a:xfrm flipH="1">
            <a:off x="2720579" y="5404961"/>
            <a:ext cx="1372437" cy="857250"/>
          </a:xfrm>
          <a:prstGeom prst="rect">
            <a:avLst/>
          </a:prstGeom>
        </p:spPr>
      </p:pic>
      <p:cxnSp>
        <p:nvCxnSpPr>
          <p:cNvPr id="39" name="Curved Connector 38"/>
          <p:cNvCxnSpPr/>
          <p:nvPr/>
        </p:nvCxnSpPr>
        <p:spPr bwMode="auto">
          <a:xfrm rot="10800000" flipV="1">
            <a:off x="3577828" y="5404961"/>
            <a:ext cx="4714875" cy="428625"/>
          </a:xfrm>
          <a:prstGeom prst="bentConnector3">
            <a:avLst>
              <a:gd name="adj1" fmla="val -358"/>
            </a:avLst>
          </a:prstGeom>
          <a:blipFill dpi="0" rotWithShape="0">
            <a:blip r:embed="rId3"/>
            <a:srcRect/>
            <a:tile tx="0" ty="0" sx="100000" sy="100000" flip="none" algn="tl"/>
          </a:blipFill>
          <a:ln w="127000" cap="flat" cmpd="sng" algn="ctr">
            <a:solidFill>
              <a:srgbClr val="FF6600"/>
            </a:solidFill>
            <a:prstDash val="sysDash"/>
            <a:round/>
            <a:headEnd type="none" w="med" len="med"/>
            <a:tailEnd type="triangle" w="med" len="med"/>
          </a:ln>
          <a:effectLst/>
        </p:spPr>
      </p:cxnSp>
      <p:sp>
        <p:nvSpPr>
          <p:cNvPr id="44" name="TextBox 43"/>
          <p:cNvSpPr txBox="1"/>
          <p:nvPr/>
        </p:nvSpPr>
        <p:spPr>
          <a:xfrm>
            <a:off x="6151007" y="5842136"/>
            <a:ext cx="1485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Introspect</a:t>
            </a:r>
            <a:endParaRPr lang="en-US" sz="1266" b="1" dirty="0">
              <a:solidFill>
                <a:srgbClr val="00B050"/>
              </a:solidFill>
            </a:endParaRPr>
          </a:p>
        </p:txBody>
      </p:sp>
      <p:sp>
        <p:nvSpPr>
          <p:cNvPr id="34" name="Content Placeholder 2"/>
          <p:cNvSpPr>
            <a:spLocks noGrp="1"/>
          </p:cNvSpPr>
          <p:nvPr>
            <p:ph idx="1"/>
          </p:nvPr>
        </p:nvSpPr>
        <p:spPr>
          <a:xfrm>
            <a:off x="1863328" y="1654493"/>
            <a:ext cx="8411766" cy="589359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en-US" sz="2531" b="1" dirty="0">
                <a:solidFill>
                  <a:srgbClr val="FF0000"/>
                </a:solidFill>
                <a:latin typeface="Gill Sans"/>
                <a:cs typeface="Gill Sans"/>
              </a:rPr>
              <a:t>How does </a:t>
            </a:r>
            <a:r>
              <a:rPr lang="en-US" sz="2531" b="1" dirty="0" err="1">
                <a:solidFill>
                  <a:srgbClr val="FF0000"/>
                </a:solidFill>
                <a:latin typeface="Gill Sans"/>
                <a:cs typeface="Gill Sans"/>
              </a:rPr>
              <a:t>ProcWall</a:t>
            </a:r>
            <a:r>
              <a:rPr lang="en-US" sz="2531" b="1" dirty="0">
                <a:solidFill>
                  <a:srgbClr val="FF0000"/>
                </a:solidFill>
                <a:latin typeface="Gill Sans"/>
                <a:cs typeface="Gill Sans"/>
              </a:rPr>
              <a:t> check context-sensitive policies? </a:t>
            </a:r>
          </a:p>
        </p:txBody>
      </p:sp>
    </p:spTree>
    <p:extLst>
      <p:ext uri="{BB962C8B-B14F-4D97-AF65-F5344CB8AC3E}">
        <p14:creationId xmlns:p14="http://schemas.microsoft.com/office/powerpoint/2010/main" val="130856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3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6FB1AB9-E62C-164A-BB83-F808B2E0D544}"/>
              </a:ext>
            </a:extLst>
          </p:cNvPr>
          <p:cNvCxnSpPr>
            <a:cxnSpLocks/>
          </p:cNvCxnSpPr>
          <p:nvPr/>
        </p:nvCxnSpPr>
        <p:spPr>
          <a:xfrm>
            <a:off x="8023527" y="3609474"/>
            <a:ext cx="645695" cy="394255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6D5FC99-7ED9-2C47-BBDB-505663133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</a:t>
            </a:r>
            <a:r>
              <a:rPr lang="en-US" dirty="0" err="1"/>
              <a:t>ProcWall</a:t>
            </a:r>
            <a:r>
              <a:rPr lang="en-US" dirty="0"/>
              <a:t> work?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017C34-D354-2745-B05C-E691BE6C70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78756"/>
            <a:ext cx="5619686" cy="5335572"/>
          </a:xfrm>
        </p:spPr>
        <p:txBody>
          <a:bodyPr>
            <a:normAutofit/>
          </a:bodyPr>
          <a:lstStyle/>
          <a:p>
            <a:endParaRPr lang="en-US" sz="1050" dirty="0"/>
          </a:p>
          <a:p>
            <a:r>
              <a:rPr lang="en-US" dirty="0"/>
              <a:t>Per-</a:t>
            </a:r>
            <a:r>
              <a:rPr lang="en-US" dirty="0" err="1"/>
              <a:t>entrypoint</a:t>
            </a:r>
            <a:r>
              <a:rPr lang="en-US" dirty="0"/>
              <a:t> policies for context-sensitive/stateful checks retro- fitting </a:t>
            </a:r>
            <a:r>
              <a:rPr lang="en-US" i="1" dirty="0">
                <a:solidFill>
                  <a:srgbClr val="0070C0"/>
                </a:solidFill>
              </a:rPr>
              <a:t>iptables</a:t>
            </a:r>
            <a:r>
              <a:rPr lang="en-US" dirty="0">
                <a:solidFill>
                  <a:srgbClr val="0070C0"/>
                </a:solidFill>
              </a:rPr>
              <a:t> rules and modules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8A610B-6696-764C-A710-F2A948BD63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B65A88F-A795-F148-8AF6-7173585E7E7C}"/>
              </a:ext>
            </a:extLst>
          </p:cNvPr>
          <p:cNvSpPr txBox="1">
            <a:spLocks/>
          </p:cNvSpPr>
          <p:nvPr/>
        </p:nvSpPr>
        <p:spPr>
          <a:xfrm>
            <a:off x="5992808" y="1287073"/>
            <a:ext cx="5926723" cy="5335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50" dirty="0"/>
          </a:p>
          <a:p>
            <a:r>
              <a:rPr lang="en-US" dirty="0"/>
              <a:t>Hardware-based process tracing to provide contexts efficiently and securely to the kernel – </a:t>
            </a:r>
            <a:r>
              <a:rPr lang="en-US" i="1" dirty="0">
                <a:solidFill>
                  <a:srgbClr val="0070C0"/>
                </a:solidFill>
              </a:rPr>
              <a:t>e.g., Intel PT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FA7F734-69FD-CF4F-B7FF-A5F2878D6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443" y="3167717"/>
            <a:ext cx="4930857" cy="287633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47E42CA-5B0E-B744-99A5-E206EF4B78BA}"/>
              </a:ext>
            </a:extLst>
          </p:cNvPr>
          <p:cNvSpPr/>
          <p:nvPr/>
        </p:nvSpPr>
        <p:spPr>
          <a:xfrm>
            <a:off x="6421155" y="3130888"/>
            <a:ext cx="1650497" cy="15554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CPU w/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CAA64F3-F685-4C46-BEDB-20EB23FAF29D}"/>
              </a:ext>
            </a:extLst>
          </p:cNvPr>
          <p:cNvSpPr/>
          <p:nvPr/>
        </p:nvSpPr>
        <p:spPr>
          <a:xfrm>
            <a:off x="8669222" y="2918125"/>
            <a:ext cx="1501473" cy="298239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Processor</a:t>
            </a:r>
          </a:p>
          <a:p>
            <a:pPr algn="ctr"/>
            <a:r>
              <a:rPr lang="en-US" sz="2000" b="1" dirty="0"/>
              <a:t>Trace</a:t>
            </a:r>
          </a:p>
          <a:p>
            <a:pPr algn="ctr"/>
            <a:r>
              <a:rPr lang="en-US" sz="2000" b="1" dirty="0"/>
              <a:t>Decoder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E2F44E-2799-CC49-A5BB-CDDF171DC056}"/>
              </a:ext>
            </a:extLst>
          </p:cNvPr>
          <p:cNvSpPr/>
          <p:nvPr/>
        </p:nvSpPr>
        <p:spPr>
          <a:xfrm>
            <a:off x="6553388" y="3907477"/>
            <a:ext cx="1410616" cy="6577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</a:rPr>
              <a:t>Processor</a:t>
            </a:r>
          </a:p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</a:rPr>
              <a:t>Trace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10754A5-B46E-2544-9864-6C24C81B7C0A}"/>
              </a:ext>
            </a:extLst>
          </p:cNvPr>
          <p:cNvSpPr/>
          <p:nvPr/>
        </p:nvSpPr>
        <p:spPr>
          <a:xfrm>
            <a:off x="6833936" y="5133474"/>
            <a:ext cx="1253759" cy="767041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Binary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E39F7BFD-BB02-EB47-9F91-3CF8E37AE032}"/>
              </a:ext>
            </a:extLst>
          </p:cNvPr>
          <p:cNvSpPr/>
          <p:nvPr/>
        </p:nvSpPr>
        <p:spPr>
          <a:xfrm>
            <a:off x="10737838" y="4031595"/>
            <a:ext cx="1253759" cy="767041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Control</a:t>
            </a:r>
          </a:p>
          <a:p>
            <a:pPr algn="ctr"/>
            <a:r>
              <a:rPr lang="en-US" dirty="0"/>
              <a:t>Flow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0BC208D-6993-AF4A-8D46-6300734EC281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8087695" y="4798636"/>
            <a:ext cx="597570" cy="718359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0EA5F71-94C3-AB4B-B938-EC7C89F50BD3}"/>
              </a:ext>
            </a:extLst>
          </p:cNvPr>
          <p:cNvCxnSpPr>
            <a:cxnSpLocks/>
            <a:stCxn id="12" idx="3"/>
            <a:endCxn id="19" idx="1"/>
          </p:cNvCxnSpPr>
          <p:nvPr/>
        </p:nvCxnSpPr>
        <p:spPr>
          <a:xfrm>
            <a:off x="10170695" y="4409320"/>
            <a:ext cx="567143" cy="5796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95765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Context-Sensitive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2364634" y="2382596"/>
            <a:ext cx="2250286" cy="2260328"/>
          </a:xfrm>
          <a:prstGeom prst="ellips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1125" baseline="-25000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1125" baseline="-25000" dirty="0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1125" baseline="-25000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1125" baseline="-25000" dirty="0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1125" baseline="-25000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1125" baseline="-25000" dirty="0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1125" baseline="-25000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3359953" y="3512759"/>
            <a:ext cx="995319" cy="994544"/>
          </a:xfrm>
          <a:prstGeom prst="ellips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1125" b="1" dirty="0">
              <a:solidFill>
                <a:schemeClr val="accent4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1125" b="1" dirty="0">
                <a:solidFill>
                  <a:schemeClr val="accent4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Check</a:t>
            </a: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1125" b="1" dirty="0" err="1">
                <a:solidFill>
                  <a:schemeClr val="accent4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Passwd</a:t>
            </a:r>
            <a:endParaRPr lang="en-US" sz="1125" b="1" dirty="0">
              <a:solidFill>
                <a:schemeClr val="accent4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3316678" y="2473009"/>
            <a:ext cx="1038594" cy="1039750"/>
          </a:xfrm>
          <a:prstGeom prst="ellipse">
            <a:avLst/>
          </a:prstGeom>
          <a:solidFill>
            <a:srgbClr val="AC342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br>
              <a:rPr lang="en-US" sz="1125" b="1" dirty="0">
                <a:solidFill>
                  <a:schemeClr val="accent4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</a:br>
            <a:r>
              <a:rPr lang="en-US" sz="1125" b="1" dirty="0">
                <a:solidFill>
                  <a:schemeClr val="accent4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Serve</a:t>
            </a: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1125" b="1" dirty="0">
                <a:solidFill>
                  <a:schemeClr val="accent4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HTML</a:t>
            </a: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1125" b="1" dirty="0">
                <a:solidFill>
                  <a:schemeClr val="accent4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File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7733" y="3829205"/>
            <a:ext cx="692396" cy="21734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364634" y="3015487"/>
            <a:ext cx="143590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50" dirty="0">
                <a:solidFill>
                  <a:schemeClr val="bg1"/>
                </a:solidFill>
              </a:rPr>
              <a:t>.</a:t>
            </a:r>
            <a:r>
              <a:rPr lang="en-US" sz="2250" dirty="0" err="1">
                <a:solidFill>
                  <a:schemeClr val="bg1"/>
                </a:solidFill>
              </a:rPr>
              <a:t>edu</a:t>
            </a:r>
            <a:endParaRPr lang="en-US" sz="2250" dirty="0">
              <a:solidFill>
                <a:schemeClr val="bg1"/>
              </a:solidFill>
            </a:endParaRPr>
          </a:p>
          <a:p>
            <a:r>
              <a:rPr lang="en-US" sz="2250" dirty="0" err="1">
                <a:solidFill>
                  <a:schemeClr val="bg1"/>
                </a:solidFill>
              </a:rPr>
              <a:t>webserver</a:t>
            </a:r>
            <a:endParaRPr lang="en-US" sz="2250" dirty="0">
              <a:solidFill>
                <a:schemeClr val="bg1"/>
              </a:solidFill>
            </a:endParaRPr>
          </a:p>
        </p:txBody>
      </p:sp>
      <p:grpSp>
        <p:nvGrpSpPr>
          <p:cNvPr id="3" name="Group 44"/>
          <p:cNvGrpSpPr/>
          <p:nvPr/>
        </p:nvGrpSpPr>
        <p:grpSpPr>
          <a:xfrm>
            <a:off x="3436196" y="3614891"/>
            <a:ext cx="2946797" cy="871774"/>
            <a:chOff x="1701800" y="6477000"/>
            <a:chExt cx="4191000" cy="1239857"/>
          </a:xfrm>
        </p:grpSpPr>
        <p:pic>
          <p:nvPicPr>
            <p:cNvPr id="31" name="Picture 30" descr="AA002733.png"/>
            <p:cNvPicPr>
              <a:picLocks noChangeAspect="1"/>
            </p:cNvPicPr>
            <p:nvPr/>
          </p:nvPicPr>
          <p:blipFill>
            <a:blip r:embed="rId4">
              <a:alphaModFix amt="49000"/>
            </a:blip>
            <a:stretch>
              <a:fillRect/>
            </a:stretch>
          </p:blipFill>
          <p:spPr>
            <a:xfrm flipH="1">
              <a:off x="1701800" y="6477000"/>
              <a:ext cx="1951911" cy="1219200"/>
            </a:xfrm>
            <a:prstGeom prst="rect">
              <a:avLst/>
            </a:prstGeom>
          </p:spPr>
        </p:pic>
        <p:cxnSp>
          <p:nvCxnSpPr>
            <p:cNvPr id="32" name="Curved Connector 38"/>
            <p:cNvCxnSpPr/>
            <p:nvPr/>
          </p:nvCxnSpPr>
          <p:spPr bwMode="auto">
            <a:xfrm rot="10800000">
              <a:off x="2921000" y="7086600"/>
              <a:ext cx="2971800" cy="1588"/>
            </a:xfrm>
            <a:prstGeom prst="straightConnector1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127000" cap="flat" cmpd="sng" algn="ctr">
              <a:solidFill>
                <a:srgbClr val="FF6600"/>
              </a:solidFill>
              <a:prstDash val="sysDash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33" name="TextBox 32"/>
            <p:cNvSpPr txBox="1"/>
            <p:nvPr/>
          </p:nvSpPr>
          <p:spPr>
            <a:xfrm>
              <a:off x="3811691" y="7147811"/>
              <a:ext cx="1801792" cy="5690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B050"/>
                  </a:solidFill>
                </a:rPr>
                <a:t>Introspect</a:t>
              </a: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6650884" y="2489752"/>
            <a:ext cx="2781874" cy="16067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1406" b="1" dirty="0">
                <a:latin typeface="Courier New"/>
                <a:cs typeface="Courier New"/>
              </a:rPr>
              <a:t>1 </a:t>
            </a:r>
            <a:r>
              <a:rPr lang="en-US" sz="1406" b="1" dirty="0" err="1">
                <a:latin typeface="Courier New"/>
                <a:cs typeface="Courier New"/>
              </a:rPr>
              <a:t>serve(char</a:t>
            </a:r>
            <a:r>
              <a:rPr lang="en-US" sz="1406" b="1" dirty="0">
                <a:latin typeface="Courier New"/>
                <a:cs typeface="Courier New"/>
              </a:rPr>
              <a:t> *</a:t>
            </a:r>
            <a:r>
              <a:rPr lang="en-US" sz="1406" b="1" dirty="0" err="1">
                <a:latin typeface="Courier New"/>
                <a:cs typeface="Courier New"/>
              </a:rPr>
              <a:t>html_f</a:t>
            </a:r>
            <a:r>
              <a:rPr lang="en-US" sz="1406" b="1" dirty="0">
                <a:latin typeface="Courier New"/>
                <a:cs typeface="Courier New"/>
              </a:rPr>
              <a:t>) {</a:t>
            </a:r>
          </a:p>
          <a:p>
            <a:pPr algn="l"/>
            <a:r>
              <a:rPr lang="en-US" sz="1406" b="1" dirty="0">
                <a:latin typeface="Courier New"/>
                <a:cs typeface="Courier New"/>
              </a:rPr>
              <a:t>2  </a:t>
            </a:r>
            <a:r>
              <a:rPr lang="en-US" sz="1406" b="1" dirty="0" err="1">
                <a:latin typeface="Courier New"/>
                <a:cs typeface="Courier New"/>
              </a:rPr>
              <a:t>open(html_f</a:t>
            </a:r>
            <a:r>
              <a:rPr lang="en-US" sz="1406" b="1" dirty="0">
                <a:latin typeface="Courier New"/>
                <a:cs typeface="Courier New"/>
              </a:rPr>
              <a:t>); </a:t>
            </a:r>
          </a:p>
          <a:p>
            <a:pPr algn="l"/>
            <a:r>
              <a:rPr lang="en-US" sz="1406" b="1" dirty="0">
                <a:latin typeface="Courier New"/>
                <a:cs typeface="Courier New"/>
              </a:rPr>
              <a:t>3 }</a:t>
            </a:r>
          </a:p>
          <a:p>
            <a:pPr algn="l"/>
            <a:endParaRPr lang="en-US" sz="1406" b="1" dirty="0">
              <a:latin typeface="Courier New"/>
              <a:cs typeface="Courier New"/>
            </a:endParaRPr>
          </a:p>
          <a:p>
            <a:pPr algn="l"/>
            <a:r>
              <a:rPr lang="en-US" sz="1406" b="1" dirty="0">
                <a:latin typeface="Courier New"/>
                <a:cs typeface="Courier New"/>
              </a:rPr>
              <a:t>4 </a:t>
            </a:r>
            <a:r>
              <a:rPr lang="en-US" sz="1406" b="1" dirty="0" err="1">
                <a:latin typeface="Courier New"/>
                <a:cs typeface="Courier New"/>
              </a:rPr>
              <a:t>check(char</a:t>
            </a:r>
            <a:r>
              <a:rPr lang="en-US" sz="1406" b="1" dirty="0">
                <a:latin typeface="Courier New"/>
                <a:cs typeface="Courier New"/>
              </a:rPr>
              <a:t> *</a:t>
            </a:r>
            <a:r>
              <a:rPr lang="en-US" sz="1406" b="1" dirty="0" err="1">
                <a:latin typeface="Courier New"/>
                <a:cs typeface="Courier New"/>
              </a:rPr>
              <a:t>p</a:t>
            </a:r>
            <a:r>
              <a:rPr lang="en-US" sz="1406" b="1" dirty="0">
                <a:latin typeface="Courier New"/>
                <a:cs typeface="Courier New"/>
              </a:rPr>
              <a:t>) {</a:t>
            </a:r>
          </a:p>
          <a:p>
            <a:pPr algn="l"/>
            <a:r>
              <a:rPr lang="en-US" sz="1406" b="1" dirty="0">
                <a:latin typeface="Courier New"/>
                <a:cs typeface="Courier New"/>
              </a:rPr>
              <a:t>5  open(p); </a:t>
            </a:r>
          </a:p>
          <a:p>
            <a:pPr algn="l"/>
            <a:r>
              <a:rPr lang="en-US" sz="1406" b="1" dirty="0">
                <a:latin typeface="Courier New"/>
                <a:cs typeface="Courier New"/>
              </a:rPr>
              <a:t>6 }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1863328" y="1071563"/>
            <a:ext cx="8411766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5719" tIns="35719" rIns="35719" bIns="35719" numCol="1" anchor="t" anchorCtr="0" compatLnSpc="1">
            <a:prstTxWarp prst="textNoShape">
              <a:avLst/>
            </a:prstTxWarp>
            <a:normAutofit/>
          </a:bodyPr>
          <a:lstStyle/>
          <a:p>
            <a:pPr marL="482186" indent="-294669" algn="ctr" defTabSz="642915" eaLnBrk="0" fontAlgn="base" hangingPunct="0">
              <a:spcBef>
                <a:spcPts val="1406"/>
              </a:spcBef>
              <a:spcAft>
                <a:spcPct val="0"/>
              </a:spcAft>
              <a:buSzPct val="89000"/>
              <a:defRPr/>
            </a:pPr>
            <a:endParaRPr lang="en-US" sz="2531" b="1" kern="0" dirty="0">
              <a:latin typeface="Gill Sans"/>
              <a:cs typeface="Gill Sans"/>
              <a:sym typeface="Gill Sans" pitchFamily="-65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6972352" y="2704064"/>
            <a:ext cx="2153631" cy="288903"/>
          </a:xfrm>
          <a:prstGeom prst="rect">
            <a:avLst/>
          </a:prstGeom>
          <a:solidFill>
            <a:srgbClr val="FF0000">
              <a:alpha val="3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953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6972352" y="3539111"/>
            <a:ext cx="2153631" cy="288903"/>
          </a:xfrm>
          <a:prstGeom prst="rect">
            <a:avLst/>
          </a:prstGeom>
          <a:solidFill>
            <a:srgbClr val="FF0000">
              <a:alpha val="3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953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8" name="Content Placeholder 2"/>
          <p:cNvSpPr txBox="1">
            <a:spLocks/>
          </p:cNvSpPr>
          <p:nvPr/>
        </p:nvSpPr>
        <p:spPr bwMode="auto">
          <a:xfrm>
            <a:off x="1678968" y="1606185"/>
            <a:ext cx="8720774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5719" tIns="35719" rIns="35719" bIns="35719" numCol="1" anchor="t" anchorCtr="0" compatLnSpc="1">
            <a:prstTxWarp prst="textNoShape">
              <a:avLst/>
            </a:prstTxWarp>
          </a:bodyPr>
          <a:lstStyle/>
          <a:p>
            <a:pPr marL="482186" indent="-294669" defTabSz="642915" eaLnBrk="0" fontAlgn="base" hangingPunct="0">
              <a:spcBef>
                <a:spcPts val="1406"/>
              </a:spcBef>
              <a:spcAft>
                <a:spcPct val="0"/>
              </a:spcAft>
              <a:buSzPct val="89000"/>
              <a:defRPr/>
            </a:pPr>
            <a:r>
              <a:rPr lang="en-US" sz="2531" b="1" kern="0" dirty="0">
                <a:solidFill>
                  <a:srgbClr val="00B050"/>
                </a:solidFill>
                <a:latin typeface="Gill Sans"/>
                <a:cs typeface="Gill Sans"/>
                <a:sym typeface="Gill Sans" pitchFamily="-65" charset="0"/>
              </a:rPr>
              <a:t>Limit </a:t>
            </a:r>
            <a:r>
              <a:rPr lang="en-US" sz="2531" b="1" kern="0" dirty="0" err="1">
                <a:solidFill>
                  <a:srgbClr val="00B050"/>
                </a:solidFill>
                <a:latin typeface="Gill Sans"/>
                <a:cs typeface="Gill Sans"/>
                <a:sym typeface="Gill Sans" pitchFamily="-65" charset="0"/>
              </a:rPr>
              <a:t>entrypoints</a:t>
            </a:r>
            <a:r>
              <a:rPr lang="en-US" sz="2531" b="1" kern="0" dirty="0">
                <a:solidFill>
                  <a:srgbClr val="00B050"/>
                </a:solidFill>
                <a:latin typeface="Gill Sans"/>
                <a:cs typeface="Gill Sans"/>
                <a:sym typeface="Gill Sans" pitchFamily="-65" charset="0"/>
              </a:rPr>
              <a:t> that can access “protected” files</a:t>
            </a:r>
          </a:p>
        </p:txBody>
      </p:sp>
      <p:graphicFrame>
        <p:nvGraphicFramePr>
          <p:cNvPr id="51" name="Table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7812621"/>
              </p:ext>
            </p:extLst>
          </p:nvPr>
        </p:nvGraphicFramePr>
        <p:xfrm>
          <a:off x="5345907" y="5091747"/>
          <a:ext cx="5269758" cy="1183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0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20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0747">
                <a:tc>
                  <a:txBody>
                    <a:bodyPr/>
                    <a:lstStyle/>
                    <a:p>
                      <a:r>
                        <a:rPr lang="en-US" sz="1300" dirty="0"/>
                        <a:t>Process</a:t>
                      </a:r>
                      <a:r>
                        <a:rPr lang="en-US" sz="1300" baseline="0" dirty="0"/>
                        <a:t> Context</a:t>
                      </a:r>
                      <a:endParaRPr lang="en-US" sz="13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Allowed </a:t>
                      </a:r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Generally</a:t>
                      </a:r>
                    </a:p>
                  </a:txBody>
                  <a:tcPr marL="64294" marR="64294" marT="32147" marB="3214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056">
                <a:tc>
                  <a:txBody>
                    <a:bodyPr/>
                    <a:lstStyle/>
                    <a:p>
                      <a:r>
                        <a:rPr lang="en-US" sz="1300" dirty="0"/>
                        <a:t>Line 2</a:t>
                      </a:r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Files in web directory</a:t>
                      </a:r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Files permitted for adversaries</a:t>
                      </a:r>
                    </a:p>
                  </a:txBody>
                  <a:tcPr marL="64294" marR="64294" marT="32147" marB="3214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747">
                <a:tc>
                  <a:txBody>
                    <a:bodyPr/>
                    <a:lstStyle/>
                    <a:p>
                      <a:r>
                        <a:rPr lang="en-US" sz="1300" dirty="0"/>
                        <a:t>Line 5</a:t>
                      </a:r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Legitimate password files</a:t>
                      </a:r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Files protected from </a:t>
                      </a:r>
                    </a:p>
                    <a:p>
                      <a:r>
                        <a:rPr lang="en-US" sz="1300" dirty="0"/>
                        <a:t>adversaries</a:t>
                      </a:r>
                    </a:p>
                  </a:txBody>
                  <a:tcPr marL="64294" marR="64294" marT="32147" marB="3214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08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5FC99-7ED9-2C47-BBDB-505663133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Problems Can </a:t>
            </a:r>
            <a:r>
              <a:rPr lang="en-US" dirty="0" err="1"/>
              <a:t>ProcWall</a:t>
            </a:r>
            <a:r>
              <a:rPr lang="en-US" dirty="0"/>
              <a:t> Address?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017C34-D354-2745-B05C-E691BE6C70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err="1"/>
              <a:t>ProcWall</a:t>
            </a:r>
            <a:r>
              <a:rPr lang="en-US" dirty="0"/>
              <a:t> can control one </a:t>
            </a:r>
            <a:r>
              <a:rPr lang="en-US" dirty="0" err="1"/>
              <a:t>syscall</a:t>
            </a:r>
            <a:r>
              <a:rPr lang="en-US" dirty="0"/>
              <a:t> based on properties of a previous </a:t>
            </a:r>
            <a:r>
              <a:rPr lang="en-US" dirty="0" err="1"/>
              <a:t>syscall</a:t>
            </a:r>
            <a:endParaRPr lang="en-US" dirty="0"/>
          </a:p>
          <a:p>
            <a:pPr lvl="1"/>
            <a:r>
              <a:rPr lang="en-US" dirty="0"/>
              <a:t>Using input from an “adversary-controlled” resource for other system calls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8A610B-6696-764C-A710-F2A948BD63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0A809A-06DC-8844-9485-D689142EC649}"/>
              </a:ext>
            </a:extLst>
          </p:cNvPr>
          <p:cNvSpPr txBox="1"/>
          <p:nvPr/>
        </p:nvSpPr>
        <p:spPr>
          <a:xfrm>
            <a:off x="584193" y="2858715"/>
            <a:ext cx="11351135" cy="34163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3600" b="1" dirty="0">
                <a:latin typeface="Courier New"/>
                <a:cs typeface="Courier New"/>
              </a:rPr>
              <a:t>1 serve(char *</a:t>
            </a:r>
            <a:r>
              <a:rPr lang="en-US" sz="3600" b="1" dirty="0" err="1">
                <a:latin typeface="Courier New"/>
                <a:cs typeface="Courier New"/>
              </a:rPr>
              <a:t>src</a:t>
            </a:r>
            <a:r>
              <a:rPr lang="en-US" sz="3600" b="1" dirty="0">
                <a:latin typeface="Courier New"/>
                <a:cs typeface="Courier New"/>
              </a:rPr>
              <a:t>) {</a:t>
            </a:r>
          </a:p>
          <a:p>
            <a:pPr algn="l"/>
            <a:r>
              <a:rPr lang="en-US" sz="3600" b="1" dirty="0">
                <a:latin typeface="Courier New"/>
                <a:cs typeface="Courier New"/>
              </a:rPr>
              <a:t>2  </a:t>
            </a:r>
            <a:r>
              <a:rPr lang="en-US" sz="3600" b="1" dirty="0" err="1">
                <a:latin typeface="Courier New"/>
                <a:cs typeface="Courier New"/>
              </a:rPr>
              <a:t>fd</a:t>
            </a:r>
            <a:r>
              <a:rPr lang="en-US" sz="3600" b="1" dirty="0">
                <a:latin typeface="Courier New"/>
                <a:cs typeface="Courier New"/>
              </a:rPr>
              <a:t> = open(</a:t>
            </a:r>
            <a:r>
              <a:rPr lang="en-US" sz="3600" b="1" dirty="0" err="1">
                <a:latin typeface="Courier New"/>
                <a:cs typeface="Courier New"/>
              </a:rPr>
              <a:t>src</a:t>
            </a:r>
            <a:r>
              <a:rPr lang="en-US" sz="3600" b="1" dirty="0">
                <a:latin typeface="Courier New"/>
                <a:cs typeface="Courier New"/>
              </a:rPr>
              <a:t>);  </a:t>
            </a:r>
            <a:r>
              <a:rPr lang="en-US" sz="3200" b="1" dirty="0">
                <a:latin typeface="Courier New"/>
                <a:cs typeface="Courier New"/>
              </a:rPr>
              <a:t>// adversary control?</a:t>
            </a:r>
          </a:p>
          <a:p>
            <a:r>
              <a:rPr lang="en-US" sz="3600" b="1" dirty="0">
                <a:latin typeface="Courier New"/>
                <a:cs typeface="Courier New"/>
              </a:rPr>
              <a:t>3  read(</a:t>
            </a:r>
            <a:r>
              <a:rPr lang="en-US" sz="3600" b="1" dirty="0" err="1">
                <a:latin typeface="Courier New"/>
                <a:cs typeface="Courier New"/>
              </a:rPr>
              <a:t>fd</a:t>
            </a:r>
            <a:r>
              <a:rPr lang="en-US" sz="3600" b="1" dirty="0">
                <a:latin typeface="Courier New"/>
                <a:cs typeface="Courier New"/>
              </a:rPr>
              <a:t>, </a:t>
            </a:r>
            <a:r>
              <a:rPr lang="en-US" sz="3600" b="1" dirty="0" err="1">
                <a:latin typeface="Courier New"/>
                <a:cs typeface="Courier New"/>
              </a:rPr>
              <a:t>buf</a:t>
            </a:r>
            <a:r>
              <a:rPr lang="en-US" sz="3600" b="1" dirty="0">
                <a:latin typeface="Courier New"/>
                <a:cs typeface="Courier New"/>
              </a:rPr>
              <a:t>, size); </a:t>
            </a:r>
          </a:p>
          <a:p>
            <a:r>
              <a:rPr lang="en-US" sz="3600" b="1" dirty="0">
                <a:latin typeface="Courier New"/>
                <a:cs typeface="Courier New"/>
              </a:rPr>
              <a:t>4  filter(</a:t>
            </a:r>
            <a:r>
              <a:rPr lang="en-US" sz="3600" b="1" dirty="0" err="1">
                <a:latin typeface="Courier New"/>
                <a:cs typeface="Courier New"/>
              </a:rPr>
              <a:t>buf</a:t>
            </a:r>
            <a:r>
              <a:rPr lang="en-US" sz="3600" b="1" dirty="0">
                <a:latin typeface="Courier New"/>
                <a:cs typeface="Courier New"/>
              </a:rPr>
              <a:t>);     </a:t>
            </a:r>
            <a:r>
              <a:rPr lang="en-US" sz="3200" b="1" dirty="0">
                <a:latin typeface="Courier New"/>
                <a:cs typeface="Courier New"/>
              </a:rPr>
              <a:t>// filter bad input</a:t>
            </a:r>
            <a:endParaRPr lang="en-US" sz="3600" b="1" dirty="0">
              <a:latin typeface="Courier New"/>
              <a:cs typeface="Courier New"/>
            </a:endParaRPr>
          </a:p>
          <a:p>
            <a:pPr algn="l"/>
            <a:r>
              <a:rPr lang="en-US" sz="3600" b="1" dirty="0">
                <a:latin typeface="Courier New"/>
                <a:cs typeface="Courier New"/>
              </a:rPr>
              <a:t>5  open(</a:t>
            </a:r>
            <a:r>
              <a:rPr lang="en-US" sz="3600" b="1" dirty="0" err="1">
                <a:latin typeface="Courier New"/>
                <a:cs typeface="Courier New"/>
              </a:rPr>
              <a:t>buf</a:t>
            </a:r>
            <a:r>
              <a:rPr lang="en-US" sz="3600" b="1" dirty="0">
                <a:latin typeface="Courier New"/>
                <a:cs typeface="Courier New"/>
              </a:rPr>
              <a:t>);       </a:t>
            </a:r>
            <a:r>
              <a:rPr lang="en-US" sz="3200" b="1" dirty="0">
                <a:latin typeface="Courier New"/>
                <a:cs typeface="Courier New"/>
              </a:rPr>
              <a:t>// open filtered name</a:t>
            </a:r>
          </a:p>
          <a:p>
            <a:pPr algn="l"/>
            <a:r>
              <a:rPr lang="en-US" sz="3600" b="1" dirty="0">
                <a:latin typeface="Courier New"/>
                <a:cs typeface="Courier New"/>
              </a:rPr>
              <a:t>6 }</a:t>
            </a:r>
            <a:endParaRPr lang="en-US" sz="1406" b="1" dirty="0">
              <a:latin typeface="Courier New"/>
              <a:cs typeface="Courier New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AF69DB9-8CD9-A94B-B2B9-05376FF93A06}"/>
              </a:ext>
            </a:extLst>
          </p:cNvPr>
          <p:cNvSpPr/>
          <p:nvPr/>
        </p:nvSpPr>
        <p:spPr bwMode="auto">
          <a:xfrm>
            <a:off x="1293450" y="3470141"/>
            <a:ext cx="4433584" cy="493105"/>
          </a:xfrm>
          <a:prstGeom prst="rect">
            <a:avLst/>
          </a:prstGeom>
          <a:solidFill>
            <a:srgbClr val="FF0000">
              <a:alpha val="3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953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B6DF2C2-F848-2546-89D0-DC14059B9D1F}"/>
              </a:ext>
            </a:extLst>
          </p:cNvPr>
          <p:cNvSpPr/>
          <p:nvPr/>
        </p:nvSpPr>
        <p:spPr bwMode="auto">
          <a:xfrm>
            <a:off x="1293450" y="5101390"/>
            <a:ext cx="2941668" cy="493105"/>
          </a:xfrm>
          <a:prstGeom prst="rect">
            <a:avLst/>
          </a:prstGeom>
          <a:solidFill>
            <a:srgbClr val="FF0000">
              <a:alpha val="3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953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8C92CA6-A0CD-984C-8C05-C09E1C998D90}"/>
              </a:ext>
            </a:extLst>
          </p:cNvPr>
          <p:cNvSpPr/>
          <p:nvPr/>
        </p:nvSpPr>
        <p:spPr bwMode="auto">
          <a:xfrm>
            <a:off x="1293450" y="4529179"/>
            <a:ext cx="3631476" cy="493105"/>
          </a:xfrm>
          <a:prstGeom prst="rect">
            <a:avLst/>
          </a:prstGeom>
          <a:solidFill>
            <a:srgbClr val="92D050">
              <a:alpha val="3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953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9802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5FC99-7ED9-2C47-BBDB-505663133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ProcWall</a:t>
            </a:r>
            <a:r>
              <a:rPr lang="en-US" dirty="0"/>
              <a:t> Stateful Policies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017C34-D354-2745-B05C-E691BE6C70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err="1"/>
              <a:t>ProcWall</a:t>
            </a:r>
            <a:r>
              <a:rPr lang="en-US" dirty="0"/>
              <a:t> can control one </a:t>
            </a:r>
            <a:r>
              <a:rPr lang="en-US" dirty="0" err="1"/>
              <a:t>syscall</a:t>
            </a:r>
            <a:r>
              <a:rPr lang="en-US" dirty="0"/>
              <a:t> based on properties of a previous </a:t>
            </a:r>
            <a:r>
              <a:rPr lang="en-US" dirty="0" err="1"/>
              <a:t>syscall</a:t>
            </a:r>
            <a:endParaRPr lang="en-US" dirty="0"/>
          </a:p>
          <a:p>
            <a:pPr lvl="1"/>
            <a:r>
              <a:rPr lang="en-US" dirty="0"/>
              <a:t>Using input from an “adversary-controlled” resource for other system calls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Program filtering can fail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8A610B-6696-764C-A710-F2A948BD63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0A809A-06DC-8844-9485-D689142EC649}"/>
              </a:ext>
            </a:extLst>
          </p:cNvPr>
          <p:cNvSpPr txBox="1"/>
          <p:nvPr/>
        </p:nvSpPr>
        <p:spPr>
          <a:xfrm>
            <a:off x="584193" y="2858715"/>
            <a:ext cx="11351135" cy="34163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3600" b="1" dirty="0">
                <a:latin typeface="Courier New"/>
                <a:cs typeface="Courier New"/>
              </a:rPr>
              <a:t>1 serve(char *</a:t>
            </a:r>
            <a:r>
              <a:rPr lang="en-US" sz="3600" b="1" dirty="0" err="1">
                <a:latin typeface="Courier New"/>
                <a:cs typeface="Courier New"/>
              </a:rPr>
              <a:t>src</a:t>
            </a:r>
            <a:r>
              <a:rPr lang="en-US" sz="3600" b="1" dirty="0">
                <a:latin typeface="Courier New"/>
                <a:cs typeface="Courier New"/>
              </a:rPr>
              <a:t>) {</a:t>
            </a:r>
          </a:p>
          <a:p>
            <a:pPr algn="l"/>
            <a:r>
              <a:rPr lang="en-US" sz="3600" b="1" dirty="0">
                <a:latin typeface="Courier New"/>
                <a:cs typeface="Courier New"/>
              </a:rPr>
              <a:t>2  </a:t>
            </a:r>
            <a:r>
              <a:rPr lang="en-US" sz="3600" b="1" dirty="0" err="1">
                <a:latin typeface="Courier New"/>
                <a:cs typeface="Courier New"/>
              </a:rPr>
              <a:t>fd</a:t>
            </a:r>
            <a:r>
              <a:rPr lang="en-US" sz="3600" b="1" dirty="0">
                <a:latin typeface="Courier New"/>
                <a:cs typeface="Courier New"/>
              </a:rPr>
              <a:t> = open(</a:t>
            </a:r>
            <a:r>
              <a:rPr lang="en-US" sz="3600" b="1" dirty="0" err="1">
                <a:latin typeface="Courier New"/>
                <a:cs typeface="Courier New"/>
              </a:rPr>
              <a:t>src</a:t>
            </a:r>
            <a:r>
              <a:rPr lang="en-US" sz="3600" b="1" dirty="0">
                <a:latin typeface="Courier New"/>
                <a:cs typeface="Courier New"/>
              </a:rPr>
              <a:t>);  </a:t>
            </a:r>
            <a:r>
              <a:rPr lang="en-US" sz="3200" b="1" dirty="0">
                <a:latin typeface="Courier New"/>
                <a:cs typeface="Courier New"/>
              </a:rPr>
              <a:t>// adversary control?</a:t>
            </a:r>
          </a:p>
          <a:p>
            <a:r>
              <a:rPr lang="en-US" sz="3600" b="1" dirty="0">
                <a:latin typeface="Courier New"/>
                <a:cs typeface="Courier New"/>
              </a:rPr>
              <a:t>3  read(</a:t>
            </a:r>
            <a:r>
              <a:rPr lang="en-US" sz="3600" b="1" dirty="0" err="1">
                <a:latin typeface="Courier New"/>
                <a:cs typeface="Courier New"/>
              </a:rPr>
              <a:t>fd</a:t>
            </a:r>
            <a:r>
              <a:rPr lang="en-US" sz="3600" b="1" dirty="0">
                <a:latin typeface="Courier New"/>
                <a:cs typeface="Courier New"/>
              </a:rPr>
              <a:t>, </a:t>
            </a:r>
            <a:r>
              <a:rPr lang="en-US" sz="3600" b="1" dirty="0" err="1">
                <a:latin typeface="Courier New"/>
                <a:cs typeface="Courier New"/>
              </a:rPr>
              <a:t>buf</a:t>
            </a:r>
            <a:r>
              <a:rPr lang="en-US" sz="3600" b="1" dirty="0">
                <a:latin typeface="Courier New"/>
                <a:cs typeface="Courier New"/>
              </a:rPr>
              <a:t>, size); </a:t>
            </a:r>
          </a:p>
          <a:p>
            <a:r>
              <a:rPr lang="en-US" sz="3600" b="1" dirty="0">
                <a:latin typeface="Courier New"/>
                <a:cs typeface="Courier New"/>
              </a:rPr>
              <a:t>4  filter(</a:t>
            </a:r>
            <a:r>
              <a:rPr lang="en-US" sz="3600" b="1" dirty="0" err="1">
                <a:latin typeface="Courier New"/>
                <a:cs typeface="Courier New"/>
              </a:rPr>
              <a:t>buf</a:t>
            </a:r>
            <a:r>
              <a:rPr lang="en-US" sz="3600" b="1" dirty="0">
                <a:latin typeface="Courier New"/>
                <a:cs typeface="Courier New"/>
              </a:rPr>
              <a:t>);     </a:t>
            </a:r>
            <a:r>
              <a:rPr lang="en-US" sz="3200" b="1" dirty="0">
                <a:latin typeface="Courier New"/>
                <a:cs typeface="Courier New"/>
              </a:rPr>
              <a:t>// filter incorrectly</a:t>
            </a:r>
            <a:endParaRPr lang="en-US" sz="3600" b="1" dirty="0">
              <a:latin typeface="Courier New"/>
              <a:cs typeface="Courier New"/>
            </a:endParaRPr>
          </a:p>
          <a:p>
            <a:pPr algn="l"/>
            <a:r>
              <a:rPr lang="en-US" sz="3600" b="1" dirty="0">
                <a:latin typeface="Courier New"/>
                <a:cs typeface="Courier New"/>
              </a:rPr>
              <a:t>5  open(</a:t>
            </a:r>
            <a:r>
              <a:rPr lang="en-US" sz="3600" b="1" dirty="0" err="1">
                <a:latin typeface="Courier New"/>
                <a:cs typeface="Courier New"/>
              </a:rPr>
              <a:t>buf</a:t>
            </a:r>
            <a:r>
              <a:rPr lang="en-US" sz="3600" b="1" dirty="0">
                <a:latin typeface="Courier New"/>
                <a:cs typeface="Courier New"/>
              </a:rPr>
              <a:t>);       </a:t>
            </a:r>
            <a:r>
              <a:rPr lang="en-US" sz="3200" b="1" dirty="0">
                <a:latin typeface="Courier New"/>
                <a:cs typeface="Courier New"/>
              </a:rPr>
              <a:t>// </a:t>
            </a:r>
            <a:r>
              <a:rPr lang="en-US" sz="3200" b="1" dirty="0" err="1">
                <a:latin typeface="Courier New"/>
                <a:cs typeface="Courier New"/>
              </a:rPr>
              <a:t>ProcWall</a:t>
            </a:r>
            <a:r>
              <a:rPr lang="en-US" sz="3200" b="1" dirty="0">
                <a:latin typeface="Courier New"/>
                <a:cs typeface="Courier New"/>
              </a:rPr>
              <a:t> restricts</a:t>
            </a:r>
            <a:endParaRPr lang="en-US" sz="3600" b="1" dirty="0">
              <a:latin typeface="Courier New"/>
              <a:cs typeface="Courier New"/>
            </a:endParaRPr>
          </a:p>
          <a:p>
            <a:pPr algn="l"/>
            <a:r>
              <a:rPr lang="en-US" sz="3600" b="1" dirty="0">
                <a:latin typeface="Courier New"/>
                <a:cs typeface="Courier New"/>
              </a:rPr>
              <a:t>6 }</a:t>
            </a:r>
            <a:endParaRPr lang="en-US" sz="1406" b="1" dirty="0">
              <a:latin typeface="Courier New"/>
              <a:cs typeface="Courier New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AF69DB9-8CD9-A94B-B2B9-05376FF93A06}"/>
              </a:ext>
            </a:extLst>
          </p:cNvPr>
          <p:cNvSpPr/>
          <p:nvPr/>
        </p:nvSpPr>
        <p:spPr bwMode="auto">
          <a:xfrm>
            <a:off x="1293450" y="3470141"/>
            <a:ext cx="4433584" cy="493105"/>
          </a:xfrm>
          <a:prstGeom prst="rect">
            <a:avLst/>
          </a:prstGeom>
          <a:solidFill>
            <a:srgbClr val="FF0000">
              <a:alpha val="3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953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B6DF2C2-F848-2546-89D0-DC14059B9D1F}"/>
              </a:ext>
            </a:extLst>
          </p:cNvPr>
          <p:cNvSpPr/>
          <p:nvPr/>
        </p:nvSpPr>
        <p:spPr bwMode="auto">
          <a:xfrm>
            <a:off x="1293450" y="5101390"/>
            <a:ext cx="2941668" cy="493105"/>
          </a:xfrm>
          <a:prstGeom prst="rect">
            <a:avLst/>
          </a:prstGeom>
          <a:solidFill>
            <a:srgbClr val="92D050">
              <a:alpha val="3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953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8C92CA6-A0CD-984C-8C05-C09E1C998D90}"/>
              </a:ext>
            </a:extLst>
          </p:cNvPr>
          <p:cNvSpPr/>
          <p:nvPr/>
        </p:nvSpPr>
        <p:spPr bwMode="auto">
          <a:xfrm>
            <a:off x="1293450" y="4529179"/>
            <a:ext cx="3631476" cy="493105"/>
          </a:xfrm>
          <a:prstGeom prst="rect">
            <a:avLst/>
          </a:prstGeom>
          <a:solidFill>
            <a:srgbClr val="FF0000">
              <a:alpha val="3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953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652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017C34-D354-2745-B05C-E691BE6C70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sz="3200" dirty="0" err="1"/>
              <a:t>ProcWall</a:t>
            </a:r>
            <a:r>
              <a:rPr lang="en-US" sz="3200" dirty="0"/>
              <a:t> can record key states to guide defenses in future ops</a:t>
            </a:r>
            <a:endParaRPr lang="en-US" sz="2400" dirty="0"/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7941B4-5984-5144-BF15-F0FBF25C5C35}"/>
              </a:ext>
            </a:extLst>
          </p:cNvPr>
          <p:cNvSpPr txBox="1"/>
          <p:nvPr/>
        </p:nvSpPr>
        <p:spPr>
          <a:xfrm>
            <a:off x="6490464" y="3323936"/>
            <a:ext cx="2781874" cy="139038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1406" b="1" dirty="0">
                <a:latin typeface="Courier New"/>
                <a:cs typeface="Courier New"/>
              </a:rPr>
              <a:t>1 serve(char *</a:t>
            </a:r>
            <a:r>
              <a:rPr lang="en-US" sz="1406" b="1" dirty="0" err="1">
                <a:latin typeface="Courier New"/>
                <a:cs typeface="Courier New"/>
              </a:rPr>
              <a:t>src</a:t>
            </a:r>
            <a:r>
              <a:rPr lang="en-US" sz="1406" b="1" dirty="0">
                <a:latin typeface="Courier New"/>
                <a:cs typeface="Courier New"/>
              </a:rPr>
              <a:t>) {</a:t>
            </a:r>
          </a:p>
          <a:p>
            <a:pPr algn="l"/>
            <a:r>
              <a:rPr lang="en-US" sz="1406" b="1" dirty="0">
                <a:latin typeface="Courier New"/>
                <a:cs typeface="Courier New"/>
              </a:rPr>
              <a:t>2  </a:t>
            </a:r>
            <a:r>
              <a:rPr lang="en-US" sz="1406" b="1" dirty="0" err="1">
                <a:latin typeface="Courier New"/>
                <a:cs typeface="Courier New"/>
              </a:rPr>
              <a:t>fd</a:t>
            </a:r>
            <a:r>
              <a:rPr lang="en-US" sz="1406" b="1" dirty="0">
                <a:latin typeface="Courier New"/>
                <a:cs typeface="Courier New"/>
              </a:rPr>
              <a:t> = open(</a:t>
            </a:r>
            <a:r>
              <a:rPr lang="en-US" sz="1406" b="1" dirty="0" err="1">
                <a:latin typeface="Courier New"/>
                <a:cs typeface="Courier New"/>
              </a:rPr>
              <a:t>src</a:t>
            </a:r>
            <a:r>
              <a:rPr lang="en-US" sz="1406" b="1" dirty="0">
                <a:latin typeface="Courier New"/>
                <a:cs typeface="Courier New"/>
              </a:rPr>
              <a:t>);</a:t>
            </a:r>
          </a:p>
          <a:p>
            <a:r>
              <a:rPr lang="en-US" sz="1406" b="1" dirty="0">
                <a:latin typeface="Courier New"/>
                <a:cs typeface="Courier New"/>
              </a:rPr>
              <a:t>3  read(</a:t>
            </a:r>
            <a:r>
              <a:rPr lang="en-US" sz="1406" b="1" dirty="0" err="1">
                <a:latin typeface="Courier New"/>
                <a:cs typeface="Courier New"/>
              </a:rPr>
              <a:t>fd</a:t>
            </a:r>
            <a:r>
              <a:rPr lang="en-US" sz="1406" b="1" dirty="0">
                <a:latin typeface="Courier New"/>
                <a:cs typeface="Courier New"/>
              </a:rPr>
              <a:t>, </a:t>
            </a:r>
            <a:r>
              <a:rPr lang="en-US" sz="1406" b="1" dirty="0" err="1">
                <a:latin typeface="Courier New"/>
                <a:cs typeface="Courier New"/>
              </a:rPr>
              <a:t>buf</a:t>
            </a:r>
            <a:r>
              <a:rPr lang="en-US" sz="1406" b="1" dirty="0">
                <a:latin typeface="Courier New"/>
                <a:cs typeface="Courier New"/>
              </a:rPr>
              <a:t>, size); </a:t>
            </a:r>
          </a:p>
          <a:p>
            <a:r>
              <a:rPr lang="en-US" sz="1406" b="1" dirty="0">
                <a:latin typeface="Courier New"/>
                <a:cs typeface="Courier New"/>
              </a:rPr>
              <a:t>4  filter(</a:t>
            </a:r>
            <a:r>
              <a:rPr lang="en-US" sz="1406" b="1" dirty="0" err="1">
                <a:latin typeface="Courier New"/>
                <a:cs typeface="Courier New"/>
              </a:rPr>
              <a:t>buf</a:t>
            </a:r>
            <a:r>
              <a:rPr lang="en-US" sz="1406" b="1" dirty="0">
                <a:latin typeface="Courier New"/>
                <a:cs typeface="Courier New"/>
              </a:rPr>
              <a:t>);</a:t>
            </a:r>
          </a:p>
          <a:p>
            <a:pPr algn="l"/>
            <a:r>
              <a:rPr lang="en-US" sz="1406" b="1" dirty="0">
                <a:latin typeface="Courier New"/>
                <a:cs typeface="Courier New"/>
              </a:rPr>
              <a:t>5  open(</a:t>
            </a:r>
            <a:r>
              <a:rPr lang="en-US" sz="1406" b="1" dirty="0" err="1">
                <a:latin typeface="Courier New"/>
                <a:cs typeface="Courier New"/>
              </a:rPr>
              <a:t>buf</a:t>
            </a:r>
            <a:r>
              <a:rPr lang="en-US" sz="1406" b="1" dirty="0">
                <a:latin typeface="Courier New"/>
                <a:cs typeface="Courier New"/>
              </a:rPr>
              <a:t>); </a:t>
            </a:r>
          </a:p>
          <a:p>
            <a:pPr algn="l"/>
            <a:r>
              <a:rPr lang="en-US" sz="1406" b="1" dirty="0">
                <a:latin typeface="Courier New"/>
                <a:cs typeface="Courier New"/>
              </a:rPr>
              <a:t>6 }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AB57B8-8E24-BE4F-9AF5-FD7E7C007663}"/>
              </a:ext>
            </a:extLst>
          </p:cNvPr>
          <p:cNvSpPr/>
          <p:nvPr/>
        </p:nvSpPr>
        <p:spPr bwMode="auto">
          <a:xfrm>
            <a:off x="6811932" y="3538248"/>
            <a:ext cx="2153631" cy="288903"/>
          </a:xfrm>
          <a:prstGeom prst="rect">
            <a:avLst/>
          </a:prstGeom>
          <a:solidFill>
            <a:srgbClr val="FF0000">
              <a:alpha val="3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953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5FC99-7ED9-2C47-BBDB-505663133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ProcWall</a:t>
            </a:r>
            <a:r>
              <a:rPr lang="en-US" dirty="0"/>
              <a:t> Stateful Policies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8A610B-6696-764C-A710-F2A948BD63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DCFBA20-5572-C444-A001-911E55FDCFDB}"/>
              </a:ext>
            </a:extLst>
          </p:cNvPr>
          <p:cNvSpPr/>
          <p:nvPr/>
        </p:nvSpPr>
        <p:spPr bwMode="auto">
          <a:xfrm>
            <a:off x="2364634" y="2976150"/>
            <a:ext cx="2250286" cy="2260328"/>
          </a:xfrm>
          <a:prstGeom prst="ellips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1125" baseline="-25000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1125" baseline="-25000" dirty="0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1125" baseline="-25000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1125" baseline="-25000" dirty="0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1125" baseline="-25000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1125" baseline="-25000" dirty="0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1125" baseline="-25000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E76BEB8-F95E-D142-B138-AA6D68DCB5AC}"/>
              </a:ext>
            </a:extLst>
          </p:cNvPr>
          <p:cNvSpPr/>
          <p:nvPr/>
        </p:nvSpPr>
        <p:spPr bwMode="auto">
          <a:xfrm>
            <a:off x="3359953" y="4106313"/>
            <a:ext cx="995319" cy="994544"/>
          </a:xfrm>
          <a:prstGeom prst="ellips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1125" b="1" dirty="0">
              <a:solidFill>
                <a:schemeClr val="accent4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1125" b="1" dirty="0">
                <a:solidFill>
                  <a:schemeClr val="accent4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Check</a:t>
            </a: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1125" b="1" dirty="0" err="1">
                <a:solidFill>
                  <a:schemeClr val="accent4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Passwd</a:t>
            </a:r>
            <a:endParaRPr lang="en-US" sz="1125" b="1" dirty="0">
              <a:solidFill>
                <a:schemeClr val="accent4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6ADDE5-C0C2-5348-8FA6-981C00D7BB71}"/>
              </a:ext>
            </a:extLst>
          </p:cNvPr>
          <p:cNvSpPr/>
          <p:nvPr/>
        </p:nvSpPr>
        <p:spPr bwMode="auto">
          <a:xfrm>
            <a:off x="3316678" y="3066563"/>
            <a:ext cx="1038594" cy="1039750"/>
          </a:xfrm>
          <a:prstGeom prst="ellipse">
            <a:avLst/>
          </a:prstGeom>
          <a:solidFill>
            <a:srgbClr val="AC342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br>
              <a:rPr lang="en-US" sz="1125" b="1" dirty="0">
                <a:solidFill>
                  <a:schemeClr val="accent4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</a:br>
            <a:r>
              <a:rPr lang="en-US" sz="1125" b="1" dirty="0">
                <a:solidFill>
                  <a:schemeClr val="accent4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Serve</a:t>
            </a: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1125" b="1" dirty="0">
                <a:solidFill>
                  <a:schemeClr val="accent4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HTML</a:t>
            </a: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1125" b="1" dirty="0">
                <a:solidFill>
                  <a:schemeClr val="accent4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File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1FED49-5276-BB4D-99E9-43BB5AF81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7733" y="4422759"/>
            <a:ext cx="692396" cy="2173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F79900-D71E-EF4E-A324-A732C5E292EA}"/>
              </a:ext>
            </a:extLst>
          </p:cNvPr>
          <p:cNvSpPr txBox="1"/>
          <p:nvPr/>
        </p:nvSpPr>
        <p:spPr>
          <a:xfrm>
            <a:off x="2364634" y="3609041"/>
            <a:ext cx="143590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50" dirty="0">
                <a:solidFill>
                  <a:schemeClr val="bg1"/>
                </a:solidFill>
              </a:rPr>
              <a:t>.</a:t>
            </a:r>
            <a:r>
              <a:rPr lang="en-US" sz="2250" dirty="0" err="1">
                <a:solidFill>
                  <a:schemeClr val="bg1"/>
                </a:solidFill>
              </a:rPr>
              <a:t>edu</a:t>
            </a:r>
            <a:endParaRPr lang="en-US" sz="2250" dirty="0">
              <a:solidFill>
                <a:schemeClr val="bg1"/>
              </a:solidFill>
            </a:endParaRPr>
          </a:p>
          <a:p>
            <a:r>
              <a:rPr lang="en-US" sz="2250" dirty="0" err="1">
                <a:solidFill>
                  <a:schemeClr val="bg1"/>
                </a:solidFill>
              </a:rPr>
              <a:t>webserver</a:t>
            </a:r>
            <a:endParaRPr lang="en-US" sz="2250" dirty="0">
              <a:solidFill>
                <a:schemeClr val="bg1"/>
              </a:solidFill>
            </a:endParaRPr>
          </a:p>
        </p:txBody>
      </p:sp>
      <p:grpSp>
        <p:nvGrpSpPr>
          <p:cNvPr id="10" name="Group 44">
            <a:extLst>
              <a:ext uri="{FF2B5EF4-FFF2-40B4-BE49-F238E27FC236}">
                <a16:creationId xmlns:a16="http://schemas.microsoft.com/office/drawing/2014/main" id="{8106B056-5055-654C-9B9C-F67A72EE698D}"/>
              </a:ext>
            </a:extLst>
          </p:cNvPr>
          <p:cNvGrpSpPr/>
          <p:nvPr/>
        </p:nvGrpSpPr>
        <p:grpSpPr>
          <a:xfrm>
            <a:off x="3436196" y="4112193"/>
            <a:ext cx="2946797" cy="871774"/>
            <a:chOff x="1701800" y="6477000"/>
            <a:chExt cx="4191000" cy="1239857"/>
          </a:xfrm>
        </p:grpSpPr>
        <p:pic>
          <p:nvPicPr>
            <p:cNvPr id="11" name="Picture 10" descr="AA002733.png">
              <a:extLst>
                <a:ext uri="{FF2B5EF4-FFF2-40B4-BE49-F238E27FC236}">
                  <a16:creationId xmlns:a16="http://schemas.microsoft.com/office/drawing/2014/main" id="{B141DE34-7B2E-034C-98DD-D3F60137E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49000"/>
            </a:blip>
            <a:stretch>
              <a:fillRect/>
            </a:stretch>
          </p:blipFill>
          <p:spPr>
            <a:xfrm flipH="1">
              <a:off x="1701800" y="6477000"/>
              <a:ext cx="1951911" cy="1219200"/>
            </a:xfrm>
            <a:prstGeom prst="rect">
              <a:avLst/>
            </a:prstGeom>
          </p:spPr>
        </p:pic>
        <p:cxnSp>
          <p:nvCxnSpPr>
            <p:cNvPr id="12" name="Curved Connector 38">
              <a:extLst>
                <a:ext uri="{FF2B5EF4-FFF2-40B4-BE49-F238E27FC236}">
                  <a16:creationId xmlns:a16="http://schemas.microsoft.com/office/drawing/2014/main" id="{0FC52EFE-1CAF-304C-BE21-B672915581F0}"/>
                </a:ext>
              </a:extLst>
            </p:cNvPr>
            <p:cNvCxnSpPr/>
            <p:nvPr/>
          </p:nvCxnSpPr>
          <p:spPr bwMode="auto">
            <a:xfrm rot="10800000">
              <a:off x="2921000" y="7086600"/>
              <a:ext cx="2971800" cy="1588"/>
            </a:xfrm>
            <a:prstGeom prst="straightConnector1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127000" cap="flat" cmpd="sng" algn="ctr">
              <a:solidFill>
                <a:srgbClr val="FF6600"/>
              </a:solidFill>
              <a:prstDash val="sysDash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15F9E94-0977-0544-A684-F6F4703351F7}"/>
                </a:ext>
              </a:extLst>
            </p:cNvPr>
            <p:cNvSpPr txBox="1"/>
            <p:nvPr/>
          </p:nvSpPr>
          <p:spPr>
            <a:xfrm>
              <a:off x="3811691" y="7147811"/>
              <a:ext cx="1801792" cy="5690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B050"/>
                  </a:solidFill>
                </a:rPr>
                <a:t>Introspect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E9DFE8F-8EB0-9045-8CBC-A4A80E6C1585}"/>
              </a:ext>
            </a:extLst>
          </p:cNvPr>
          <p:cNvSpPr/>
          <p:nvPr/>
        </p:nvSpPr>
        <p:spPr bwMode="auto">
          <a:xfrm>
            <a:off x="6804585" y="4185327"/>
            <a:ext cx="2153631" cy="288903"/>
          </a:xfrm>
          <a:prstGeom prst="rect">
            <a:avLst/>
          </a:prstGeom>
          <a:solidFill>
            <a:srgbClr val="FF0000">
              <a:alpha val="3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953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BCE0444-6D77-834B-A58E-37D696A96125}"/>
              </a:ext>
            </a:extLst>
          </p:cNvPr>
          <p:cNvSpPr txBox="1">
            <a:spLocks/>
          </p:cNvSpPr>
          <p:nvPr/>
        </p:nvSpPr>
        <p:spPr bwMode="auto">
          <a:xfrm>
            <a:off x="2195027" y="2022031"/>
            <a:ext cx="7983141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5719" tIns="35719" rIns="35719" bIns="35719" numCol="1" anchor="t" anchorCtr="0" compatLnSpc="1">
            <a:prstTxWarp prst="textNoShape">
              <a:avLst/>
            </a:prstTxWarp>
          </a:bodyPr>
          <a:lstStyle/>
          <a:p>
            <a:pPr marL="482186" indent="-294669" defTabSz="642915" eaLnBrk="0" fontAlgn="base" hangingPunct="0">
              <a:spcBef>
                <a:spcPts val="1406"/>
              </a:spcBef>
              <a:spcAft>
                <a:spcPct val="0"/>
              </a:spcAft>
              <a:buSzPct val="89000"/>
              <a:defRPr/>
            </a:pPr>
            <a:r>
              <a:rPr lang="en-US" sz="2531" b="1" kern="0" dirty="0">
                <a:solidFill>
                  <a:srgbClr val="FF0000"/>
                </a:solidFill>
                <a:latin typeface="Gill Sans"/>
                <a:cs typeface="Gill Sans"/>
                <a:sym typeface="Gill Sans" pitchFamily="-65" charset="0"/>
              </a:rPr>
              <a:t>Record receipt of adversary-controlled data to  guide defenses for use of that data 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8A574A60-4677-BB49-B516-3516345558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4429157"/>
              </p:ext>
            </p:extLst>
          </p:nvPr>
        </p:nvGraphicFramePr>
        <p:xfrm>
          <a:off x="5553155" y="5091699"/>
          <a:ext cx="5269758" cy="13816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70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58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0747">
                <a:tc>
                  <a:txBody>
                    <a:bodyPr/>
                    <a:lstStyle/>
                    <a:p>
                      <a:r>
                        <a:rPr lang="en-US" sz="1300" dirty="0"/>
                        <a:t>Process</a:t>
                      </a:r>
                      <a:r>
                        <a:rPr lang="en-US" sz="1300" baseline="0" dirty="0"/>
                        <a:t> Context</a:t>
                      </a:r>
                      <a:endParaRPr lang="en-US" sz="13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1300" dirty="0" err="1"/>
                        <a:t>ProcWall</a:t>
                      </a:r>
                      <a:r>
                        <a:rPr lang="en-US" sz="1300" dirty="0"/>
                        <a:t> Action</a:t>
                      </a:r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State Recorded</a:t>
                      </a:r>
                    </a:p>
                  </a:txBody>
                  <a:tcPr marL="64294" marR="64294" marT="32147" marB="3214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056">
                <a:tc>
                  <a:txBody>
                    <a:bodyPr/>
                    <a:lstStyle/>
                    <a:p>
                      <a:r>
                        <a:rPr lang="en-US" sz="1300" dirty="0"/>
                        <a:t>Line 2</a:t>
                      </a:r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Check whether “</a:t>
                      </a:r>
                      <a:r>
                        <a:rPr lang="en-US" sz="1300" dirty="0" err="1"/>
                        <a:t>src</a:t>
                      </a:r>
                      <a:r>
                        <a:rPr lang="en-US" sz="1300" dirty="0"/>
                        <a:t>” may be adversary-controlled file</a:t>
                      </a:r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Store “safe” or “adversary” with </a:t>
                      </a:r>
                      <a:r>
                        <a:rPr lang="en-US" sz="1300" dirty="0" err="1"/>
                        <a:t>fd</a:t>
                      </a:r>
                      <a:endParaRPr lang="en-US" sz="1300" dirty="0"/>
                    </a:p>
                  </a:txBody>
                  <a:tcPr marL="64294" marR="64294" marT="32147" marB="3214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747">
                <a:tc>
                  <a:txBody>
                    <a:bodyPr/>
                    <a:lstStyle/>
                    <a:p>
                      <a:r>
                        <a:rPr lang="en-US" sz="1300" dirty="0"/>
                        <a:t>Line 5</a:t>
                      </a:r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Restrict/log if: (1) “adversary” </a:t>
                      </a:r>
                      <a:r>
                        <a:rPr lang="en-US" sz="1300" dirty="0" err="1"/>
                        <a:t>fd</a:t>
                      </a:r>
                      <a:r>
                        <a:rPr lang="en-US" sz="1300" dirty="0"/>
                        <a:t> state and (2) opens “adversary-inaccessible” file</a:t>
                      </a:r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-----</a:t>
                      </a:r>
                    </a:p>
                  </a:txBody>
                  <a:tcPr marL="64294" marR="64294" marT="32147" marB="3214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432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5FC99-7ED9-2C47-BBDB-505663133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</a:t>
            </a:r>
            <a:r>
              <a:rPr lang="en-US" dirty="0" err="1"/>
              <a:t>ProcWall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017C34-D354-2745-B05C-E691BE6C70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31" y="1389279"/>
            <a:ext cx="11953775" cy="5335572"/>
          </a:xfrm>
        </p:spPr>
        <p:txBody>
          <a:bodyPr>
            <a:normAutofit/>
          </a:bodyPr>
          <a:lstStyle/>
          <a:p>
            <a:r>
              <a:rPr lang="en-US" sz="3200" dirty="0"/>
              <a:t> Some </a:t>
            </a:r>
            <a:r>
              <a:rPr lang="en-US" sz="3200" dirty="0">
                <a:solidFill>
                  <a:schemeClr val="accent1"/>
                </a:solidFill>
              </a:rPr>
              <a:t>simple policies </a:t>
            </a:r>
            <a:r>
              <a:rPr lang="en-US" sz="3200" dirty="0"/>
              <a:t>to enforce…</a:t>
            </a:r>
            <a:endParaRPr lang="en-US" sz="2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8A610B-6696-764C-A710-F2A948BD63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CE33F7-14C4-FE43-A40B-7EDB673F472C}"/>
              </a:ext>
            </a:extLst>
          </p:cNvPr>
          <p:cNvSpPr/>
          <p:nvPr/>
        </p:nvSpPr>
        <p:spPr>
          <a:xfrm>
            <a:off x="699621" y="3223742"/>
            <a:ext cx="3939603" cy="1316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Web </a:t>
            </a:r>
          </a:p>
          <a:p>
            <a:pPr algn="ctr"/>
            <a:r>
              <a:rPr lang="en-US" dirty="0"/>
              <a:t>Server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47338D-6D35-5249-852E-3A0E86A00643}"/>
              </a:ext>
            </a:extLst>
          </p:cNvPr>
          <p:cNvSpPr txBox="1"/>
          <p:nvPr/>
        </p:nvSpPr>
        <p:spPr>
          <a:xfrm>
            <a:off x="487706" y="2264108"/>
            <a:ext cx="45005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Both"/>
            </a:pPr>
            <a:r>
              <a:rPr lang="en-US" b="1" dirty="0"/>
              <a:t>Context-sensitive</a:t>
            </a:r>
            <a:r>
              <a:rPr lang="en-US" dirty="0"/>
              <a:t>: Restrict </a:t>
            </a:r>
            <a:r>
              <a:rPr lang="en-US" dirty="0" err="1"/>
              <a:t>entrypoints</a:t>
            </a:r>
            <a:r>
              <a:rPr lang="en-US" dirty="0"/>
              <a:t> for</a:t>
            </a:r>
          </a:p>
          <a:p>
            <a:r>
              <a:rPr lang="en-US" dirty="0"/>
              <a:t>      untrusted or secret resources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EA3C618-4250-E049-B0EF-20ABD8092B49}"/>
              </a:ext>
            </a:extLst>
          </p:cNvPr>
          <p:cNvSpPr/>
          <p:nvPr/>
        </p:nvSpPr>
        <p:spPr>
          <a:xfrm>
            <a:off x="7306710" y="3226437"/>
            <a:ext cx="1058779" cy="1041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Web </a:t>
            </a:r>
          </a:p>
          <a:p>
            <a:pPr algn="ctr"/>
            <a:r>
              <a:rPr lang="en-US" dirty="0"/>
              <a:t>Server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C42304B-77B4-9A4B-927E-E6ED86AD289C}"/>
              </a:ext>
            </a:extLst>
          </p:cNvPr>
          <p:cNvSpPr txBox="1"/>
          <p:nvPr/>
        </p:nvSpPr>
        <p:spPr>
          <a:xfrm>
            <a:off x="6485990" y="2266281"/>
            <a:ext cx="4434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(2) </a:t>
            </a:r>
            <a:r>
              <a:rPr lang="en-US" b="1" dirty="0"/>
              <a:t>Stateful</a:t>
            </a:r>
            <a:r>
              <a:rPr lang="en-US" dirty="0"/>
              <a:t>: Restrict/authorize permissions </a:t>
            </a:r>
          </a:p>
          <a:p>
            <a:r>
              <a:rPr lang="en-US" dirty="0"/>
              <a:t>after a determining event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03B75B3-9A90-CC49-85F1-43289AF30B14}"/>
              </a:ext>
            </a:extLst>
          </p:cNvPr>
          <p:cNvSpPr/>
          <p:nvPr/>
        </p:nvSpPr>
        <p:spPr>
          <a:xfrm>
            <a:off x="9009098" y="3225668"/>
            <a:ext cx="1058779" cy="1041100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Web </a:t>
            </a:r>
          </a:p>
          <a:p>
            <a:pPr algn="ctr"/>
            <a:r>
              <a:rPr lang="en-US" dirty="0"/>
              <a:t>Server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B9E817B-F4F7-024F-B4F0-0CA91AF0009C}"/>
              </a:ext>
            </a:extLst>
          </p:cNvPr>
          <p:cNvSpPr/>
          <p:nvPr/>
        </p:nvSpPr>
        <p:spPr>
          <a:xfrm>
            <a:off x="7202930" y="4669130"/>
            <a:ext cx="1258811" cy="10411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</a:rPr>
              <a:t>(t1) Use</a:t>
            </a:r>
          </a:p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</a:rPr>
              <a:t>Untrusted</a:t>
            </a:r>
          </a:p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</a:rPr>
              <a:t>Input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8B6521C-ACD9-8649-9286-00A41E234BF6}"/>
              </a:ext>
            </a:extLst>
          </p:cNvPr>
          <p:cNvCxnSpPr>
            <a:cxnSpLocks/>
            <a:stCxn id="21" idx="3"/>
            <a:endCxn id="27" idx="1"/>
          </p:cNvCxnSpPr>
          <p:nvPr/>
        </p:nvCxnSpPr>
        <p:spPr>
          <a:xfrm flipV="1">
            <a:off x="8365489" y="3746218"/>
            <a:ext cx="643609" cy="76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19142D84-D40E-C14F-AA11-6F598D1F08FB}"/>
              </a:ext>
            </a:extLst>
          </p:cNvPr>
          <p:cNvSpPr/>
          <p:nvPr/>
        </p:nvSpPr>
        <p:spPr>
          <a:xfrm>
            <a:off x="823421" y="4412626"/>
            <a:ext cx="249035" cy="25457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813D7EC-AB9A-424C-A5A9-CD02845E7AC7}"/>
              </a:ext>
            </a:extLst>
          </p:cNvPr>
          <p:cNvSpPr/>
          <p:nvPr/>
        </p:nvSpPr>
        <p:spPr>
          <a:xfrm>
            <a:off x="1143791" y="4406910"/>
            <a:ext cx="249035" cy="25457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DA725335-4598-9246-8033-EB8B9D449EE1}"/>
              </a:ext>
            </a:extLst>
          </p:cNvPr>
          <p:cNvSpPr/>
          <p:nvPr/>
        </p:nvSpPr>
        <p:spPr>
          <a:xfrm>
            <a:off x="1465649" y="4406910"/>
            <a:ext cx="249035" cy="25457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D32F637-DCE8-1E45-9816-CE1B74D9BC1B}"/>
              </a:ext>
            </a:extLst>
          </p:cNvPr>
          <p:cNvSpPr/>
          <p:nvPr/>
        </p:nvSpPr>
        <p:spPr>
          <a:xfrm>
            <a:off x="1780350" y="4406910"/>
            <a:ext cx="249035" cy="25457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22E33C3-7A37-8246-9B08-D8FB77DEEA53}"/>
              </a:ext>
            </a:extLst>
          </p:cNvPr>
          <p:cNvSpPr/>
          <p:nvPr/>
        </p:nvSpPr>
        <p:spPr>
          <a:xfrm>
            <a:off x="2095010" y="4406910"/>
            <a:ext cx="249035" cy="25457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F640CF0-6980-E348-A6D7-EE0A269997DE}"/>
              </a:ext>
            </a:extLst>
          </p:cNvPr>
          <p:cNvSpPr/>
          <p:nvPr/>
        </p:nvSpPr>
        <p:spPr>
          <a:xfrm>
            <a:off x="2409756" y="4404854"/>
            <a:ext cx="249035" cy="25457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1A1EAC8B-1D75-4948-A0D6-B4C7EB4A6D40}"/>
              </a:ext>
            </a:extLst>
          </p:cNvPr>
          <p:cNvSpPr/>
          <p:nvPr/>
        </p:nvSpPr>
        <p:spPr>
          <a:xfrm>
            <a:off x="2721846" y="4412626"/>
            <a:ext cx="249035" cy="25457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E10969B6-BC96-9C4E-BA20-F8E89470DE44}"/>
              </a:ext>
            </a:extLst>
          </p:cNvPr>
          <p:cNvSpPr/>
          <p:nvPr/>
        </p:nvSpPr>
        <p:spPr>
          <a:xfrm>
            <a:off x="3033895" y="4412626"/>
            <a:ext cx="249035" cy="25457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7A299379-1847-854D-8F79-324892D5F912}"/>
              </a:ext>
            </a:extLst>
          </p:cNvPr>
          <p:cNvSpPr/>
          <p:nvPr/>
        </p:nvSpPr>
        <p:spPr>
          <a:xfrm>
            <a:off x="3340298" y="4404854"/>
            <a:ext cx="249035" cy="25457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2F137D9D-6D2C-EF4B-9C7C-004249BCFD8B}"/>
              </a:ext>
            </a:extLst>
          </p:cNvPr>
          <p:cNvSpPr/>
          <p:nvPr/>
        </p:nvSpPr>
        <p:spPr>
          <a:xfrm>
            <a:off x="3646701" y="4404854"/>
            <a:ext cx="249035" cy="2545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C397E0C4-752C-3541-B542-ED95B08895A3}"/>
              </a:ext>
            </a:extLst>
          </p:cNvPr>
          <p:cNvSpPr/>
          <p:nvPr/>
        </p:nvSpPr>
        <p:spPr>
          <a:xfrm>
            <a:off x="3950368" y="4404854"/>
            <a:ext cx="249035" cy="25457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4637CEAF-37CA-394C-94D4-D8B37F9B41E2}"/>
              </a:ext>
            </a:extLst>
          </p:cNvPr>
          <p:cNvSpPr/>
          <p:nvPr/>
        </p:nvSpPr>
        <p:spPr>
          <a:xfrm>
            <a:off x="4245284" y="4404854"/>
            <a:ext cx="249035" cy="25457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7F6FC161-DAFC-8843-B615-E5D2D3CF6C3B}"/>
              </a:ext>
            </a:extLst>
          </p:cNvPr>
          <p:cNvCxnSpPr>
            <a:cxnSpLocks/>
            <a:stCxn id="32" idx="0"/>
            <a:endCxn id="21" idx="2"/>
          </p:cNvCxnSpPr>
          <p:nvPr/>
        </p:nvCxnSpPr>
        <p:spPr>
          <a:xfrm flipV="1">
            <a:off x="7832336" y="4267537"/>
            <a:ext cx="3764" cy="40159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8007B4E0-48FC-0640-A41B-0C3A6A3CA606}"/>
              </a:ext>
            </a:extLst>
          </p:cNvPr>
          <p:cNvSpPr/>
          <p:nvPr/>
        </p:nvSpPr>
        <p:spPr>
          <a:xfrm>
            <a:off x="8912758" y="4669130"/>
            <a:ext cx="1258811" cy="10411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</a:rPr>
              <a:t>(t2) Limit Perms for</a:t>
            </a:r>
          </a:p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</a:rPr>
              <a:t>2</a:t>
            </a:r>
            <a:r>
              <a:rPr lang="en-US" baseline="30000" dirty="0">
                <a:ln>
                  <a:solidFill>
                    <a:schemeClr val="tx1"/>
                  </a:solidFill>
                </a:ln>
              </a:rPr>
              <a:t>nd</a:t>
            </a:r>
            <a:r>
              <a:rPr lang="en-US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dirty="0" err="1">
                <a:ln>
                  <a:solidFill>
                    <a:schemeClr val="tx1"/>
                  </a:solidFill>
                </a:ln>
              </a:rPr>
              <a:t>syscall</a:t>
            </a:r>
            <a:endParaRPr lang="en-US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0E3592C-BB92-B246-BC2F-64B333F302F9}"/>
              </a:ext>
            </a:extLst>
          </p:cNvPr>
          <p:cNvSpPr txBox="1"/>
          <p:nvPr/>
        </p:nvSpPr>
        <p:spPr>
          <a:xfrm>
            <a:off x="521788" y="5354825"/>
            <a:ext cx="1549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Use untrusted</a:t>
            </a:r>
          </a:p>
          <a:p>
            <a:pPr algn="ctr"/>
            <a:r>
              <a:rPr lang="en-US" b="1" dirty="0"/>
              <a:t>inputs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DD919774-0E94-A64E-B6B9-01B840F59BB5}"/>
              </a:ext>
            </a:extLst>
          </p:cNvPr>
          <p:cNvCxnSpPr>
            <a:cxnSpLocks/>
            <a:endCxn id="39" idx="4"/>
          </p:cNvCxnSpPr>
          <p:nvPr/>
        </p:nvCxnSpPr>
        <p:spPr>
          <a:xfrm flipV="1">
            <a:off x="1158119" y="4661488"/>
            <a:ext cx="110190" cy="75777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8B839825-5E3D-5A40-A44E-8AACE918A024}"/>
              </a:ext>
            </a:extLst>
          </p:cNvPr>
          <p:cNvCxnSpPr>
            <a:cxnSpLocks/>
            <a:endCxn id="41" idx="4"/>
          </p:cNvCxnSpPr>
          <p:nvPr/>
        </p:nvCxnSpPr>
        <p:spPr>
          <a:xfrm flipV="1">
            <a:off x="1461885" y="4661488"/>
            <a:ext cx="442983" cy="75324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D8062231-DF2F-9D48-B897-DC51C7208A6F}"/>
              </a:ext>
            </a:extLst>
          </p:cNvPr>
          <p:cNvCxnSpPr>
            <a:cxnSpLocks/>
            <a:stCxn id="57" idx="0"/>
            <a:endCxn id="27" idx="2"/>
          </p:cNvCxnSpPr>
          <p:nvPr/>
        </p:nvCxnSpPr>
        <p:spPr>
          <a:xfrm flipH="1" flipV="1">
            <a:off x="9538488" y="4266768"/>
            <a:ext cx="3676" cy="40236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712D8E06-8F0F-564B-A397-F114FB763503}"/>
              </a:ext>
            </a:extLst>
          </p:cNvPr>
          <p:cNvSpPr txBox="1"/>
          <p:nvPr/>
        </p:nvSpPr>
        <p:spPr>
          <a:xfrm>
            <a:off x="3278856" y="5381186"/>
            <a:ext cx="1211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Use secret</a:t>
            </a:r>
          </a:p>
          <a:p>
            <a:pPr algn="ctr"/>
            <a:r>
              <a:rPr lang="en-US" b="1" dirty="0"/>
              <a:t>inputs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6D46AA69-8A0E-5744-891C-7EC32CDD96C1}"/>
              </a:ext>
            </a:extLst>
          </p:cNvPr>
          <p:cNvCxnSpPr>
            <a:cxnSpLocks/>
            <a:endCxn id="47" idx="4"/>
          </p:cNvCxnSpPr>
          <p:nvPr/>
        </p:nvCxnSpPr>
        <p:spPr>
          <a:xfrm flipV="1">
            <a:off x="3771218" y="4659432"/>
            <a:ext cx="1" cy="77720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E9022AAB-44AD-C94B-8A2F-7EE84CE16139}"/>
              </a:ext>
            </a:extLst>
          </p:cNvPr>
          <p:cNvCxnSpPr>
            <a:cxnSpLocks/>
            <a:endCxn id="48" idx="4"/>
          </p:cNvCxnSpPr>
          <p:nvPr/>
        </p:nvCxnSpPr>
        <p:spPr>
          <a:xfrm flipV="1">
            <a:off x="3937793" y="4659432"/>
            <a:ext cx="137093" cy="77720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Oval 82">
            <a:extLst>
              <a:ext uri="{FF2B5EF4-FFF2-40B4-BE49-F238E27FC236}">
                <a16:creationId xmlns:a16="http://schemas.microsoft.com/office/drawing/2014/main" id="{EBB08F0E-618F-AC46-943A-4024CCE12DE8}"/>
              </a:ext>
            </a:extLst>
          </p:cNvPr>
          <p:cNvSpPr/>
          <p:nvPr/>
        </p:nvSpPr>
        <p:spPr>
          <a:xfrm>
            <a:off x="7707817" y="4015498"/>
            <a:ext cx="249035" cy="25457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64A738C5-5127-7B42-B1BA-4946202444F8}"/>
              </a:ext>
            </a:extLst>
          </p:cNvPr>
          <p:cNvSpPr/>
          <p:nvPr/>
        </p:nvSpPr>
        <p:spPr>
          <a:xfrm>
            <a:off x="9400250" y="4028132"/>
            <a:ext cx="249035" cy="25457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913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F6D5808-8DDA-BC4C-B704-101D75F6A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Access Control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1C1B1E-15F7-0947-9EE4-8BD3508865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 </a:t>
            </a:r>
            <a:r>
              <a:rPr lang="en-US" sz="3600" dirty="0">
                <a:solidFill>
                  <a:srgbClr val="0070C0"/>
                </a:solidFill>
              </a:rPr>
              <a:t>Circa 2000</a:t>
            </a:r>
            <a:r>
              <a:rPr lang="en-US" sz="3600" dirty="0"/>
              <a:t>: network services ran </a:t>
            </a:r>
            <a:r>
              <a:rPr lang="en-US" sz="3600" dirty="0">
                <a:solidFill>
                  <a:srgbClr val="FF0000"/>
                </a:solidFill>
              </a:rPr>
              <a:t>as root/admin</a:t>
            </a:r>
            <a:endParaRPr lang="en-US" sz="3200" dirty="0">
              <a:solidFill>
                <a:srgbClr val="FF0000"/>
              </a:solidFill>
            </a:endParaRPr>
          </a:p>
          <a:p>
            <a:pPr lvl="1"/>
            <a:r>
              <a:rPr lang="en-US" sz="3200" dirty="0"/>
              <a:t>One vulnerability and host was compromised</a:t>
            </a:r>
          </a:p>
          <a:p>
            <a:pPr lvl="1"/>
            <a:r>
              <a:rPr lang="en-US" sz="3200" dirty="0"/>
              <a:t>And could be used to take over much of the Internet – WORMS! </a:t>
            </a:r>
          </a:p>
          <a:p>
            <a:pPr marL="0" indent="0">
              <a:buNone/>
            </a:pPr>
            <a:endParaRPr lang="en-US" sz="3600" b="1" i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823E80-AA7D-6444-AFBB-ED9197D2B6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3D22C65A-46AC-654B-B7F9-DAD43D623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6011" y="3177777"/>
            <a:ext cx="7508330" cy="318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1891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5FC99-7ED9-2C47-BBDB-505663133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</a:t>
            </a:r>
            <a:r>
              <a:rPr lang="en-US" dirty="0" err="1"/>
              <a:t>ProcWall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017C34-D354-2745-B05C-E691BE6C70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 What are the steps to utilize </a:t>
            </a:r>
            <a:r>
              <a:rPr lang="en-US" sz="3200" dirty="0" err="1"/>
              <a:t>ProcWall</a:t>
            </a:r>
            <a:r>
              <a:rPr lang="en-US" sz="3200" dirty="0"/>
              <a:t>?</a:t>
            </a:r>
          </a:p>
          <a:p>
            <a:pPr lvl="1"/>
            <a:r>
              <a:rPr lang="en-US" dirty="0"/>
              <a:t>Log legal operations – as for Linux MAC policies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8A610B-6696-764C-A710-F2A948BD63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CE33F7-14C4-FE43-A40B-7EDB673F472C}"/>
              </a:ext>
            </a:extLst>
          </p:cNvPr>
          <p:cNvSpPr/>
          <p:nvPr/>
        </p:nvSpPr>
        <p:spPr>
          <a:xfrm>
            <a:off x="4101250" y="3262370"/>
            <a:ext cx="1058779" cy="1041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Web </a:t>
            </a:r>
          </a:p>
          <a:p>
            <a:pPr algn="ctr"/>
            <a:r>
              <a:rPr lang="en-US" dirty="0"/>
              <a:t>Server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47338D-6D35-5249-852E-3A0E86A00643}"/>
              </a:ext>
            </a:extLst>
          </p:cNvPr>
          <p:cNvSpPr txBox="1"/>
          <p:nvPr/>
        </p:nvSpPr>
        <p:spPr>
          <a:xfrm>
            <a:off x="3807016" y="2794281"/>
            <a:ext cx="1974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(1) Pick a Program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80FAE1-E552-E948-BDE8-B147D8E18603}"/>
              </a:ext>
            </a:extLst>
          </p:cNvPr>
          <p:cNvSpPr/>
          <p:nvPr/>
        </p:nvSpPr>
        <p:spPr>
          <a:xfrm>
            <a:off x="6439871" y="3262370"/>
            <a:ext cx="1058779" cy="10411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Web </a:t>
            </a:r>
          </a:p>
          <a:p>
            <a:pPr algn="ctr"/>
            <a:r>
              <a:rPr lang="en-US" dirty="0"/>
              <a:t>Server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948D27-A0B7-7A49-8FAD-6F1FEBA32DB4}"/>
              </a:ext>
            </a:extLst>
          </p:cNvPr>
          <p:cNvSpPr txBox="1"/>
          <p:nvPr/>
        </p:nvSpPr>
        <p:spPr>
          <a:xfrm>
            <a:off x="6109058" y="2794281"/>
            <a:ext cx="2047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(2) Log Its Contexts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2348075-E92F-474B-AEDE-3A4ED59C9657}"/>
              </a:ext>
            </a:extLst>
          </p:cNvPr>
          <p:cNvSpPr/>
          <p:nvPr/>
        </p:nvSpPr>
        <p:spPr>
          <a:xfrm>
            <a:off x="5358769" y="4813355"/>
            <a:ext cx="3224462" cy="10411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</a:rPr>
              <a:t>PW logs:</a:t>
            </a:r>
          </a:p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</a:rPr>
              <a:t>(a) Contexts and Accesses</a:t>
            </a:r>
          </a:p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</a:rPr>
              <a:t>(b) States and Resultant (a)’s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4EA768F-8AEF-E647-88CF-32B8190FDA82}"/>
              </a:ext>
            </a:extLst>
          </p:cNvPr>
          <p:cNvCxnSpPr>
            <a:stCxn id="15" idx="2"/>
          </p:cNvCxnSpPr>
          <p:nvPr/>
        </p:nvCxnSpPr>
        <p:spPr>
          <a:xfrm>
            <a:off x="6969261" y="4303470"/>
            <a:ext cx="0" cy="498465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28384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5FC99-7ED9-2C47-BBDB-505663133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</a:t>
            </a:r>
            <a:r>
              <a:rPr lang="en-US" dirty="0" err="1"/>
              <a:t>ProcWall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017C34-D354-2745-B05C-E691BE6C70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 What are the steps to utilize </a:t>
            </a:r>
            <a:r>
              <a:rPr lang="en-US" sz="3200" dirty="0" err="1"/>
              <a:t>ProcWall</a:t>
            </a:r>
            <a:r>
              <a:rPr lang="en-US" sz="3200" dirty="0"/>
              <a:t>?</a:t>
            </a:r>
          </a:p>
          <a:p>
            <a:pPr lvl="1"/>
            <a:r>
              <a:rPr lang="en-US" dirty="0"/>
              <a:t>Automatically generate policies from those logs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8A610B-6696-764C-A710-F2A948BD63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2348075-E92F-474B-AEDE-3A4ED59C9657}"/>
              </a:ext>
            </a:extLst>
          </p:cNvPr>
          <p:cNvSpPr/>
          <p:nvPr/>
        </p:nvSpPr>
        <p:spPr>
          <a:xfrm>
            <a:off x="2827865" y="3577222"/>
            <a:ext cx="1268040" cy="10411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</a:rPr>
              <a:t>PW</a:t>
            </a:r>
          </a:p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</a:rPr>
              <a:t>Log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DF03420-4DA2-CE4F-B60D-8F103A5B8C6C}"/>
              </a:ext>
            </a:extLst>
          </p:cNvPr>
          <p:cNvSpPr/>
          <p:nvPr/>
        </p:nvSpPr>
        <p:spPr>
          <a:xfrm>
            <a:off x="4862399" y="3577222"/>
            <a:ext cx="2223756" cy="10411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</a:rPr>
              <a:t>Generate PW Rules</a:t>
            </a:r>
          </a:p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</a:rPr>
              <a:t>From (a) and (b)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72B87F8-7CAF-3A4B-BEF1-24585BB68412}"/>
              </a:ext>
            </a:extLst>
          </p:cNvPr>
          <p:cNvCxnSpPr>
            <a:cxnSpLocks/>
            <a:stCxn id="18" idx="3"/>
            <a:endCxn id="23" idx="1"/>
          </p:cNvCxnSpPr>
          <p:nvPr/>
        </p:nvCxnSpPr>
        <p:spPr>
          <a:xfrm>
            <a:off x="4095905" y="4097772"/>
            <a:ext cx="76649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C42304B-77B4-9A4B-927E-E6ED86AD289C}"/>
              </a:ext>
            </a:extLst>
          </p:cNvPr>
          <p:cNvSpPr txBox="1"/>
          <p:nvPr/>
        </p:nvSpPr>
        <p:spPr>
          <a:xfrm>
            <a:off x="4862399" y="3046385"/>
            <a:ext cx="2303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(3) Generate Its Rules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C606D6-E580-8A43-91BD-6037135708D4}"/>
              </a:ext>
            </a:extLst>
          </p:cNvPr>
          <p:cNvSpPr/>
          <p:nvPr/>
        </p:nvSpPr>
        <p:spPr>
          <a:xfrm>
            <a:off x="7768426" y="3565802"/>
            <a:ext cx="1258811" cy="10411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</a:rPr>
              <a:t>PW</a:t>
            </a:r>
          </a:p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</a:rPr>
              <a:t>Rules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6FD34BB-49C8-5847-8039-4E16FEBDF258}"/>
              </a:ext>
            </a:extLst>
          </p:cNvPr>
          <p:cNvCxnSpPr>
            <a:cxnSpLocks/>
            <a:stCxn id="23" idx="3"/>
            <a:endCxn id="28" idx="1"/>
          </p:cNvCxnSpPr>
          <p:nvPr/>
        </p:nvCxnSpPr>
        <p:spPr>
          <a:xfrm flipV="1">
            <a:off x="7086155" y="4086352"/>
            <a:ext cx="682271" cy="114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94273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5FC99-7ED9-2C47-BBDB-505663133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</a:t>
            </a:r>
            <a:r>
              <a:rPr lang="en-US" dirty="0" err="1"/>
              <a:t>ProcWall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017C34-D354-2745-B05C-E691BE6C70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 What are the steps to utilize </a:t>
            </a:r>
            <a:r>
              <a:rPr lang="en-US" sz="3200" dirty="0" err="1"/>
              <a:t>ProcWall</a:t>
            </a:r>
            <a:r>
              <a:rPr lang="en-US" sz="3200" dirty="0"/>
              <a:t>?</a:t>
            </a:r>
          </a:p>
          <a:p>
            <a:pPr lvl="1"/>
            <a:r>
              <a:rPr lang="en-US" dirty="0"/>
              <a:t>Install rules to monitor/protect program executions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8A610B-6696-764C-A710-F2A948BD63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03B75B3-9A90-CC49-85F1-43289AF30B14}"/>
              </a:ext>
            </a:extLst>
          </p:cNvPr>
          <p:cNvSpPr/>
          <p:nvPr/>
        </p:nvSpPr>
        <p:spPr>
          <a:xfrm>
            <a:off x="6490105" y="3245438"/>
            <a:ext cx="1058779" cy="1041100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Web </a:t>
            </a:r>
          </a:p>
          <a:p>
            <a:pPr algn="ctr"/>
            <a:r>
              <a:rPr lang="en-US" dirty="0"/>
              <a:t>Server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C606D6-E580-8A43-91BD-6037135708D4}"/>
              </a:ext>
            </a:extLst>
          </p:cNvPr>
          <p:cNvSpPr/>
          <p:nvPr/>
        </p:nvSpPr>
        <p:spPr>
          <a:xfrm>
            <a:off x="4246298" y="4785003"/>
            <a:ext cx="1258811" cy="10411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</a:rPr>
              <a:t>Install Rules</a:t>
            </a:r>
          </a:p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</a:rPr>
              <a:t>in PW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B9E817B-F4F7-024F-B4F0-0CA91AF0009C}"/>
              </a:ext>
            </a:extLst>
          </p:cNvPr>
          <p:cNvSpPr/>
          <p:nvPr/>
        </p:nvSpPr>
        <p:spPr>
          <a:xfrm>
            <a:off x="6390088" y="4785003"/>
            <a:ext cx="1258811" cy="10411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</a:rPr>
              <a:t>PW Monitors</a:t>
            </a:r>
          </a:p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</a:rPr>
              <a:t>Process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AAB2D60-6A87-FF4E-B977-E4A76C6AC3CD}"/>
              </a:ext>
            </a:extLst>
          </p:cNvPr>
          <p:cNvSpPr txBox="1"/>
          <p:nvPr/>
        </p:nvSpPr>
        <p:spPr>
          <a:xfrm>
            <a:off x="5478596" y="2782519"/>
            <a:ext cx="337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(4) Monitor the Running Program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BEA2D3B-C4D6-D048-97F6-DEBC1B334B91}"/>
              </a:ext>
            </a:extLst>
          </p:cNvPr>
          <p:cNvCxnSpPr>
            <a:stCxn id="28" idx="3"/>
            <a:endCxn id="32" idx="1"/>
          </p:cNvCxnSpPr>
          <p:nvPr/>
        </p:nvCxnSpPr>
        <p:spPr>
          <a:xfrm>
            <a:off x="5505109" y="5305553"/>
            <a:ext cx="88497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8B6521C-ACD9-8649-9286-00A41E234BF6}"/>
              </a:ext>
            </a:extLst>
          </p:cNvPr>
          <p:cNvCxnSpPr>
            <a:stCxn id="32" idx="0"/>
            <a:endCxn id="27" idx="2"/>
          </p:cNvCxnSpPr>
          <p:nvPr/>
        </p:nvCxnSpPr>
        <p:spPr>
          <a:xfrm flipV="1">
            <a:off x="7019494" y="4286538"/>
            <a:ext cx="1" cy="49846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75736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5FC99-7ED9-2C47-BBDB-505663133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ProcWall</a:t>
            </a:r>
            <a:r>
              <a:rPr lang="en-US" dirty="0"/>
              <a:t> Effectiveness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017C34-D354-2745-B05C-E691BE6C70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31" y="1519377"/>
            <a:ext cx="12104568" cy="5237558"/>
          </a:xfrm>
        </p:spPr>
        <p:txBody>
          <a:bodyPr>
            <a:normAutofit/>
          </a:bodyPr>
          <a:lstStyle/>
          <a:p>
            <a:r>
              <a:rPr lang="en-US" sz="3200" dirty="0"/>
              <a:t>Saves complexity and overhead for programs</a:t>
            </a:r>
          </a:p>
          <a:p>
            <a:pPr lvl="1"/>
            <a:r>
              <a:rPr lang="en-US" dirty="0"/>
              <a:t>Because </a:t>
            </a:r>
            <a:r>
              <a:rPr lang="en-US" dirty="0" err="1"/>
              <a:t>ProcWall</a:t>
            </a:r>
            <a:r>
              <a:rPr lang="en-US" dirty="0"/>
              <a:t> </a:t>
            </a:r>
            <a:r>
              <a:rPr lang="en-US" dirty="0">
                <a:solidFill>
                  <a:srgbClr val="0070C0"/>
                </a:solidFill>
              </a:rPr>
              <a:t>constrains the result of resolution </a:t>
            </a:r>
            <a:r>
              <a:rPr lang="en-US" dirty="0"/>
              <a:t>not the </a:t>
            </a:r>
            <a:r>
              <a:rPr lang="en-US" dirty="0">
                <a:solidFill>
                  <a:srgbClr val="FF0000"/>
                </a:solidFill>
              </a:rPr>
              <a:t>resolution process</a:t>
            </a:r>
          </a:p>
          <a:p>
            <a:pPr lvl="1"/>
            <a:r>
              <a:rPr lang="en-US" dirty="0"/>
              <a:t>Complex for programmers to use </a:t>
            </a:r>
            <a:r>
              <a:rPr lang="en-US" b="1" dirty="0"/>
              <a:t>open</a:t>
            </a:r>
            <a:r>
              <a:rPr lang="en-US" dirty="0"/>
              <a:t>, </a:t>
            </a:r>
            <a:r>
              <a:rPr lang="en-US" b="1" dirty="0" err="1"/>
              <a:t>openat</a:t>
            </a:r>
            <a:r>
              <a:rPr lang="en-US" dirty="0"/>
              <a:t>, </a:t>
            </a:r>
            <a:r>
              <a:rPr lang="en-US" b="1" dirty="0"/>
              <a:t>openat2</a:t>
            </a:r>
          </a:p>
          <a:p>
            <a:pPr lvl="1"/>
            <a:r>
              <a:rPr lang="en-US" dirty="0"/>
              <a:t>Saves from performing extra </a:t>
            </a:r>
            <a:r>
              <a:rPr lang="en-US" dirty="0" err="1"/>
              <a:t>syscalls</a:t>
            </a:r>
            <a:r>
              <a:rPr lang="en-US" dirty="0"/>
              <a:t> to collect file metadata</a:t>
            </a:r>
          </a:p>
          <a:p>
            <a:pPr lvl="1"/>
            <a:endParaRPr lang="en-US" dirty="0">
              <a:solidFill>
                <a:srgbClr val="FF0000"/>
              </a:solidFill>
            </a:endParaRPr>
          </a:p>
          <a:p>
            <a:pPr lvl="1"/>
            <a:endParaRPr lang="en-US" dirty="0">
              <a:solidFill>
                <a:srgbClr val="FF0000"/>
              </a:solidFill>
            </a:endParaRPr>
          </a:p>
          <a:p>
            <a:pPr lvl="1"/>
            <a:endParaRPr lang="en-US" dirty="0">
              <a:solidFill>
                <a:srgbClr val="FF0000"/>
              </a:solidFill>
            </a:endParaRPr>
          </a:p>
          <a:p>
            <a:pPr lvl="1"/>
            <a:endParaRPr lang="en-US" dirty="0">
              <a:solidFill>
                <a:srgbClr val="FF0000"/>
              </a:solidFill>
            </a:endParaRPr>
          </a:p>
          <a:p>
            <a:pPr lvl="1"/>
            <a:endParaRPr lang="en-US" dirty="0">
              <a:solidFill>
                <a:srgbClr val="FF0000"/>
              </a:solidFill>
            </a:endParaRPr>
          </a:p>
          <a:p>
            <a:pPr lvl="1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8A610B-6696-764C-A710-F2A948BD63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47338D-6D35-5249-852E-3A0E86A00643}"/>
              </a:ext>
            </a:extLst>
          </p:cNvPr>
          <p:cNvSpPr txBox="1"/>
          <p:nvPr/>
        </p:nvSpPr>
        <p:spPr>
          <a:xfrm>
            <a:off x="1132790" y="3684359"/>
            <a:ext cx="30940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ctr">
              <a:buAutoNum type="arabicParenBoth"/>
            </a:pPr>
            <a:r>
              <a:rPr lang="en-US" b="1" dirty="0"/>
              <a:t>Can check many resource </a:t>
            </a:r>
          </a:p>
          <a:p>
            <a:pPr algn="ctr"/>
            <a:r>
              <a:rPr lang="en-US" b="1" dirty="0"/>
              <a:t>properties (more flexible)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C42304B-77B4-9A4B-927E-E6ED86AD289C}"/>
              </a:ext>
            </a:extLst>
          </p:cNvPr>
          <p:cNvSpPr txBox="1"/>
          <p:nvPr/>
        </p:nvSpPr>
        <p:spPr>
          <a:xfrm>
            <a:off x="4462002" y="3684359"/>
            <a:ext cx="3010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(2) </a:t>
            </a:r>
            <a:r>
              <a:rPr lang="en-US" b="1" dirty="0"/>
              <a:t>Ensures expected results </a:t>
            </a:r>
          </a:p>
          <a:p>
            <a:pPr algn="ctr"/>
            <a:r>
              <a:rPr lang="en-US" b="1" dirty="0"/>
              <a:t>in one </a:t>
            </a:r>
            <a:r>
              <a:rPr lang="en-US" b="1" dirty="0" err="1"/>
              <a:t>syscall</a:t>
            </a:r>
            <a:r>
              <a:rPr lang="en-US" b="1" dirty="0"/>
              <a:t> (efficiency)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E759F44-B09B-7444-937E-57BC5F42771B}"/>
              </a:ext>
            </a:extLst>
          </p:cNvPr>
          <p:cNvSpPr txBox="1"/>
          <p:nvPr/>
        </p:nvSpPr>
        <p:spPr>
          <a:xfrm>
            <a:off x="7898565" y="3684359"/>
            <a:ext cx="30620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(3) </a:t>
            </a:r>
            <a:r>
              <a:rPr lang="en-US" b="1" dirty="0"/>
              <a:t>Resilient to race</a:t>
            </a:r>
          </a:p>
          <a:p>
            <a:pPr algn="ctr"/>
            <a:r>
              <a:rPr lang="en-US" b="1" dirty="0"/>
              <a:t>conditions in OS namespaces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5CAEEFB-C121-FE46-9075-F22693876EBD}"/>
              </a:ext>
            </a:extLst>
          </p:cNvPr>
          <p:cNvSpPr/>
          <p:nvPr/>
        </p:nvSpPr>
        <p:spPr>
          <a:xfrm>
            <a:off x="956112" y="4519251"/>
            <a:ext cx="3224462" cy="10411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</a:rPr>
              <a:t>Use multiple roots, MAC labels (high/low), etc.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4125494-D256-6F40-B1FC-8F665DC76194}"/>
              </a:ext>
            </a:extLst>
          </p:cNvPr>
          <p:cNvSpPr/>
          <p:nvPr/>
        </p:nvSpPr>
        <p:spPr>
          <a:xfrm>
            <a:off x="4415190" y="4519251"/>
            <a:ext cx="3224462" cy="10411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</a:rPr>
              <a:t>Do not have to run multiple</a:t>
            </a:r>
          </a:p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</a:rPr>
              <a:t>system calls to filter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2A5E566-2016-764B-A25A-9A5A63789D17}"/>
              </a:ext>
            </a:extLst>
          </p:cNvPr>
          <p:cNvSpPr/>
          <p:nvPr/>
        </p:nvSpPr>
        <p:spPr>
          <a:xfrm>
            <a:off x="7874268" y="4519251"/>
            <a:ext cx="3224462" cy="10411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</a:rPr>
              <a:t>All checking managed </a:t>
            </a:r>
          </a:p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</a:rPr>
              <a:t>by the system</a:t>
            </a:r>
          </a:p>
        </p:txBody>
      </p:sp>
    </p:spTree>
    <p:extLst>
      <p:ext uri="{BB962C8B-B14F-4D97-AF65-F5344CB8AC3E}">
        <p14:creationId xmlns:p14="http://schemas.microsoft.com/office/powerpoint/2010/main" val="40510309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5FC99-7ED9-2C47-BBDB-505663133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017C34-D354-2745-B05C-E691BE6C70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31" y="1421363"/>
            <a:ext cx="12104569" cy="5335572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sz="3200" dirty="0"/>
              <a:t>Mandatory access control for processes - since 2005</a:t>
            </a:r>
            <a:endParaRPr lang="en-US" dirty="0"/>
          </a:p>
          <a:p>
            <a:pPr lvl="1"/>
            <a:r>
              <a:rPr lang="en-US" sz="2800" dirty="0"/>
              <a:t>Still lots of obvious (in hindsight) vulnerabilities are exploited</a:t>
            </a:r>
          </a:p>
          <a:p>
            <a:r>
              <a:rPr lang="en-US" sz="3200" dirty="0"/>
              <a:t> </a:t>
            </a:r>
            <a:r>
              <a:rPr lang="en-US" sz="3200" dirty="0" err="1">
                <a:solidFill>
                  <a:srgbClr val="FF0000"/>
                </a:solidFill>
              </a:rPr>
              <a:t>ProcWall</a:t>
            </a:r>
            <a:r>
              <a:rPr lang="en-US" sz="3200" dirty="0"/>
              <a:t> (</a:t>
            </a:r>
            <a:r>
              <a:rPr lang="en-US" sz="3200" dirty="0">
                <a:latin typeface="Freestyle Script" panose="020F0502020204030204" pitchFamily="34" charset="0"/>
                <a:cs typeface="Freestyle Script" panose="020F0502020204030204" pitchFamily="34" charset="0"/>
              </a:rPr>
              <a:t>PW</a:t>
            </a:r>
            <a:r>
              <a:rPr lang="en-US" sz="3200" dirty="0"/>
              <a:t>) extends MAC w/ </a:t>
            </a:r>
            <a:r>
              <a:rPr lang="en-US" sz="3200" dirty="0">
                <a:solidFill>
                  <a:srgbClr val="FF0000"/>
                </a:solidFill>
              </a:rPr>
              <a:t>context-sensitive and stateful control</a:t>
            </a:r>
          </a:p>
          <a:p>
            <a:pPr lvl="1"/>
            <a:r>
              <a:rPr lang="en-US" sz="2800" dirty="0"/>
              <a:t>Like a </a:t>
            </a:r>
            <a:r>
              <a:rPr lang="en-US" sz="2800" dirty="0">
                <a:solidFill>
                  <a:srgbClr val="0070C0"/>
                </a:solidFill>
              </a:rPr>
              <a:t>stateful firewall</a:t>
            </a:r>
            <a:r>
              <a:rPr lang="en-US" sz="2800" dirty="0"/>
              <a:t>, but for individual process </a:t>
            </a:r>
            <a:r>
              <a:rPr lang="en-US" sz="2800" dirty="0" err="1"/>
              <a:t>entrypoints</a:t>
            </a:r>
            <a:r>
              <a:rPr lang="en-US" sz="2800" dirty="0"/>
              <a:t> (contexts)</a:t>
            </a:r>
          </a:p>
          <a:p>
            <a:pPr lvl="1"/>
            <a:r>
              <a:rPr lang="en-US" sz="2800" dirty="0"/>
              <a:t>Leverages </a:t>
            </a:r>
            <a:r>
              <a:rPr lang="en-US" sz="2800" dirty="0">
                <a:solidFill>
                  <a:srgbClr val="0070C0"/>
                </a:solidFill>
              </a:rPr>
              <a:t>hardware-based process tracing </a:t>
            </a:r>
            <a:r>
              <a:rPr lang="en-US" sz="2800" dirty="0"/>
              <a:t>to identify contexts</a:t>
            </a:r>
            <a:endParaRPr lang="en-US" sz="2800" dirty="0">
              <a:solidFill>
                <a:schemeClr val="accent1"/>
              </a:solidFill>
            </a:endParaRPr>
          </a:p>
          <a:p>
            <a:r>
              <a:rPr lang="en-US" sz="3200" dirty="0"/>
              <a:t> More </a:t>
            </a:r>
            <a:r>
              <a:rPr lang="en-US" sz="3200" dirty="0">
                <a:solidFill>
                  <a:srgbClr val="FF0000"/>
                </a:solidFill>
              </a:rPr>
              <a:t>advanced defenses </a:t>
            </a:r>
            <a:r>
              <a:rPr lang="en-US" sz="3200" dirty="0"/>
              <a:t>can be supported as well</a:t>
            </a:r>
          </a:p>
          <a:p>
            <a:pPr lvl="1"/>
            <a:r>
              <a:rPr lang="en-US" dirty="0"/>
              <a:t> More expressive contexts – </a:t>
            </a:r>
            <a:r>
              <a:rPr lang="en-US" dirty="0">
                <a:solidFill>
                  <a:srgbClr val="0070C0"/>
                </a:solidFill>
              </a:rPr>
              <a:t>call stacks and control flows</a:t>
            </a:r>
          </a:p>
          <a:p>
            <a:pPr lvl="1"/>
            <a:r>
              <a:rPr lang="en-US" dirty="0"/>
              <a:t> Decentralized Information Flow Control (DIFC)</a:t>
            </a:r>
          </a:p>
          <a:p>
            <a:pPr lvl="1"/>
            <a:r>
              <a:rPr lang="en-US" dirty="0"/>
              <a:t> Enhances provenance techniques </a:t>
            </a:r>
          </a:p>
          <a:p>
            <a:r>
              <a:rPr lang="en-US" sz="3200" dirty="0"/>
              <a:t> </a:t>
            </a:r>
            <a:r>
              <a:rPr lang="en-US" sz="3200" dirty="0">
                <a:solidFill>
                  <a:srgbClr val="00B050"/>
                </a:solidFill>
              </a:rPr>
              <a:t>Happy to discuss help in using and/or more advanced examples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8A610B-6696-764C-A710-F2A948BD63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0532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5FC99-7ED9-2C47-BBDB-505663133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017C34-D354-2745-B05C-E691BE6C70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8A610B-6696-764C-A710-F2A948BD63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8A1883-BAB1-5849-9C9F-2D8AB5A83C3D}"/>
              </a:ext>
            </a:extLst>
          </p:cNvPr>
          <p:cNvSpPr txBox="1"/>
          <p:nvPr/>
        </p:nvSpPr>
        <p:spPr>
          <a:xfrm>
            <a:off x="2951747" y="2630905"/>
            <a:ext cx="707456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/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2300781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F6D5808-8DDA-BC4C-B704-101D75F6A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Access Control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1C1B1E-15F7-0947-9EE4-8BD3508865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Effort to </a:t>
            </a:r>
            <a:r>
              <a:rPr lang="en-US" sz="3600" dirty="0">
                <a:solidFill>
                  <a:schemeClr val="accent1"/>
                </a:solidFill>
              </a:rPr>
              <a:t>confine network services </a:t>
            </a:r>
            <a:r>
              <a:rPr lang="en-US" sz="3600" dirty="0"/>
              <a:t>to protect hosts</a:t>
            </a:r>
            <a:endParaRPr lang="en-US" sz="4000" dirty="0"/>
          </a:p>
          <a:p>
            <a:pPr lvl="1"/>
            <a:r>
              <a:rPr lang="en-US" sz="3200" i="1" dirty="0"/>
              <a:t>E.g., </a:t>
            </a:r>
            <a:r>
              <a:rPr lang="en-US" sz="3200" i="1" dirty="0">
                <a:solidFill>
                  <a:srgbClr val="00B050"/>
                </a:solidFill>
              </a:rPr>
              <a:t>Linux Security Modules </a:t>
            </a:r>
            <a:r>
              <a:rPr lang="en-US" sz="3200" dirty="0"/>
              <a:t>framework</a:t>
            </a:r>
          </a:p>
          <a:p>
            <a:pPr lvl="1"/>
            <a:r>
              <a:rPr lang="en-US" sz="3200" dirty="0"/>
              <a:t>Network services and others run with limited permissions</a:t>
            </a:r>
          </a:p>
          <a:p>
            <a:pPr marL="0" indent="0">
              <a:buNone/>
            </a:pPr>
            <a:endParaRPr lang="en-US" sz="3600" b="1" i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823E80-AA7D-6444-AFBB-ED9197D2B6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680AFC0-5299-AB43-9F21-981FFA94E980}"/>
              </a:ext>
            </a:extLst>
          </p:cNvPr>
          <p:cNvSpPr/>
          <p:nvPr/>
        </p:nvSpPr>
        <p:spPr>
          <a:xfrm>
            <a:off x="1581751" y="3586793"/>
            <a:ext cx="3455469" cy="270171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6403E5D-18FB-5D48-A529-96FE562AE5A3}"/>
              </a:ext>
            </a:extLst>
          </p:cNvPr>
          <p:cNvSpPr/>
          <p:nvPr/>
        </p:nvSpPr>
        <p:spPr>
          <a:xfrm>
            <a:off x="3866147" y="4395537"/>
            <a:ext cx="1058779" cy="1041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Web </a:t>
            </a:r>
          </a:p>
          <a:p>
            <a:pPr algn="ctr"/>
            <a:r>
              <a:rPr lang="en-US" dirty="0"/>
              <a:t>Server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AC4B7D-FEDF-0448-9DE2-A38F56CF9871}"/>
              </a:ext>
            </a:extLst>
          </p:cNvPr>
          <p:cNvSpPr/>
          <p:nvPr/>
        </p:nvSpPr>
        <p:spPr>
          <a:xfrm>
            <a:off x="1852863" y="3810819"/>
            <a:ext cx="1058779" cy="648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Password</a:t>
            </a:r>
          </a:p>
          <a:p>
            <a:pPr algn="ctr"/>
            <a:r>
              <a:rPr lang="en-US" sz="1600" dirty="0"/>
              <a:t>Files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5A185E-33E0-F24D-85CF-0D8EB1E232A0}"/>
              </a:ext>
            </a:extLst>
          </p:cNvPr>
          <p:cNvSpPr/>
          <p:nvPr/>
        </p:nvSpPr>
        <p:spPr>
          <a:xfrm>
            <a:off x="1852862" y="4645007"/>
            <a:ext cx="1078831" cy="648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Internal </a:t>
            </a:r>
          </a:p>
          <a:p>
            <a:pPr algn="ctr"/>
            <a:r>
              <a:rPr lang="en-US" sz="1600" dirty="0"/>
              <a:t>Network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DC4304C-4519-7044-94FD-2A5DC26FA730}"/>
              </a:ext>
            </a:extLst>
          </p:cNvPr>
          <p:cNvSpPr/>
          <p:nvPr/>
        </p:nvSpPr>
        <p:spPr>
          <a:xfrm>
            <a:off x="1852862" y="5458734"/>
            <a:ext cx="1078831" cy="648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Host</a:t>
            </a:r>
          </a:p>
          <a:p>
            <a:pPr algn="ctr"/>
            <a:r>
              <a:rPr lang="en-US" sz="1600" dirty="0"/>
              <a:t>Kernel</a:t>
            </a:r>
            <a:endParaRPr lang="en-US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D976515-A57A-524A-9045-A5FC5238A10D}"/>
              </a:ext>
            </a:extLst>
          </p:cNvPr>
          <p:cNvCxnSpPr>
            <a:endCxn id="14" idx="3"/>
          </p:cNvCxnSpPr>
          <p:nvPr/>
        </p:nvCxnSpPr>
        <p:spPr>
          <a:xfrm flipH="1" flipV="1">
            <a:off x="2911642" y="4135263"/>
            <a:ext cx="954505" cy="509744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08A7780-EAFF-7D44-BF09-39AA63214E1F}"/>
              </a:ext>
            </a:extLst>
          </p:cNvPr>
          <p:cNvCxnSpPr>
            <a:cxnSpLocks/>
            <a:stCxn id="13" idx="1"/>
            <a:endCxn id="15" idx="3"/>
          </p:cNvCxnSpPr>
          <p:nvPr/>
        </p:nvCxnSpPr>
        <p:spPr>
          <a:xfrm flipH="1">
            <a:off x="2931693" y="4916087"/>
            <a:ext cx="934454" cy="53364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5D11D68-0330-8F47-A75B-E1E8AFB00538}"/>
              </a:ext>
            </a:extLst>
          </p:cNvPr>
          <p:cNvCxnSpPr>
            <a:cxnSpLocks/>
            <a:endCxn id="16" idx="3"/>
          </p:cNvCxnSpPr>
          <p:nvPr/>
        </p:nvCxnSpPr>
        <p:spPr>
          <a:xfrm flipH="1">
            <a:off x="2931693" y="5056712"/>
            <a:ext cx="1058779" cy="726466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E52652B1-7B56-DF4C-9071-9B9DAEEC0F35}"/>
              </a:ext>
            </a:extLst>
          </p:cNvPr>
          <p:cNvSpPr/>
          <p:nvPr/>
        </p:nvSpPr>
        <p:spPr>
          <a:xfrm>
            <a:off x="6367111" y="3586793"/>
            <a:ext cx="3455469" cy="270171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C3B1F78-1910-414F-A1E9-B81093B727C6}"/>
              </a:ext>
            </a:extLst>
          </p:cNvPr>
          <p:cNvSpPr/>
          <p:nvPr/>
        </p:nvSpPr>
        <p:spPr>
          <a:xfrm>
            <a:off x="8651507" y="4390017"/>
            <a:ext cx="1058779" cy="1041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Web </a:t>
            </a:r>
          </a:p>
          <a:p>
            <a:pPr algn="ctr"/>
            <a:r>
              <a:rPr lang="en-US" dirty="0"/>
              <a:t>Server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F872625-EAD9-7040-A935-1CBF96B13556}"/>
              </a:ext>
            </a:extLst>
          </p:cNvPr>
          <p:cNvSpPr/>
          <p:nvPr/>
        </p:nvSpPr>
        <p:spPr>
          <a:xfrm>
            <a:off x="6638223" y="3805299"/>
            <a:ext cx="1058779" cy="648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Password</a:t>
            </a:r>
          </a:p>
          <a:p>
            <a:pPr algn="ctr"/>
            <a:r>
              <a:rPr lang="en-US" sz="1600" dirty="0"/>
              <a:t>Files</a:t>
            </a:r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6E54D2D-0642-1D42-B3AE-2676B9DE1109}"/>
              </a:ext>
            </a:extLst>
          </p:cNvPr>
          <p:cNvSpPr/>
          <p:nvPr/>
        </p:nvSpPr>
        <p:spPr>
          <a:xfrm>
            <a:off x="6638222" y="4639487"/>
            <a:ext cx="1078831" cy="648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Internal </a:t>
            </a:r>
          </a:p>
          <a:p>
            <a:pPr algn="ctr"/>
            <a:r>
              <a:rPr lang="en-US" sz="1600" dirty="0"/>
              <a:t>Network</a:t>
            </a:r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91AA074-9B42-FD43-A65D-4254715CEAF1}"/>
              </a:ext>
            </a:extLst>
          </p:cNvPr>
          <p:cNvSpPr/>
          <p:nvPr/>
        </p:nvSpPr>
        <p:spPr>
          <a:xfrm>
            <a:off x="6638222" y="5453214"/>
            <a:ext cx="1078831" cy="648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Host</a:t>
            </a:r>
          </a:p>
          <a:p>
            <a:pPr algn="ctr"/>
            <a:r>
              <a:rPr lang="en-US" sz="1600" dirty="0"/>
              <a:t>Kernel</a:t>
            </a:r>
            <a:endParaRPr lang="en-US" dirty="0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81DF594-E23A-8A49-AF97-37505E764204}"/>
              </a:ext>
            </a:extLst>
          </p:cNvPr>
          <p:cNvCxnSpPr>
            <a:cxnSpLocks/>
          </p:cNvCxnSpPr>
          <p:nvPr/>
        </p:nvCxnSpPr>
        <p:spPr>
          <a:xfrm flipH="1" flipV="1">
            <a:off x="8174254" y="4432730"/>
            <a:ext cx="954505" cy="509744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A5040B9-C1B6-AF4C-A21B-AFC2ACA2C282}"/>
              </a:ext>
            </a:extLst>
          </p:cNvPr>
          <p:cNvCxnSpPr>
            <a:cxnSpLocks/>
          </p:cNvCxnSpPr>
          <p:nvPr/>
        </p:nvCxnSpPr>
        <p:spPr>
          <a:xfrm flipH="1">
            <a:off x="8215158" y="4910567"/>
            <a:ext cx="934454" cy="53364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19DF793-7105-4147-BE5A-AF56F0080F02}"/>
              </a:ext>
            </a:extLst>
          </p:cNvPr>
          <p:cNvCxnSpPr>
            <a:cxnSpLocks/>
          </p:cNvCxnSpPr>
          <p:nvPr/>
        </p:nvCxnSpPr>
        <p:spPr>
          <a:xfrm flipH="1">
            <a:off x="8186281" y="5051192"/>
            <a:ext cx="589553" cy="475721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9674504-6F04-B849-AF76-C875FC3A0E50}"/>
              </a:ext>
            </a:extLst>
          </p:cNvPr>
          <p:cNvSpPr txBox="1"/>
          <p:nvPr/>
        </p:nvSpPr>
        <p:spPr>
          <a:xfrm>
            <a:off x="2442035" y="3078845"/>
            <a:ext cx="1734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DAC System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D380B26-13B9-274F-ABBC-DA6BCAFFF368}"/>
              </a:ext>
            </a:extLst>
          </p:cNvPr>
          <p:cNvSpPr txBox="1"/>
          <p:nvPr/>
        </p:nvSpPr>
        <p:spPr>
          <a:xfrm>
            <a:off x="7247607" y="3078845"/>
            <a:ext cx="1792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MAC System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8F0F6D7-4CAC-544A-8181-C427D0C1DA47}"/>
              </a:ext>
            </a:extLst>
          </p:cNvPr>
          <p:cNvSpPr/>
          <p:nvPr/>
        </p:nvSpPr>
        <p:spPr>
          <a:xfrm>
            <a:off x="8179062" y="4129742"/>
            <a:ext cx="1586569" cy="157619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583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F6D5808-8DDA-BC4C-B704-101D75F6A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Access Control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1C1B1E-15F7-0947-9EE4-8BD3508865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Today</a:t>
            </a:r>
            <a:r>
              <a:rPr lang="en-US" sz="3600" dirty="0"/>
              <a:t>: services run as program-specific subjects</a:t>
            </a:r>
          </a:p>
          <a:p>
            <a:pPr lvl="1"/>
            <a:r>
              <a:rPr lang="en-US" sz="3200" dirty="0"/>
              <a:t>However, many </a:t>
            </a:r>
            <a:r>
              <a:rPr lang="en-US" sz="3200" dirty="0">
                <a:solidFill>
                  <a:srgbClr val="FF0000"/>
                </a:solidFill>
              </a:rPr>
              <a:t>critical compromises of services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</a:p>
          <a:p>
            <a:r>
              <a:rPr lang="en-US" sz="3600" dirty="0"/>
              <a:t> </a:t>
            </a:r>
            <a:r>
              <a:rPr lang="en-US" sz="3600" b="1" i="1" dirty="0"/>
              <a:t>Is it time for another step in access control?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823E80-AA7D-6444-AFBB-ED9197D2B6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BDBF2A-927D-1D46-BC04-F32BC3B70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403" y="3397954"/>
            <a:ext cx="1371600" cy="1473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1D230B-DA75-5346-BB33-2CB1E88DC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1395" y="3863174"/>
            <a:ext cx="1905000" cy="1066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C5C366-9F43-A840-A27E-8E6C41AD8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7580" y="3659444"/>
            <a:ext cx="1651000" cy="1219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CAD1E9-AB57-DB47-B7F4-A4302CCEDE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2339" y="5503942"/>
            <a:ext cx="1968500" cy="1028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6C9337-45D9-7340-A47E-36241BF6A2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7795" y="3228174"/>
            <a:ext cx="1727200" cy="1168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D196FB-680F-8C4D-9695-19BE18F2C1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99400" y="5066048"/>
            <a:ext cx="1905000" cy="1066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8649E3-5DD9-1B47-8C3F-33DBD63739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174" y="5286371"/>
            <a:ext cx="1905000" cy="1066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B6B090-97FE-DF4E-A89C-01768C485F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46039" y="5321489"/>
            <a:ext cx="1574800" cy="128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643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FFFFFF"/>
                </a:solidFill>
              </a:rPr>
              <a:t>A Webserver’s Story …</a:t>
            </a:r>
          </a:p>
        </p:txBody>
      </p:sp>
      <p:sp>
        <p:nvSpPr>
          <p:cNvPr id="85" name="Shape 85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953" dirty="0"/>
              <a:t>Consider a </a:t>
            </a:r>
            <a:r>
              <a:rPr lang="en-US" sz="2953" dirty="0"/>
              <a:t>university </a:t>
            </a:r>
            <a:r>
              <a:rPr sz="2953" dirty="0"/>
              <a:t>department webserver …</a:t>
            </a:r>
          </a:p>
        </p:txBody>
      </p:sp>
      <p:sp>
        <p:nvSpPr>
          <p:cNvPr id="86" name="Shape 86"/>
          <p:cNvSpPr>
            <a:spLocks noGrp="1"/>
          </p:cNvSpPr>
          <p:nvPr>
            <p:ph type="sldNum" sz="quarter" idx="4294967295"/>
          </p:nvPr>
        </p:nvSpPr>
        <p:spPr>
          <a:xfrm>
            <a:off x="12045950" y="6678613"/>
            <a:ext cx="146050" cy="203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914">
                <a:solidFill>
                  <a:srgbClr val="FFFFFF"/>
                </a:solidFill>
              </a:rPr>
              <a:t>5</a:t>
            </a:fld>
            <a:endParaRPr sz="914">
              <a:solidFill>
                <a:srgbClr val="FFFFFF"/>
              </a:solidFill>
            </a:endParaRPr>
          </a:p>
        </p:txBody>
      </p:sp>
      <p:grpSp>
        <p:nvGrpSpPr>
          <p:cNvPr id="91" name="Group 91"/>
          <p:cNvGrpSpPr/>
          <p:nvPr/>
        </p:nvGrpSpPr>
        <p:grpSpPr>
          <a:xfrm>
            <a:off x="4542232" y="3203455"/>
            <a:ext cx="2786065" cy="1299410"/>
            <a:chOff x="-2" y="-2"/>
            <a:chExt cx="3962402" cy="1848048"/>
          </a:xfrm>
        </p:grpSpPr>
        <p:grpSp>
          <p:nvGrpSpPr>
            <p:cNvPr id="89" name="Group 89"/>
            <p:cNvGrpSpPr/>
            <p:nvPr/>
          </p:nvGrpSpPr>
          <p:grpSpPr>
            <a:xfrm>
              <a:off x="-2" y="-2"/>
              <a:ext cx="3962402" cy="1848048"/>
              <a:chOff x="-1" y="-1"/>
              <a:chExt cx="3962401" cy="1848046"/>
            </a:xfrm>
          </p:grpSpPr>
          <p:sp>
            <p:nvSpPr>
              <p:cNvPr id="87" name="Shape 87"/>
              <p:cNvSpPr/>
              <p:nvPr/>
            </p:nvSpPr>
            <p:spPr>
              <a:xfrm>
                <a:off x="-1" y="-1"/>
                <a:ext cx="3962401" cy="1848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blipFill rotWithShape="1">
                <a:blip r:embed="rId2"/>
                <a:srcRect/>
                <a:tile tx="0" ty="0" sx="100000" sy="100000" flip="none" algn="tl"/>
              </a:blip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26789" tIns="26789" rIns="26789" bIns="26789" numCol="1" anchor="t">
                <a:noAutofit/>
              </a:bodyPr>
              <a:lstStyle/>
              <a:p>
                <a:pPr defTabSz="642915">
                  <a:buClr>
                    <a:srgbClr val="000000"/>
                  </a:buClr>
                  <a:defRPr sz="4200">
                    <a:uFill>
                      <a:solidFill/>
                    </a:uFill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953"/>
              </a:p>
            </p:txBody>
          </p:sp>
          <p:sp>
            <p:nvSpPr>
              <p:cNvPr id="88" name="Shape 88"/>
              <p:cNvSpPr/>
              <p:nvPr/>
            </p:nvSpPr>
            <p:spPr>
              <a:xfrm>
                <a:off x="577850" y="270640"/>
                <a:ext cx="2806700" cy="13695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6789" tIns="26789" rIns="26789" bIns="26789" numCol="1" anchor="t">
                <a:spAutoFit/>
              </a:bodyPr>
              <a:lstStyle/>
              <a:p>
                <a:pPr algn="ctr" defTabSz="642915">
                  <a:buClr>
                    <a:srgbClr val="000000"/>
                  </a:buClr>
                  <a:defRPr sz="1800"/>
                </a:pPr>
                <a:r>
                  <a:rPr sz="2953" dirty="0">
                    <a:uFill>
                      <a:solidFill/>
                    </a:uFill>
                    <a:latin typeface="Gill Sans"/>
                    <a:ea typeface="Gill Sans"/>
                    <a:cs typeface="Gill Sans"/>
                    <a:sym typeface="Gill Sans"/>
                  </a:rPr>
                  <a:t>Apache</a:t>
                </a:r>
              </a:p>
              <a:p>
                <a:pPr algn="ctr" defTabSz="642915">
                  <a:buClr>
                    <a:srgbClr val="000000"/>
                  </a:buClr>
                  <a:defRPr sz="1800"/>
                </a:pPr>
                <a:r>
                  <a:rPr sz="2953" dirty="0">
                    <a:uFill>
                      <a:solidFill/>
                    </a:uFill>
                    <a:latin typeface="Gill Sans"/>
                    <a:ea typeface="Gill Sans"/>
                    <a:cs typeface="Gill Sans"/>
                    <a:sym typeface="Gill Sans"/>
                  </a:rPr>
                  <a:t>Webserver</a:t>
                </a:r>
              </a:p>
            </p:txBody>
          </p:sp>
        </p:grpSp>
        <p:pic>
          <p:nvPicPr>
            <p:cNvPr id="90" name="image6.png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52400" y="761624"/>
              <a:ext cx="762000" cy="228977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</p:grpSp>
      <p:sp>
        <p:nvSpPr>
          <p:cNvPr id="92" name="Shape 92"/>
          <p:cNvSpPr/>
          <p:nvPr/>
        </p:nvSpPr>
        <p:spPr>
          <a:xfrm>
            <a:off x="5935266" y="4463254"/>
            <a:ext cx="0" cy="848321"/>
          </a:xfrm>
          <a:prstGeom prst="line">
            <a:avLst/>
          </a:prstGeom>
          <a:ln w="25400">
            <a:solidFill>
              <a:srgbClr val="773F9B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lvl="0">
              <a:defRPr sz="2400"/>
            </a:pPr>
            <a:endParaRPr sz="1687"/>
          </a:p>
        </p:txBody>
      </p:sp>
      <p:grpSp>
        <p:nvGrpSpPr>
          <p:cNvPr id="95" name="Group 95"/>
          <p:cNvGrpSpPr/>
          <p:nvPr/>
        </p:nvGrpSpPr>
        <p:grpSpPr>
          <a:xfrm>
            <a:off x="4692207" y="5337449"/>
            <a:ext cx="2468257" cy="1151184"/>
            <a:chOff x="0" y="0"/>
            <a:chExt cx="3510408" cy="1637237"/>
          </a:xfrm>
        </p:grpSpPr>
        <p:sp>
          <p:nvSpPr>
            <p:cNvPr id="93" name="Shape 93"/>
            <p:cNvSpPr/>
            <p:nvPr/>
          </p:nvSpPr>
          <p:spPr>
            <a:xfrm>
              <a:off x="-1" y="-1"/>
              <a:ext cx="3510410" cy="1637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blipFill rotWithShape="1">
              <a:blip r:embed="rId2"/>
              <a:srcRect/>
              <a:tile tx="0" ty="0" sx="100000" sy="100000" flip="none" algn="tl"/>
            </a:blip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26789" tIns="26789" rIns="26789" bIns="26789" numCol="1" anchor="t">
              <a:noAutofit/>
            </a:bodyPr>
            <a:lstStyle/>
            <a:p>
              <a:pPr defTabSz="642915">
                <a:buClr>
                  <a:srgbClr val="000000"/>
                </a:buClr>
                <a:defRPr sz="4200">
                  <a:uFill>
                    <a:solidFill/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endParaRPr sz="2953"/>
            </a:p>
          </p:txBody>
        </p:sp>
        <p:sp>
          <p:nvSpPr>
            <p:cNvPr id="94" name="Shape 94"/>
            <p:cNvSpPr/>
            <p:nvPr/>
          </p:nvSpPr>
          <p:spPr>
            <a:xfrm>
              <a:off x="511934" y="239768"/>
              <a:ext cx="2486541" cy="8551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6789" tIns="26789" rIns="26789" bIns="26789" numCol="1" anchor="t">
              <a:noAutofit/>
            </a:bodyPr>
            <a:lstStyle>
              <a:lvl1pPr defTabSz="914400">
                <a:buClr>
                  <a:srgbClr val="000000"/>
                </a:buClr>
                <a:defRPr sz="2800" b="1">
                  <a:uFill>
                    <a:solidFill/>
                  </a:uFill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pPr lvl="0" algn="ctr">
                <a:defRPr sz="1800" b="0">
                  <a:uFillTx/>
                </a:defRPr>
              </a:pPr>
              <a:r>
                <a:rPr sz="1969" dirty="0"/>
                <a:t>student2/</a:t>
              </a:r>
              <a:r>
                <a:rPr lang="en-US" sz="1969" dirty="0"/>
                <a:t> </a:t>
              </a:r>
              <a:r>
                <a:rPr sz="1969" dirty="0" err="1"/>
                <a:t>public_html</a:t>
              </a:r>
              <a:endParaRPr sz="1969" dirty="0"/>
            </a:p>
          </p:txBody>
        </p:sp>
      </p:grpSp>
      <p:grpSp>
        <p:nvGrpSpPr>
          <p:cNvPr id="98" name="Group 98"/>
          <p:cNvGrpSpPr/>
          <p:nvPr/>
        </p:nvGrpSpPr>
        <p:grpSpPr>
          <a:xfrm>
            <a:off x="1807918" y="5337449"/>
            <a:ext cx="2468257" cy="1151184"/>
            <a:chOff x="0" y="0"/>
            <a:chExt cx="3510408" cy="1637237"/>
          </a:xfrm>
        </p:grpSpPr>
        <p:sp>
          <p:nvSpPr>
            <p:cNvPr id="96" name="Shape 96"/>
            <p:cNvSpPr/>
            <p:nvPr/>
          </p:nvSpPr>
          <p:spPr>
            <a:xfrm>
              <a:off x="-1" y="-1"/>
              <a:ext cx="3510410" cy="1637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blipFill rotWithShape="1">
              <a:blip r:embed="rId2"/>
              <a:srcRect/>
              <a:tile tx="0" ty="0" sx="100000" sy="100000" flip="none" algn="tl"/>
            </a:blip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26789" tIns="26789" rIns="26789" bIns="26789" numCol="1" anchor="t">
              <a:noAutofit/>
            </a:bodyPr>
            <a:lstStyle/>
            <a:p>
              <a:pPr defTabSz="642915">
                <a:buClr>
                  <a:srgbClr val="000000"/>
                </a:buClr>
                <a:defRPr sz="4200">
                  <a:uFill>
                    <a:solidFill/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endParaRPr sz="2953"/>
            </a:p>
          </p:txBody>
        </p:sp>
        <p:sp>
          <p:nvSpPr>
            <p:cNvPr id="97" name="Shape 97"/>
            <p:cNvSpPr/>
            <p:nvPr/>
          </p:nvSpPr>
          <p:spPr>
            <a:xfrm>
              <a:off x="511934" y="239768"/>
              <a:ext cx="2486541" cy="8551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6789" tIns="26789" rIns="26789" bIns="26789" numCol="1" anchor="t">
              <a:noAutofit/>
            </a:bodyPr>
            <a:lstStyle>
              <a:lvl1pPr defTabSz="914400">
                <a:buClr>
                  <a:srgbClr val="000000"/>
                </a:buClr>
                <a:defRPr sz="2800" b="1">
                  <a:uFill>
                    <a:solidFill/>
                  </a:uFill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pPr lvl="0" algn="ctr">
                <a:defRPr sz="1800" b="0">
                  <a:uFillTx/>
                </a:defRPr>
              </a:pPr>
              <a:r>
                <a:rPr sz="2000" dirty="0"/>
                <a:t>student1/</a:t>
              </a:r>
              <a:r>
                <a:rPr lang="en-US" sz="2000" dirty="0"/>
                <a:t> </a:t>
              </a:r>
              <a:r>
                <a:rPr sz="2000" dirty="0" err="1"/>
                <a:t>public_html</a:t>
              </a:r>
              <a:endParaRPr sz="2000" dirty="0"/>
            </a:p>
          </p:txBody>
        </p:sp>
      </p:grpSp>
      <p:grpSp>
        <p:nvGrpSpPr>
          <p:cNvPr id="101" name="Group 101"/>
          <p:cNvGrpSpPr/>
          <p:nvPr/>
        </p:nvGrpSpPr>
        <p:grpSpPr>
          <a:xfrm>
            <a:off x="7576497" y="5266012"/>
            <a:ext cx="2468257" cy="1151184"/>
            <a:chOff x="0" y="0"/>
            <a:chExt cx="3510408" cy="1637237"/>
          </a:xfrm>
        </p:grpSpPr>
        <p:sp>
          <p:nvSpPr>
            <p:cNvPr id="99" name="Shape 99"/>
            <p:cNvSpPr/>
            <p:nvPr/>
          </p:nvSpPr>
          <p:spPr>
            <a:xfrm>
              <a:off x="-1" y="-1"/>
              <a:ext cx="3510410" cy="1637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blipFill rotWithShape="1">
              <a:blip r:embed="rId2"/>
              <a:srcRect/>
              <a:tile tx="0" ty="0" sx="100000" sy="100000" flip="none" algn="tl"/>
            </a:blip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26789" tIns="26789" rIns="26789" bIns="26789" numCol="1" anchor="t">
              <a:noAutofit/>
            </a:bodyPr>
            <a:lstStyle/>
            <a:p>
              <a:pPr defTabSz="642915">
                <a:buClr>
                  <a:srgbClr val="000000"/>
                </a:buClr>
                <a:defRPr sz="4200">
                  <a:uFill>
                    <a:solidFill/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endParaRPr sz="2953"/>
            </a:p>
          </p:txBody>
        </p:sp>
        <p:sp>
          <p:nvSpPr>
            <p:cNvPr id="100" name="Shape 100"/>
            <p:cNvSpPr/>
            <p:nvPr/>
          </p:nvSpPr>
          <p:spPr>
            <a:xfrm>
              <a:off x="511934" y="239768"/>
              <a:ext cx="2486541" cy="8551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6789" tIns="26789" rIns="26789" bIns="26789" numCol="1" anchor="t">
              <a:noAutofit/>
            </a:bodyPr>
            <a:lstStyle/>
            <a:p>
              <a:pPr algn="ctr" defTabSz="642915">
                <a:buClr>
                  <a:srgbClr val="000000"/>
                </a:buClr>
                <a:defRPr sz="1800"/>
              </a:pPr>
              <a:r>
                <a:rPr sz="2180" b="1" dirty="0">
                  <a:uFill>
                    <a:solidFill/>
                  </a:uFill>
                  <a:latin typeface="Courier New"/>
                  <a:ea typeface="Courier New"/>
                  <a:cs typeface="Courier New"/>
                  <a:sym typeface="Courier New"/>
                </a:rPr>
                <a:t>faculty1/</a:t>
              </a:r>
              <a:r>
                <a:rPr lang="en-US" sz="2180" b="1" dirty="0">
                  <a:uFill>
                    <a:solidFill/>
                  </a:uFill>
                  <a:latin typeface="Courier New"/>
                  <a:ea typeface="Courier New"/>
                  <a:cs typeface="Courier New"/>
                  <a:sym typeface="Courier New"/>
                </a:rPr>
                <a:t> </a:t>
              </a:r>
              <a:r>
                <a:rPr sz="1969" b="1" dirty="0" err="1">
                  <a:uFill>
                    <a:solidFill/>
                  </a:uFill>
                  <a:latin typeface="Courier New"/>
                  <a:ea typeface="Courier New"/>
                  <a:cs typeface="Courier New"/>
                  <a:sym typeface="Courier New"/>
                </a:rPr>
                <a:t>public_html</a:t>
              </a:r>
              <a:endParaRPr sz="1969" b="1" dirty="0">
                <a:uFill>
                  <a:solidFill/>
                </a:uFill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</p:grpSp>
      <p:sp>
        <p:nvSpPr>
          <p:cNvPr id="102" name="Shape 102"/>
          <p:cNvSpPr/>
          <p:nvPr/>
        </p:nvSpPr>
        <p:spPr>
          <a:xfrm flipH="1">
            <a:off x="3557411" y="4399934"/>
            <a:ext cx="1726082" cy="982924"/>
          </a:xfrm>
          <a:prstGeom prst="line">
            <a:avLst/>
          </a:prstGeom>
          <a:ln w="25400">
            <a:solidFill>
              <a:srgbClr val="773F9B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lvl="0">
              <a:defRPr sz="2400"/>
            </a:pPr>
            <a:endParaRPr sz="1687"/>
          </a:p>
        </p:txBody>
      </p:sp>
      <p:sp>
        <p:nvSpPr>
          <p:cNvPr id="103" name="Shape 103"/>
          <p:cNvSpPr/>
          <p:nvPr/>
        </p:nvSpPr>
        <p:spPr>
          <a:xfrm>
            <a:off x="6884166" y="4283831"/>
            <a:ext cx="1840371" cy="983225"/>
          </a:xfrm>
          <a:prstGeom prst="line">
            <a:avLst/>
          </a:prstGeom>
          <a:ln w="25400">
            <a:solidFill>
              <a:srgbClr val="773F9B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lvl="0">
              <a:defRPr sz="2400"/>
            </a:pPr>
            <a:endParaRPr sz="1687"/>
          </a:p>
        </p:txBody>
      </p:sp>
      <p:sp>
        <p:nvSpPr>
          <p:cNvPr id="104" name="Shape 104"/>
          <p:cNvSpPr/>
          <p:nvPr/>
        </p:nvSpPr>
        <p:spPr>
          <a:xfrm>
            <a:off x="5926336" y="2303065"/>
            <a:ext cx="0" cy="848321"/>
          </a:xfrm>
          <a:prstGeom prst="line">
            <a:avLst/>
          </a:prstGeom>
          <a:ln w="25400">
            <a:solidFill>
              <a:srgbClr val="773F9B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lvl="0">
              <a:defRPr sz="2400"/>
            </a:pPr>
            <a:endParaRPr sz="1687"/>
          </a:p>
        </p:txBody>
      </p:sp>
      <p:sp>
        <p:nvSpPr>
          <p:cNvPr id="105" name="Shape 105"/>
          <p:cNvSpPr/>
          <p:nvPr/>
        </p:nvSpPr>
        <p:spPr>
          <a:xfrm>
            <a:off x="3077303" y="1792485"/>
            <a:ext cx="3841629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b="1"/>
            </a:lvl1pPr>
          </a:lstStyle>
          <a:p>
            <a:pPr lvl="0">
              <a:defRPr sz="1800" b="0"/>
            </a:pPr>
            <a:r>
              <a:rPr sz="2531" dirty="0"/>
              <a:t>GET /~student1/</a:t>
            </a:r>
            <a:r>
              <a:rPr sz="2531" dirty="0" err="1"/>
              <a:t>index.html</a:t>
            </a:r>
            <a:endParaRPr sz="2531" dirty="0"/>
          </a:p>
        </p:txBody>
      </p:sp>
      <p:grpSp>
        <p:nvGrpSpPr>
          <p:cNvPr id="110" name="Group 110"/>
          <p:cNvGrpSpPr/>
          <p:nvPr/>
        </p:nvGrpSpPr>
        <p:grpSpPr>
          <a:xfrm>
            <a:off x="1643063" y="3192026"/>
            <a:ext cx="2385888" cy="2335928"/>
            <a:chOff x="0" y="-1"/>
            <a:chExt cx="3393262" cy="3322207"/>
          </a:xfrm>
        </p:grpSpPr>
        <p:pic>
          <p:nvPicPr>
            <p:cNvPr id="106" name="image4.png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0" y="2344305"/>
              <a:ext cx="977900" cy="977901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107" name="Shape 107"/>
            <p:cNvSpPr/>
            <p:nvPr/>
          </p:nvSpPr>
          <p:spPr>
            <a:xfrm>
              <a:off x="8466" y="-1"/>
              <a:ext cx="3384796" cy="15786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blipFill rotWithShape="1">
              <a:blip r:embed="rId2"/>
              <a:srcRect/>
              <a:tile tx="0" ty="0" sx="100000" sy="100000" flip="none" algn="tl"/>
            </a:blipFill>
            <a:ln w="2540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6789" tIns="26789" rIns="26789" bIns="26789" numCol="1" anchor="t">
              <a:noAutofit/>
            </a:bodyPr>
            <a:lstStyle/>
            <a:p>
              <a:pPr algn="ctr" defTabSz="642915">
                <a:buClr>
                  <a:srgbClr val="000000"/>
                </a:buClr>
                <a:defRPr sz="1800"/>
              </a:pPr>
              <a:r>
                <a:rPr sz="2953" b="1" dirty="0">
                  <a:uFill>
                    <a:solidFill/>
                  </a:uFill>
                  <a:latin typeface="Courier New"/>
                  <a:ea typeface="Courier New"/>
                  <a:cs typeface="Courier New"/>
                  <a:sym typeface="Courier New"/>
                </a:rPr>
                <a:t>/</a:t>
              </a:r>
              <a:r>
                <a:rPr sz="2953" b="1" dirty="0" err="1">
                  <a:uFill>
                    <a:solidFill/>
                  </a:uFill>
                  <a:latin typeface="Courier New"/>
                  <a:ea typeface="Courier New"/>
                  <a:cs typeface="Courier New"/>
                  <a:sym typeface="Courier New"/>
                </a:rPr>
                <a:t>etc</a:t>
              </a:r>
              <a:r>
                <a:rPr sz="2953" b="1" dirty="0">
                  <a:uFill>
                    <a:solidFill/>
                  </a:uFill>
                  <a:latin typeface="Courier New"/>
                  <a:ea typeface="Courier New"/>
                  <a:cs typeface="Courier New"/>
                  <a:sym typeface="Courier New"/>
                </a:rPr>
                <a:t>/</a:t>
              </a:r>
            </a:p>
            <a:p>
              <a:pPr algn="ctr" defTabSz="642915">
                <a:buClr>
                  <a:srgbClr val="000000"/>
                </a:buClr>
                <a:defRPr sz="1800"/>
              </a:pPr>
              <a:r>
                <a:rPr sz="2953" b="1" dirty="0">
                  <a:uFill>
                    <a:solidFill/>
                  </a:uFill>
                  <a:latin typeface="Courier New"/>
                  <a:ea typeface="Courier New"/>
                  <a:cs typeface="Courier New"/>
                  <a:sym typeface="Courier New"/>
                </a:rPr>
                <a:t>passwd</a:t>
              </a:r>
            </a:p>
          </p:txBody>
        </p:sp>
        <p:sp>
          <p:nvSpPr>
            <p:cNvPr id="108" name="Shape 108"/>
            <p:cNvSpPr/>
            <p:nvPr/>
          </p:nvSpPr>
          <p:spPr>
            <a:xfrm flipV="1">
              <a:off x="1850264" y="1576827"/>
              <a:ext cx="1" cy="1381744"/>
            </a:xfrm>
            <a:prstGeom prst="line">
              <a:avLst/>
            </a:prstGeom>
            <a:noFill/>
            <a:ln w="38100" cap="rnd">
              <a:solidFill>
                <a:srgbClr val="000000"/>
              </a:solidFill>
              <a:custDash>
                <a:ds d="100000" sp="200000"/>
              </a:custDash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lvl="0">
                <a:defRPr sz="2400"/>
              </a:pPr>
              <a:endParaRPr sz="1687"/>
            </a:p>
          </p:txBody>
        </p:sp>
        <p:sp>
          <p:nvSpPr>
            <p:cNvPr id="109" name="Shape 109"/>
            <p:cNvSpPr/>
            <p:nvPr/>
          </p:nvSpPr>
          <p:spPr>
            <a:xfrm>
              <a:off x="1989895" y="1978584"/>
              <a:ext cx="914211" cy="6564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b="1"/>
              </a:lvl1pPr>
            </a:lstStyle>
            <a:p>
              <a:pPr lvl="0">
                <a:defRPr sz="1800" b="0"/>
              </a:pPr>
              <a:r>
                <a:rPr sz="2531" dirty="0"/>
                <a:t>Link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7784983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500" dirty="0">
                <a:solidFill>
                  <a:srgbClr val="FFFFFF"/>
                </a:solidFill>
              </a:rPr>
              <a:t>Example Attack Scenario</a:t>
            </a:r>
            <a:endParaRPr sz="4500" dirty="0">
              <a:solidFill>
                <a:srgbClr val="FFFFFF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82AA1FC-62F9-0046-A73F-CE49D729CE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4" name="Shape 114"/>
          <p:cNvSpPr>
            <a:spLocks noGrp="1"/>
          </p:cNvSpPr>
          <p:nvPr>
            <p:ph type="sldNum" sz="quarter" idx="4294967295"/>
          </p:nvPr>
        </p:nvSpPr>
        <p:spPr>
          <a:xfrm>
            <a:off x="12045950" y="6678613"/>
            <a:ext cx="146050" cy="203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914">
                <a:solidFill>
                  <a:srgbClr val="FFFFFF"/>
                </a:solidFill>
              </a:rPr>
              <a:t>6</a:t>
            </a:fld>
            <a:endParaRPr sz="914">
              <a:solidFill>
                <a:srgbClr val="FFFFFF"/>
              </a:solidFill>
            </a:endParaRPr>
          </a:p>
        </p:txBody>
      </p:sp>
      <p:pic>
        <p:nvPicPr>
          <p:cNvPr id="115" name="apache_demo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642" y="76681"/>
            <a:ext cx="12041205" cy="657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216475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1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1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/>
        </p:nvSpPr>
        <p:spPr>
          <a:xfrm>
            <a:off x="1524000" y="6715125"/>
            <a:ext cx="9152930" cy="142875"/>
          </a:xfrm>
          <a:prstGeom prst="rect">
            <a:avLst/>
          </a:prstGeom>
          <a:solidFill>
            <a:srgbClr val="01168A"/>
          </a:solidFill>
          <a:ln w="12700">
            <a:miter lim="400000"/>
          </a:ln>
        </p:spPr>
        <p:txBody>
          <a:bodyPr lIns="0" tIns="0" rIns="0" bIns="0"/>
          <a:lstStyle/>
          <a:p>
            <a:pPr defTabSz="642915">
              <a:buClr>
                <a:srgbClr val="000000"/>
              </a:buClr>
              <a:defRPr sz="4200"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 sz="2953"/>
          </a:p>
        </p:txBody>
      </p:sp>
      <p:sp>
        <p:nvSpPr>
          <p:cNvPr id="119" name="Shape 119"/>
          <p:cNvSpPr/>
          <p:nvPr/>
        </p:nvSpPr>
        <p:spPr>
          <a:xfrm>
            <a:off x="1532929" y="6711758"/>
            <a:ext cx="5786438" cy="140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l" defTabSz="914400">
              <a:buClr>
                <a:srgbClr val="FFFFFF"/>
              </a:buClr>
              <a:buFont typeface="Helvetica Neue"/>
              <a:defRPr sz="1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914"/>
              <a:t>Systems and Internet Infrastructure Security Laboratory (SIIS)</a:t>
            </a:r>
          </a:p>
        </p:txBody>
      </p:sp>
      <p:sp>
        <p:nvSpPr>
          <p:cNvPr id="120" name="Shape 120"/>
          <p:cNvSpPr/>
          <p:nvPr/>
        </p:nvSpPr>
        <p:spPr>
          <a:xfrm>
            <a:off x="10066485" y="6711758"/>
            <a:ext cx="267702" cy="140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 defTabSz="914400">
              <a:buClr>
                <a:srgbClr val="FFFFFF"/>
              </a:buClr>
              <a:buFont typeface="Helvetica Neue"/>
              <a:defRPr sz="1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914"/>
              <a:t>Page</a:t>
            </a:r>
          </a:p>
        </p:txBody>
      </p:sp>
      <p:sp>
        <p:nvSpPr>
          <p:cNvPr id="121" name="Shape 1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219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What Just Happened?</a:t>
            </a:r>
          </a:p>
        </p:txBody>
      </p:sp>
      <p:sp>
        <p:nvSpPr>
          <p:cNvPr id="168" name="Shape 168"/>
          <p:cNvSpPr>
            <a:spLocks noGrp="1"/>
          </p:cNvSpPr>
          <p:nvPr>
            <p:ph idx="1"/>
          </p:nvPr>
        </p:nvSpPr>
        <p:spPr>
          <a:prstGeom prst="rect">
            <a:avLst/>
          </a:prstGeom>
          <a:ln w="12700">
            <a:miter lim="400000"/>
          </a:ln>
        </p:spPr>
        <p:txBody>
          <a:bodyPr>
            <a:normAutofit/>
          </a:bodyPr>
          <a:lstStyle/>
          <a:p>
            <a:pPr>
              <a:defRPr sz="1800">
                <a:uFillTx/>
              </a:defRPr>
            </a:pPr>
            <a:endParaRPr lang="en-US" sz="2953" dirty="0"/>
          </a:p>
          <a:p>
            <a:pPr>
              <a:defRPr sz="1800">
                <a:uFillTx/>
              </a:defRPr>
            </a:pPr>
            <a:endParaRPr lang="en-US" sz="2953" dirty="0"/>
          </a:p>
          <a:p>
            <a:pPr>
              <a:defRPr sz="1800">
                <a:uFillTx/>
              </a:defRPr>
            </a:pPr>
            <a:endParaRPr lang="en-US" sz="2953" dirty="0"/>
          </a:p>
          <a:p>
            <a:pPr>
              <a:defRPr sz="1800">
                <a:uFillTx/>
              </a:defRPr>
            </a:pPr>
            <a:endParaRPr lang="en-US" sz="2953" dirty="0"/>
          </a:p>
          <a:p>
            <a:pPr>
              <a:defRPr sz="1800">
                <a:uFillTx/>
              </a:defRPr>
            </a:pPr>
            <a:endParaRPr lang="en-US" sz="2953" dirty="0"/>
          </a:p>
          <a:p>
            <a:pPr>
              <a:defRPr sz="1800">
                <a:uFillTx/>
              </a:defRPr>
            </a:pPr>
            <a:endParaRPr lang="en-US" sz="2953" dirty="0"/>
          </a:p>
          <a:p>
            <a:pPr marL="0" indent="0">
              <a:buNone/>
              <a:defRPr sz="1800">
                <a:uFillTx/>
              </a:defRPr>
            </a:pPr>
            <a:endParaRPr lang="en-US" dirty="0"/>
          </a:p>
          <a:p>
            <a:pPr marL="457189" lvl="1" indent="0">
              <a:buNone/>
              <a:defRPr sz="1800">
                <a:uFillTx/>
              </a:defRPr>
            </a:pPr>
            <a:endParaRPr lang="en-US" sz="2553" dirty="0"/>
          </a:p>
        </p:txBody>
      </p:sp>
      <p:grpSp>
        <p:nvGrpSpPr>
          <p:cNvPr id="124" name="Group 124"/>
          <p:cNvGrpSpPr/>
          <p:nvPr/>
        </p:nvGrpSpPr>
        <p:grpSpPr>
          <a:xfrm>
            <a:off x="2719771" y="2855809"/>
            <a:ext cx="3107532" cy="506678"/>
            <a:chOff x="0" y="0"/>
            <a:chExt cx="4419600" cy="720607"/>
          </a:xfrm>
        </p:grpSpPr>
        <p:sp>
          <p:nvSpPr>
            <p:cNvPr id="122" name="Shape 122"/>
            <p:cNvSpPr/>
            <p:nvPr/>
          </p:nvSpPr>
          <p:spPr>
            <a:xfrm>
              <a:off x="0" y="0"/>
              <a:ext cx="4419600" cy="720607"/>
            </a:xfrm>
            <a:prstGeom prst="roundRect">
              <a:avLst>
                <a:gd name="adj" fmla="val 16667"/>
              </a:avLst>
            </a:prstGeom>
            <a:solidFill>
              <a:srgbClr val="F5F5F5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26789" tIns="26789" rIns="26789" bIns="26789" numCol="1" anchor="t">
              <a:noAutofit/>
            </a:bodyPr>
            <a:lstStyle/>
            <a:p>
              <a:pPr defTabSz="642915">
                <a:buClr>
                  <a:srgbClr val="000000"/>
                </a:buClr>
                <a:defRPr sz="4200">
                  <a:uFill>
                    <a:solidFill/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endParaRPr sz="2953"/>
            </a:p>
          </p:txBody>
        </p:sp>
        <p:sp>
          <p:nvSpPr>
            <p:cNvPr id="123" name="Shape 123"/>
            <p:cNvSpPr/>
            <p:nvPr/>
          </p:nvSpPr>
          <p:spPr>
            <a:xfrm>
              <a:off x="38100" y="35176"/>
              <a:ext cx="4343400" cy="6308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6789" tIns="26789" rIns="26789" bIns="26789" numCol="1" anchor="t">
              <a:spAutoFit/>
            </a:bodyPr>
            <a:lstStyle>
              <a:lvl1pPr defTabSz="914400">
                <a:buClr>
                  <a:srgbClr val="000000"/>
                </a:buClr>
                <a:defRPr>
                  <a:uFill>
                    <a:solidFill/>
                  </a:u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lvl="0" algn="ctr">
                <a:defRPr sz="1800">
                  <a:uFillTx/>
                </a:defRPr>
              </a:pPr>
              <a:r>
                <a:rPr sz="2531" dirty="0"/>
                <a:t>Webserver</a:t>
              </a:r>
            </a:p>
          </p:txBody>
        </p:sp>
      </p:grpSp>
      <p:grpSp>
        <p:nvGrpSpPr>
          <p:cNvPr id="129" name="Group 129"/>
          <p:cNvGrpSpPr/>
          <p:nvPr/>
        </p:nvGrpSpPr>
        <p:grpSpPr>
          <a:xfrm>
            <a:off x="2060790" y="4056730"/>
            <a:ext cx="1875236" cy="1553766"/>
            <a:chOff x="0" y="0"/>
            <a:chExt cx="2667001" cy="2209800"/>
          </a:xfrm>
        </p:grpSpPr>
        <p:sp>
          <p:nvSpPr>
            <p:cNvPr id="125" name="Shape 125"/>
            <p:cNvSpPr/>
            <p:nvPr/>
          </p:nvSpPr>
          <p:spPr>
            <a:xfrm>
              <a:off x="0" y="0"/>
              <a:ext cx="2667000" cy="2209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700"/>
                  </a:moveTo>
                  <a:cubicBezTo>
                    <a:pt x="0" y="1209"/>
                    <a:pt x="4835" y="0"/>
                    <a:pt x="10800" y="0"/>
                  </a:cubicBezTo>
                  <a:cubicBezTo>
                    <a:pt x="16765" y="0"/>
                    <a:pt x="21600" y="1209"/>
                    <a:pt x="21600" y="2700"/>
                  </a:cubicBezTo>
                  <a:lnTo>
                    <a:pt x="21600" y="18900"/>
                  </a:lnTo>
                  <a:cubicBezTo>
                    <a:pt x="21600" y="20391"/>
                    <a:pt x="16765" y="21600"/>
                    <a:pt x="10800" y="21600"/>
                  </a:cubicBezTo>
                  <a:cubicBezTo>
                    <a:pt x="4835" y="21600"/>
                    <a:pt x="0" y="20391"/>
                    <a:pt x="0" y="18900"/>
                  </a:cubicBezTo>
                  <a:close/>
                </a:path>
              </a:pathLst>
            </a:custGeom>
            <a:solidFill>
              <a:srgbClr val="F5F5F5"/>
            </a:solidFill>
            <a:ln w="25400" cap="flat">
              <a:noFill/>
              <a:round/>
            </a:ln>
            <a:effectLst/>
          </p:spPr>
          <p:txBody>
            <a:bodyPr wrap="square" lIns="26789" tIns="26789" rIns="26789" bIns="26789" numCol="1" anchor="t">
              <a:noAutofit/>
            </a:bodyPr>
            <a:lstStyle/>
            <a:p>
              <a:pPr defTabSz="642915">
                <a:buClr>
                  <a:srgbClr val="000000"/>
                </a:buClr>
                <a:defRPr sz="4200">
                  <a:uFill>
                    <a:solidFill/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endParaRPr sz="2953"/>
            </a:p>
          </p:txBody>
        </p:sp>
        <p:sp>
          <p:nvSpPr>
            <p:cNvPr id="126" name="Shape 126"/>
            <p:cNvSpPr/>
            <p:nvPr/>
          </p:nvSpPr>
          <p:spPr>
            <a:xfrm>
              <a:off x="0" y="0"/>
              <a:ext cx="2667000" cy="552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 w="25400" cap="flat">
              <a:noFill/>
              <a:round/>
            </a:ln>
            <a:effectLst/>
          </p:spPr>
          <p:txBody>
            <a:bodyPr wrap="square" lIns="26789" tIns="26789" rIns="26789" bIns="26789" numCol="1" anchor="t">
              <a:noAutofit/>
            </a:bodyPr>
            <a:lstStyle/>
            <a:p>
              <a:pPr defTabSz="642915">
                <a:buClr>
                  <a:srgbClr val="000000"/>
                </a:buClr>
                <a:defRPr sz="4200">
                  <a:uFill>
                    <a:solidFill/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endParaRPr sz="2953"/>
            </a:p>
          </p:txBody>
        </p:sp>
        <p:sp>
          <p:nvSpPr>
            <p:cNvPr id="127" name="Shape 127"/>
            <p:cNvSpPr/>
            <p:nvPr/>
          </p:nvSpPr>
          <p:spPr>
            <a:xfrm>
              <a:off x="0" y="0"/>
              <a:ext cx="2667000" cy="2209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700"/>
                  </a:moveTo>
                  <a:cubicBezTo>
                    <a:pt x="21600" y="4191"/>
                    <a:pt x="16765" y="5400"/>
                    <a:pt x="10800" y="5400"/>
                  </a:cubicBezTo>
                  <a:cubicBezTo>
                    <a:pt x="4835" y="5400"/>
                    <a:pt x="0" y="4191"/>
                    <a:pt x="0" y="2700"/>
                  </a:cubicBezTo>
                  <a:cubicBezTo>
                    <a:pt x="0" y="1209"/>
                    <a:pt x="4835" y="0"/>
                    <a:pt x="10800" y="0"/>
                  </a:cubicBezTo>
                  <a:cubicBezTo>
                    <a:pt x="16765" y="0"/>
                    <a:pt x="21600" y="1209"/>
                    <a:pt x="21600" y="2700"/>
                  </a:cubicBezTo>
                  <a:lnTo>
                    <a:pt x="21600" y="18900"/>
                  </a:lnTo>
                  <a:cubicBezTo>
                    <a:pt x="21600" y="20391"/>
                    <a:pt x="16765" y="21600"/>
                    <a:pt x="10800" y="21600"/>
                  </a:cubicBezTo>
                  <a:cubicBezTo>
                    <a:pt x="4835" y="21600"/>
                    <a:pt x="0" y="20391"/>
                    <a:pt x="0" y="18900"/>
                  </a:cubicBezTo>
                  <a:lnTo>
                    <a:pt x="0" y="270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26789" tIns="26789" rIns="26789" bIns="26789" numCol="1" anchor="t">
              <a:noAutofit/>
            </a:bodyPr>
            <a:lstStyle/>
            <a:p>
              <a:pPr defTabSz="642915">
                <a:buClr>
                  <a:srgbClr val="000000"/>
                </a:buClr>
                <a:defRPr sz="4200">
                  <a:uFill>
                    <a:solidFill/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endParaRPr sz="2953"/>
            </a:p>
          </p:txBody>
        </p:sp>
        <p:sp>
          <p:nvSpPr>
            <p:cNvPr id="128" name="Shape 128"/>
            <p:cNvSpPr/>
            <p:nvPr/>
          </p:nvSpPr>
          <p:spPr>
            <a:xfrm>
              <a:off x="0" y="552451"/>
              <a:ext cx="2667001" cy="10618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6789" tIns="26789" rIns="26789" bIns="26789" numCol="1" anchor="t">
              <a:spAutoFit/>
            </a:bodyPr>
            <a:lstStyle/>
            <a:p>
              <a:pPr algn="ctr" defTabSz="642915">
                <a:buClr>
                  <a:srgbClr val="000000"/>
                </a:buClr>
                <a:defRPr sz="1800"/>
              </a:pPr>
              <a:r>
                <a:rPr sz="2250" dirty="0">
                  <a:uFill>
                    <a:solidFill/>
                  </a:uFill>
                  <a:latin typeface="Gill Sans"/>
                  <a:ea typeface="Gill Sans"/>
                  <a:cs typeface="Gill Sans"/>
                  <a:sym typeface="Gill Sans"/>
                </a:rPr>
                <a:t>Password </a:t>
              </a:r>
              <a:endParaRPr sz="2953" dirty="0"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endParaRPr>
            </a:p>
            <a:p>
              <a:pPr algn="ctr" defTabSz="642915">
                <a:buClr>
                  <a:srgbClr val="000000"/>
                </a:buClr>
                <a:defRPr sz="1800"/>
              </a:pPr>
              <a:r>
                <a:rPr sz="2250" dirty="0">
                  <a:uFill>
                    <a:solidFill/>
                  </a:uFill>
                  <a:latin typeface="Gill Sans"/>
                  <a:ea typeface="Gill Sans"/>
                  <a:cs typeface="Gill Sans"/>
                  <a:sym typeface="Gill Sans"/>
                </a:rPr>
                <a:t>File</a:t>
              </a:r>
            </a:p>
          </p:txBody>
        </p:sp>
      </p:grpSp>
      <p:grpSp>
        <p:nvGrpSpPr>
          <p:cNvPr id="134" name="Group 134"/>
          <p:cNvGrpSpPr/>
          <p:nvPr/>
        </p:nvGrpSpPr>
        <p:grpSpPr>
          <a:xfrm>
            <a:off x="4701859" y="4032211"/>
            <a:ext cx="1875235" cy="1540145"/>
            <a:chOff x="0" y="0"/>
            <a:chExt cx="2667000" cy="2190427"/>
          </a:xfrm>
        </p:grpSpPr>
        <p:sp>
          <p:nvSpPr>
            <p:cNvPr id="130" name="Shape 130"/>
            <p:cNvSpPr/>
            <p:nvPr/>
          </p:nvSpPr>
          <p:spPr>
            <a:xfrm>
              <a:off x="0" y="0"/>
              <a:ext cx="2667000" cy="2190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700"/>
                  </a:moveTo>
                  <a:cubicBezTo>
                    <a:pt x="0" y="1209"/>
                    <a:pt x="4835" y="0"/>
                    <a:pt x="10800" y="0"/>
                  </a:cubicBezTo>
                  <a:cubicBezTo>
                    <a:pt x="16765" y="0"/>
                    <a:pt x="21600" y="1209"/>
                    <a:pt x="21600" y="2700"/>
                  </a:cubicBezTo>
                  <a:lnTo>
                    <a:pt x="21600" y="18900"/>
                  </a:lnTo>
                  <a:cubicBezTo>
                    <a:pt x="21600" y="20391"/>
                    <a:pt x="16765" y="21600"/>
                    <a:pt x="10800" y="21600"/>
                  </a:cubicBezTo>
                  <a:cubicBezTo>
                    <a:pt x="4835" y="21600"/>
                    <a:pt x="0" y="20391"/>
                    <a:pt x="0" y="18900"/>
                  </a:cubicBezTo>
                  <a:close/>
                </a:path>
              </a:pathLst>
            </a:custGeom>
            <a:solidFill>
              <a:srgbClr val="F5F5F5"/>
            </a:solidFill>
            <a:ln w="25400" cap="flat">
              <a:noFill/>
              <a:round/>
            </a:ln>
            <a:effectLst/>
          </p:spPr>
          <p:txBody>
            <a:bodyPr wrap="square" lIns="26789" tIns="26789" rIns="26789" bIns="26789" numCol="1" anchor="t">
              <a:noAutofit/>
            </a:bodyPr>
            <a:lstStyle/>
            <a:p>
              <a:pPr defTabSz="642915">
                <a:buClr>
                  <a:srgbClr val="000000"/>
                </a:buClr>
                <a:defRPr sz="4200">
                  <a:uFill>
                    <a:solidFill/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endParaRPr sz="2953"/>
            </a:p>
          </p:txBody>
        </p:sp>
        <p:sp>
          <p:nvSpPr>
            <p:cNvPr id="131" name="Shape 131"/>
            <p:cNvSpPr/>
            <p:nvPr/>
          </p:nvSpPr>
          <p:spPr>
            <a:xfrm>
              <a:off x="0" y="0"/>
              <a:ext cx="2667000" cy="5476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 w="25400" cap="flat">
              <a:noFill/>
              <a:round/>
            </a:ln>
            <a:effectLst/>
          </p:spPr>
          <p:txBody>
            <a:bodyPr wrap="square" lIns="26789" tIns="26789" rIns="26789" bIns="26789" numCol="1" anchor="t">
              <a:noAutofit/>
            </a:bodyPr>
            <a:lstStyle/>
            <a:p>
              <a:pPr defTabSz="642915">
                <a:buClr>
                  <a:srgbClr val="000000"/>
                </a:buClr>
                <a:defRPr sz="4200">
                  <a:uFill>
                    <a:solidFill/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endParaRPr sz="2953"/>
            </a:p>
          </p:txBody>
        </p:sp>
        <p:sp>
          <p:nvSpPr>
            <p:cNvPr id="132" name="Shape 132"/>
            <p:cNvSpPr/>
            <p:nvPr/>
          </p:nvSpPr>
          <p:spPr>
            <a:xfrm>
              <a:off x="0" y="0"/>
              <a:ext cx="2667000" cy="2190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700"/>
                  </a:moveTo>
                  <a:cubicBezTo>
                    <a:pt x="21600" y="4191"/>
                    <a:pt x="16765" y="5400"/>
                    <a:pt x="10800" y="5400"/>
                  </a:cubicBezTo>
                  <a:cubicBezTo>
                    <a:pt x="4835" y="5400"/>
                    <a:pt x="0" y="4191"/>
                    <a:pt x="0" y="2700"/>
                  </a:cubicBezTo>
                  <a:cubicBezTo>
                    <a:pt x="0" y="1209"/>
                    <a:pt x="4835" y="0"/>
                    <a:pt x="10800" y="0"/>
                  </a:cubicBezTo>
                  <a:cubicBezTo>
                    <a:pt x="16765" y="0"/>
                    <a:pt x="21600" y="1209"/>
                    <a:pt x="21600" y="2700"/>
                  </a:cubicBezTo>
                  <a:lnTo>
                    <a:pt x="21600" y="18900"/>
                  </a:lnTo>
                  <a:cubicBezTo>
                    <a:pt x="21600" y="20391"/>
                    <a:pt x="16765" y="21600"/>
                    <a:pt x="10800" y="21600"/>
                  </a:cubicBezTo>
                  <a:cubicBezTo>
                    <a:pt x="4835" y="21600"/>
                    <a:pt x="0" y="20391"/>
                    <a:pt x="0" y="18900"/>
                  </a:cubicBezTo>
                  <a:lnTo>
                    <a:pt x="0" y="270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26789" tIns="26789" rIns="26789" bIns="26789" numCol="1" anchor="t">
              <a:noAutofit/>
            </a:bodyPr>
            <a:lstStyle/>
            <a:p>
              <a:pPr defTabSz="642915">
                <a:buClr>
                  <a:srgbClr val="000000"/>
                </a:buClr>
                <a:defRPr sz="4200">
                  <a:uFill>
                    <a:solidFill/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endParaRPr sz="2953"/>
            </a:p>
          </p:txBody>
        </p:sp>
        <p:sp>
          <p:nvSpPr>
            <p:cNvPr id="133" name="Shape 133"/>
            <p:cNvSpPr/>
            <p:nvPr/>
          </p:nvSpPr>
          <p:spPr>
            <a:xfrm>
              <a:off x="0" y="547606"/>
              <a:ext cx="2667000" cy="5693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6789" tIns="26789" rIns="26789" bIns="26789" numCol="1" anchor="t">
              <a:spAutoFit/>
            </a:bodyPr>
            <a:lstStyle>
              <a:lvl1pPr defTabSz="914400">
                <a:buClr>
                  <a:srgbClr val="000000"/>
                </a:buClr>
                <a:defRPr sz="3200">
                  <a:uFill>
                    <a:solidFill/>
                  </a:u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lvl="0" algn="ctr">
                <a:defRPr sz="1800">
                  <a:uFillTx/>
                </a:defRPr>
              </a:pPr>
              <a:r>
                <a:rPr sz="2250" dirty="0"/>
                <a:t>Web Pages</a:t>
              </a:r>
            </a:p>
          </p:txBody>
        </p:sp>
      </p:grpSp>
      <p:sp>
        <p:nvSpPr>
          <p:cNvPr id="135" name="Shape 135"/>
          <p:cNvSpPr/>
          <p:nvPr/>
        </p:nvSpPr>
        <p:spPr>
          <a:xfrm flipH="1">
            <a:off x="2998408" y="3368388"/>
            <a:ext cx="899780" cy="688343"/>
          </a:xfrm>
          <a:prstGeom prst="line">
            <a:avLst/>
          </a:prstGeom>
          <a:ln w="25400">
            <a:solidFill/>
            <a:round/>
            <a:tailEnd type="triangle"/>
          </a:ln>
        </p:spPr>
        <p:txBody>
          <a:bodyPr lIns="0" tIns="0" rIns="0" bIns="0"/>
          <a:lstStyle/>
          <a:p>
            <a:pPr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136" name="Shape 136"/>
          <p:cNvSpPr/>
          <p:nvPr/>
        </p:nvSpPr>
        <p:spPr>
          <a:xfrm>
            <a:off x="4229004" y="2041667"/>
            <a:ext cx="1605" cy="811346"/>
          </a:xfrm>
          <a:prstGeom prst="line">
            <a:avLst/>
          </a:prstGeom>
          <a:ln w="25400">
            <a:solidFill/>
            <a:round/>
            <a:tailEnd type="triangle"/>
          </a:ln>
        </p:spPr>
        <p:txBody>
          <a:bodyPr lIns="0" tIns="0" rIns="0" bIns="0"/>
          <a:lstStyle/>
          <a:p>
            <a:pPr defTabSz="321457">
              <a:buClr>
                <a:srgbClr val="000000"/>
              </a:buClr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137" name="Shape 137"/>
          <p:cNvSpPr/>
          <p:nvPr/>
        </p:nvSpPr>
        <p:spPr>
          <a:xfrm>
            <a:off x="4362530" y="2216458"/>
            <a:ext cx="1508025" cy="389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>
            <a:spAutoFit/>
          </a:bodyPr>
          <a:lstStyle>
            <a:lvl1pPr defTabSz="914400">
              <a:buClr>
                <a:srgbClr val="000000"/>
              </a:buClr>
              <a:defRPr sz="3100"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uFillTx/>
              </a:defRPr>
            </a:pPr>
            <a:r>
              <a:rPr sz="2180"/>
              <a:t>Authenticate</a:t>
            </a:r>
          </a:p>
        </p:txBody>
      </p:sp>
      <p:grpSp>
        <p:nvGrpSpPr>
          <p:cNvPr id="152" name="Group 152"/>
          <p:cNvGrpSpPr/>
          <p:nvPr/>
        </p:nvGrpSpPr>
        <p:grpSpPr>
          <a:xfrm>
            <a:off x="6931580" y="4034432"/>
            <a:ext cx="3208057" cy="1145979"/>
            <a:chOff x="0" y="0"/>
            <a:chExt cx="4562568" cy="1629836"/>
          </a:xfrm>
        </p:grpSpPr>
        <p:grpSp>
          <p:nvGrpSpPr>
            <p:cNvPr id="149" name="Group 149"/>
            <p:cNvGrpSpPr/>
            <p:nvPr/>
          </p:nvGrpSpPr>
          <p:grpSpPr>
            <a:xfrm>
              <a:off x="0" y="715433"/>
              <a:ext cx="4562568" cy="914403"/>
              <a:chOff x="0" y="0"/>
              <a:chExt cx="4562567" cy="914401"/>
            </a:xfrm>
          </p:grpSpPr>
          <p:grpSp>
            <p:nvGrpSpPr>
              <p:cNvPr id="142" name="Group 142"/>
              <p:cNvGrpSpPr/>
              <p:nvPr/>
            </p:nvGrpSpPr>
            <p:grpSpPr>
              <a:xfrm>
                <a:off x="2333931" y="0"/>
                <a:ext cx="876301" cy="914401"/>
                <a:chOff x="0" y="0"/>
                <a:chExt cx="876300" cy="914400"/>
              </a:xfrm>
            </p:grpSpPr>
            <p:sp>
              <p:nvSpPr>
                <p:cNvPr id="138" name="Shape 138"/>
                <p:cNvSpPr/>
                <p:nvPr/>
              </p:nvSpPr>
              <p:spPr>
                <a:xfrm>
                  <a:off x="2474" y="0"/>
                  <a:ext cx="871352" cy="9144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573"/>
                      </a:moveTo>
                      <a:cubicBezTo>
                        <a:pt x="0" y="1152"/>
                        <a:pt x="4835" y="0"/>
                        <a:pt x="10800" y="0"/>
                      </a:cubicBezTo>
                      <a:cubicBezTo>
                        <a:pt x="16765" y="0"/>
                        <a:pt x="21600" y="1152"/>
                        <a:pt x="21600" y="2573"/>
                      </a:cubicBezTo>
                      <a:lnTo>
                        <a:pt x="21600" y="19027"/>
                      </a:lnTo>
                      <a:cubicBezTo>
                        <a:pt x="21600" y="20448"/>
                        <a:pt x="16765" y="21600"/>
                        <a:pt x="10800" y="21600"/>
                      </a:cubicBezTo>
                      <a:cubicBezTo>
                        <a:pt x="4835" y="21600"/>
                        <a:pt x="0" y="20448"/>
                        <a:pt x="0" y="19027"/>
                      </a:cubicBezTo>
                      <a:close/>
                    </a:path>
                  </a:pathLst>
                </a:custGeom>
                <a:solidFill>
                  <a:srgbClr val="D2EFDC"/>
                </a:solidFill>
                <a:ln w="25400" cap="flat">
                  <a:noFill/>
                  <a:round/>
                </a:ln>
                <a:effectLst/>
              </p:spPr>
              <p:txBody>
                <a:bodyPr wrap="square" lIns="26789" tIns="26789" rIns="26789" bIns="26789" numCol="1" anchor="t">
                  <a:noAutofit/>
                </a:bodyPr>
                <a:lstStyle/>
                <a:p>
                  <a:pPr defTabSz="642915">
                    <a:buClr>
                      <a:srgbClr val="000000"/>
                    </a:buClr>
                    <a:defRPr sz="4200">
                      <a:uFill>
                        <a:solidFill/>
                      </a:uFill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2953"/>
                </a:p>
              </p:txBody>
            </p:sp>
            <p:sp>
              <p:nvSpPr>
                <p:cNvPr id="139" name="Shape 139"/>
                <p:cNvSpPr/>
                <p:nvPr/>
              </p:nvSpPr>
              <p:spPr>
                <a:xfrm>
                  <a:off x="2475" y="0"/>
                  <a:ext cx="871351" cy="2178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</a:path>
                  </a:pathLst>
                </a:custGeom>
                <a:solidFill>
                  <a:srgbClr val="FFFFFF">
                    <a:alpha val="40000"/>
                  </a:srgbClr>
                </a:solidFill>
                <a:ln w="25400" cap="flat">
                  <a:noFill/>
                  <a:round/>
                </a:ln>
                <a:effectLst/>
              </p:spPr>
              <p:txBody>
                <a:bodyPr wrap="square" lIns="26789" tIns="26789" rIns="26789" bIns="26789" numCol="1" anchor="t">
                  <a:noAutofit/>
                </a:bodyPr>
                <a:lstStyle/>
                <a:p>
                  <a:pPr defTabSz="642915">
                    <a:buClr>
                      <a:srgbClr val="000000"/>
                    </a:buClr>
                    <a:defRPr sz="4200">
                      <a:uFill>
                        <a:solidFill/>
                      </a:uFill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2953"/>
                </a:p>
              </p:txBody>
            </p:sp>
            <p:sp>
              <p:nvSpPr>
                <p:cNvPr id="140" name="Shape 140"/>
                <p:cNvSpPr/>
                <p:nvPr/>
              </p:nvSpPr>
              <p:spPr>
                <a:xfrm>
                  <a:off x="2475" y="0"/>
                  <a:ext cx="871351" cy="9144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573"/>
                      </a:moveTo>
                      <a:cubicBezTo>
                        <a:pt x="21600" y="3994"/>
                        <a:pt x="16765" y="5146"/>
                        <a:pt x="10800" y="5146"/>
                      </a:cubicBezTo>
                      <a:cubicBezTo>
                        <a:pt x="4835" y="5146"/>
                        <a:pt x="0" y="3994"/>
                        <a:pt x="0" y="2573"/>
                      </a:cubicBezTo>
                      <a:cubicBezTo>
                        <a:pt x="0" y="1152"/>
                        <a:pt x="4835" y="0"/>
                        <a:pt x="10800" y="0"/>
                      </a:cubicBezTo>
                      <a:cubicBezTo>
                        <a:pt x="16765" y="0"/>
                        <a:pt x="21600" y="1152"/>
                        <a:pt x="21600" y="2573"/>
                      </a:cubicBezTo>
                      <a:lnTo>
                        <a:pt x="21600" y="19027"/>
                      </a:lnTo>
                      <a:cubicBezTo>
                        <a:pt x="21600" y="20448"/>
                        <a:pt x="16765" y="21600"/>
                        <a:pt x="10800" y="21600"/>
                      </a:cubicBezTo>
                      <a:cubicBezTo>
                        <a:pt x="4835" y="21600"/>
                        <a:pt x="0" y="20448"/>
                        <a:pt x="0" y="19027"/>
                      </a:cubicBezTo>
                      <a:lnTo>
                        <a:pt x="0" y="2573"/>
                      </a:lnTo>
                    </a:path>
                  </a:pathLst>
                </a:cu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26789" tIns="26789" rIns="26789" bIns="26789" numCol="1" anchor="t">
                  <a:noAutofit/>
                </a:bodyPr>
                <a:lstStyle/>
                <a:p>
                  <a:pPr defTabSz="642915">
                    <a:buClr>
                      <a:srgbClr val="000000"/>
                    </a:buClr>
                    <a:defRPr sz="4200">
                      <a:uFill>
                        <a:solidFill/>
                      </a:uFill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2953"/>
                </a:p>
              </p:txBody>
            </p:sp>
            <p:sp>
              <p:nvSpPr>
                <p:cNvPr id="141" name="Shape 141"/>
                <p:cNvSpPr/>
                <p:nvPr/>
              </p:nvSpPr>
              <p:spPr>
                <a:xfrm>
                  <a:off x="0" y="217837"/>
                  <a:ext cx="876300" cy="50773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26789" tIns="26789" rIns="26789" bIns="26789" numCol="1" anchor="t">
                  <a:spAutoFit/>
                </a:bodyPr>
                <a:lstStyle/>
                <a:p>
                  <a:pPr algn="ctr" defTabSz="642915">
                    <a:buClr>
                      <a:srgbClr val="000000"/>
                    </a:buClr>
                    <a:defRPr sz="1800"/>
                  </a:pPr>
                  <a:r>
                    <a:rPr sz="984" b="1" dirty="0">
                      <a:uFill>
                        <a:solidFill/>
                      </a:uFill>
                      <a:latin typeface="Gill Sans"/>
                      <a:ea typeface="Gill Sans"/>
                      <a:cs typeface="Gill Sans"/>
                      <a:sym typeface="Gill Sans"/>
                    </a:rPr>
                    <a:t>Passwd File</a:t>
                  </a:r>
                </a:p>
              </p:txBody>
            </p:sp>
          </p:grpSp>
          <p:grpSp>
            <p:nvGrpSpPr>
              <p:cNvPr id="147" name="Group 147"/>
              <p:cNvGrpSpPr/>
              <p:nvPr/>
            </p:nvGrpSpPr>
            <p:grpSpPr>
              <a:xfrm>
                <a:off x="3419566" y="0"/>
                <a:ext cx="1143001" cy="914400"/>
                <a:chOff x="0" y="0"/>
                <a:chExt cx="1143000" cy="914400"/>
              </a:xfrm>
            </p:grpSpPr>
            <p:sp>
              <p:nvSpPr>
                <p:cNvPr id="143" name="Shape 143"/>
                <p:cNvSpPr/>
                <p:nvPr/>
              </p:nvSpPr>
              <p:spPr>
                <a:xfrm>
                  <a:off x="0" y="0"/>
                  <a:ext cx="1143000" cy="9144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700"/>
                      </a:moveTo>
                      <a:cubicBezTo>
                        <a:pt x="0" y="1209"/>
                        <a:pt x="4835" y="0"/>
                        <a:pt x="10800" y="0"/>
                      </a:cubicBezTo>
                      <a:cubicBezTo>
                        <a:pt x="16765" y="0"/>
                        <a:pt x="21600" y="1209"/>
                        <a:pt x="21600" y="2700"/>
                      </a:cubicBezTo>
                      <a:lnTo>
                        <a:pt x="21600" y="18900"/>
                      </a:lnTo>
                      <a:cubicBezTo>
                        <a:pt x="21600" y="20391"/>
                        <a:pt x="16765" y="21600"/>
                        <a:pt x="10800" y="21600"/>
                      </a:cubicBezTo>
                      <a:cubicBezTo>
                        <a:pt x="4835" y="21600"/>
                        <a:pt x="0" y="20391"/>
                        <a:pt x="0" y="18900"/>
                      </a:cubicBezTo>
                      <a:close/>
                    </a:path>
                  </a:pathLst>
                </a:custGeom>
                <a:solidFill>
                  <a:srgbClr val="F9E0DD"/>
                </a:solidFill>
                <a:ln w="25400" cap="flat">
                  <a:noFill/>
                  <a:round/>
                </a:ln>
                <a:effectLst/>
              </p:spPr>
              <p:txBody>
                <a:bodyPr wrap="square" lIns="26789" tIns="26789" rIns="26789" bIns="26789" numCol="1" anchor="t">
                  <a:noAutofit/>
                </a:bodyPr>
                <a:lstStyle/>
                <a:p>
                  <a:pPr defTabSz="642915">
                    <a:buClr>
                      <a:srgbClr val="000000"/>
                    </a:buClr>
                    <a:defRPr sz="4200">
                      <a:uFill>
                        <a:solidFill/>
                      </a:uFill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2953"/>
                </a:p>
              </p:txBody>
            </p:sp>
            <p:sp>
              <p:nvSpPr>
                <p:cNvPr id="144" name="Shape 144"/>
                <p:cNvSpPr/>
                <p:nvPr/>
              </p:nvSpPr>
              <p:spPr>
                <a:xfrm>
                  <a:off x="0" y="0"/>
                  <a:ext cx="1143000" cy="2286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</a:path>
                  </a:pathLst>
                </a:custGeom>
                <a:solidFill>
                  <a:srgbClr val="FFFFFF">
                    <a:alpha val="40000"/>
                  </a:srgbClr>
                </a:solidFill>
                <a:ln w="25400" cap="flat">
                  <a:noFill/>
                  <a:round/>
                </a:ln>
                <a:effectLst/>
              </p:spPr>
              <p:txBody>
                <a:bodyPr wrap="square" lIns="26789" tIns="26789" rIns="26789" bIns="26789" numCol="1" anchor="t">
                  <a:noAutofit/>
                </a:bodyPr>
                <a:lstStyle/>
                <a:p>
                  <a:pPr defTabSz="642915">
                    <a:buClr>
                      <a:srgbClr val="000000"/>
                    </a:buClr>
                    <a:defRPr sz="4200">
                      <a:uFill>
                        <a:solidFill/>
                      </a:uFill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2953"/>
                </a:p>
              </p:txBody>
            </p:sp>
            <p:sp>
              <p:nvSpPr>
                <p:cNvPr id="145" name="Shape 145"/>
                <p:cNvSpPr/>
                <p:nvPr/>
              </p:nvSpPr>
              <p:spPr>
                <a:xfrm>
                  <a:off x="0" y="0"/>
                  <a:ext cx="1143000" cy="9144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700"/>
                      </a:moveTo>
                      <a:cubicBezTo>
                        <a:pt x="21600" y="4191"/>
                        <a:pt x="16765" y="5400"/>
                        <a:pt x="10800" y="5400"/>
                      </a:cubicBezTo>
                      <a:cubicBezTo>
                        <a:pt x="4835" y="5400"/>
                        <a:pt x="0" y="4191"/>
                        <a:pt x="0" y="2700"/>
                      </a:cubicBezTo>
                      <a:cubicBezTo>
                        <a:pt x="0" y="1209"/>
                        <a:pt x="4835" y="0"/>
                        <a:pt x="10800" y="0"/>
                      </a:cubicBezTo>
                      <a:cubicBezTo>
                        <a:pt x="16765" y="0"/>
                        <a:pt x="21600" y="1209"/>
                        <a:pt x="21600" y="2700"/>
                      </a:cubicBezTo>
                      <a:lnTo>
                        <a:pt x="21600" y="18900"/>
                      </a:lnTo>
                      <a:cubicBezTo>
                        <a:pt x="21600" y="20391"/>
                        <a:pt x="16765" y="21600"/>
                        <a:pt x="10800" y="21600"/>
                      </a:cubicBezTo>
                      <a:cubicBezTo>
                        <a:pt x="4835" y="21600"/>
                        <a:pt x="0" y="20391"/>
                        <a:pt x="0" y="18900"/>
                      </a:cubicBezTo>
                      <a:lnTo>
                        <a:pt x="0" y="2700"/>
                      </a:lnTo>
                    </a:path>
                  </a:pathLst>
                </a:cu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26789" tIns="26789" rIns="26789" bIns="26789" numCol="1" anchor="t">
                  <a:noAutofit/>
                </a:bodyPr>
                <a:lstStyle/>
                <a:p>
                  <a:pPr defTabSz="642915">
                    <a:buClr>
                      <a:srgbClr val="000000"/>
                    </a:buClr>
                    <a:defRPr sz="4200">
                      <a:uFill>
                        <a:solidFill/>
                      </a:uFill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2953"/>
                </a:p>
              </p:txBody>
            </p:sp>
            <p:sp>
              <p:nvSpPr>
                <p:cNvPr id="146" name="Shape 146"/>
                <p:cNvSpPr/>
                <p:nvPr/>
              </p:nvSpPr>
              <p:spPr>
                <a:xfrm>
                  <a:off x="0" y="228600"/>
                  <a:ext cx="1143000" cy="29234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26789" tIns="26789" rIns="26789" bIns="26789" numCol="1" anchor="t">
                  <a:spAutoFit/>
                </a:bodyPr>
                <a:lstStyle>
                  <a:lvl1pPr defTabSz="914400">
                    <a:buClr>
                      <a:srgbClr val="000000"/>
                    </a:buClr>
                    <a:defRPr sz="1400" b="1">
                      <a:uFill>
                        <a:solidFill/>
                      </a:uFill>
                      <a:latin typeface="Gill Sans"/>
                      <a:ea typeface="Gill Sans"/>
                      <a:cs typeface="Gill Sans"/>
                      <a:sym typeface="Gill Sans"/>
                    </a:defRPr>
                  </a:lvl1pPr>
                </a:lstStyle>
                <a:p>
                  <a:pPr lvl="0" algn="ctr">
                    <a:defRPr sz="1800" b="0">
                      <a:uFillTx/>
                    </a:defRPr>
                  </a:pPr>
                  <a:r>
                    <a:rPr sz="984" dirty="0"/>
                    <a:t>Web Pages</a:t>
                  </a:r>
                </a:p>
              </p:txBody>
            </p:sp>
          </p:grpSp>
          <p:sp>
            <p:nvSpPr>
              <p:cNvPr id="148" name="Shape 148"/>
              <p:cNvSpPr/>
              <p:nvPr/>
            </p:nvSpPr>
            <p:spPr>
              <a:xfrm>
                <a:off x="0" y="198966"/>
                <a:ext cx="2144745" cy="5540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26789" tIns="26789" rIns="26789" bIns="26789" numCol="1" anchor="t">
                <a:spAutoFit/>
              </a:bodyPr>
              <a:lstStyle>
                <a:lvl1pPr defTabSz="914400">
                  <a:buClr>
                    <a:srgbClr val="000000"/>
                  </a:buClr>
                  <a:defRPr sz="3100">
                    <a:uFill>
                      <a:solidFill/>
                    </a:uFill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 lvl="0">
                  <a:defRPr sz="1800">
                    <a:uFillTx/>
                  </a:defRPr>
                </a:pPr>
                <a:r>
                  <a:rPr sz="2180"/>
                  <a:t>Authenticate</a:t>
                </a:r>
              </a:p>
            </p:txBody>
          </p:sp>
        </p:grpSp>
        <p:sp>
          <p:nvSpPr>
            <p:cNvPr id="150" name="Shape 150"/>
            <p:cNvSpPr/>
            <p:nvPr/>
          </p:nvSpPr>
          <p:spPr>
            <a:xfrm>
              <a:off x="2382974" y="139701"/>
              <a:ext cx="787402" cy="384629"/>
            </a:xfrm>
            <a:prstGeom prst="rect">
              <a:avLst/>
            </a:prstGeom>
            <a:noFill/>
            <a:ln w="12700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6789" tIns="26789" rIns="26789" bIns="26789" numCol="1" anchor="t">
              <a:spAutoFit/>
            </a:bodyPr>
            <a:lstStyle>
              <a:lvl1pPr defTabSz="914400">
                <a:buClr>
                  <a:srgbClr val="00BA63"/>
                </a:buClr>
                <a:defRPr sz="2000" b="1">
                  <a:solidFill>
                    <a:srgbClr val="00BA63"/>
                  </a:solidFill>
                  <a:uFill>
                    <a:solidFill>
                      <a:srgbClr val="00BA63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lvl="0" algn="ctr">
                <a:defRPr sz="1800" b="0">
                  <a:solidFill>
                    <a:srgbClr val="000000"/>
                  </a:solidFill>
                  <a:uFillTx/>
                </a:defRPr>
              </a:pPr>
              <a:r>
                <a:rPr sz="1406" dirty="0"/>
                <a:t>OK</a:t>
              </a:r>
            </a:p>
          </p:txBody>
        </p:sp>
        <p:sp>
          <p:nvSpPr>
            <p:cNvPr id="151" name="Shape 151"/>
            <p:cNvSpPr/>
            <p:nvPr/>
          </p:nvSpPr>
          <p:spPr>
            <a:xfrm>
              <a:off x="3614873" y="0"/>
              <a:ext cx="787402" cy="692315"/>
            </a:xfrm>
            <a:prstGeom prst="rect">
              <a:avLst/>
            </a:prstGeom>
            <a:noFill/>
            <a:ln w="12700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6789" tIns="26789" rIns="26789" bIns="26789" numCol="1" anchor="t">
              <a:spAutoFit/>
            </a:bodyPr>
            <a:lstStyle>
              <a:lvl1pPr defTabSz="914400">
                <a:buClr>
                  <a:srgbClr val="00BA63"/>
                </a:buClr>
                <a:defRPr sz="2000" b="1">
                  <a:solidFill>
                    <a:srgbClr val="FF4013"/>
                  </a:solidFill>
                  <a:uFill>
                    <a:solidFill>
                      <a:srgbClr val="FF4013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lvl="0" algn="ctr">
                <a:defRPr sz="1800" b="0">
                  <a:solidFill>
                    <a:srgbClr val="000000"/>
                  </a:solidFill>
                  <a:uFillTx/>
                </a:defRPr>
              </a:pPr>
              <a:r>
                <a:rPr sz="1406" dirty="0"/>
                <a:t>Not OK</a:t>
              </a:r>
            </a:p>
          </p:txBody>
        </p:sp>
      </p:grpSp>
      <p:grpSp>
        <p:nvGrpSpPr>
          <p:cNvPr id="167" name="Group 167"/>
          <p:cNvGrpSpPr/>
          <p:nvPr/>
        </p:nvGrpSpPr>
        <p:grpSpPr>
          <a:xfrm>
            <a:off x="7137168" y="2819994"/>
            <a:ext cx="3002973" cy="1171539"/>
            <a:chOff x="0" y="0"/>
            <a:chExt cx="4270894" cy="1666188"/>
          </a:xfrm>
        </p:grpSpPr>
        <p:grpSp>
          <p:nvGrpSpPr>
            <p:cNvPr id="164" name="Group 164"/>
            <p:cNvGrpSpPr/>
            <p:nvPr/>
          </p:nvGrpSpPr>
          <p:grpSpPr>
            <a:xfrm>
              <a:off x="0" y="635000"/>
              <a:ext cx="4270894" cy="1031188"/>
              <a:chOff x="0" y="0"/>
              <a:chExt cx="4270893" cy="1031188"/>
            </a:xfrm>
          </p:grpSpPr>
          <p:grpSp>
            <p:nvGrpSpPr>
              <p:cNvPr id="157" name="Group 157"/>
              <p:cNvGrpSpPr/>
              <p:nvPr/>
            </p:nvGrpSpPr>
            <p:grpSpPr>
              <a:xfrm>
                <a:off x="2042256" y="25400"/>
                <a:ext cx="876301" cy="914400"/>
                <a:chOff x="0" y="0"/>
                <a:chExt cx="876300" cy="914400"/>
              </a:xfrm>
            </p:grpSpPr>
            <p:sp>
              <p:nvSpPr>
                <p:cNvPr id="153" name="Shape 153"/>
                <p:cNvSpPr/>
                <p:nvPr/>
              </p:nvSpPr>
              <p:spPr>
                <a:xfrm>
                  <a:off x="2474" y="0"/>
                  <a:ext cx="871352" cy="9144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573"/>
                      </a:moveTo>
                      <a:cubicBezTo>
                        <a:pt x="0" y="1152"/>
                        <a:pt x="4835" y="0"/>
                        <a:pt x="10800" y="0"/>
                      </a:cubicBezTo>
                      <a:cubicBezTo>
                        <a:pt x="16765" y="0"/>
                        <a:pt x="21600" y="1152"/>
                        <a:pt x="21600" y="2573"/>
                      </a:cubicBezTo>
                      <a:lnTo>
                        <a:pt x="21600" y="19027"/>
                      </a:lnTo>
                      <a:cubicBezTo>
                        <a:pt x="21600" y="20448"/>
                        <a:pt x="16765" y="21600"/>
                        <a:pt x="10800" y="21600"/>
                      </a:cubicBezTo>
                      <a:cubicBezTo>
                        <a:pt x="4835" y="21600"/>
                        <a:pt x="0" y="20448"/>
                        <a:pt x="0" y="19027"/>
                      </a:cubicBezTo>
                      <a:close/>
                    </a:path>
                  </a:pathLst>
                </a:custGeom>
                <a:solidFill>
                  <a:srgbClr val="F9E0DD"/>
                </a:solidFill>
                <a:ln w="25400" cap="flat">
                  <a:noFill/>
                  <a:round/>
                </a:ln>
                <a:effectLst/>
              </p:spPr>
              <p:txBody>
                <a:bodyPr wrap="square" lIns="26789" tIns="26789" rIns="26789" bIns="26789" numCol="1" anchor="t">
                  <a:noAutofit/>
                </a:bodyPr>
                <a:lstStyle/>
                <a:p>
                  <a:pPr defTabSz="642915">
                    <a:buClr>
                      <a:srgbClr val="000000"/>
                    </a:buClr>
                    <a:defRPr sz="4200">
                      <a:uFill>
                        <a:solidFill/>
                      </a:uFill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2953"/>
                </a:p>
              </p:txBody>
            </p:sp>
            <p:sp>
              <p:nvSpPr>
                <p:cNvPr id="154" name="Shape 154"/>
                <p:cNvSpPr/>
                <p:nvPr/>
              </p:nvSpPr>
              <p:spPr>
                <a:xfrm>
                  <a:off x="2475" y="0"/>
                  <a:ext cx="871351" cy="2178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</a:path>
                  </a:pathLst>
                </a:custGeom>
                <a:solidFill>
                  <a:srgbClr val="FFFFFF">
                    <a:alpha val="40000"/>
                  </a:srgbClr>
                </a:solidFill>
                <a:ln w="25400" cap="flat">
                  <a:noFill/>
                  <a:round/>
                </a:ln>
                <a:effectLst/>
              </p:spPr>
              <p:txBody>
                <a:bodyPr wrap="square" lIns="26789" tIns="26789" rIns="26789" bIns="26789" numCol="1" anchor="t">
                  <a:noAutofit/>
                </a:bodyPr>
                <a:lstStyle/>
                <a:p>
                  <a:pPr defTabSz="642915">
                    <a:buClr>
                      <a:srgbClr val="000000"/>
                    </a:buClr>
                    <a:defRPr sz="4200">
                      <a:uFill>
                        <a:solidFill/>
                      </a:uFill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2953"/>
                </a:p>
              </p:txBody>
            </p:sp>
            <p:sp>
              <p:nvSpPr>
                <p:cNvPr id="155" name="Shape 155"/>
                <p:cNvSpPr/>
                <p:nvPr/>
              </p:nvSpPr>
              <p:spPr>
                <a:xfrm>
                  <a:off x="2475" y="0"/>
                  <a:ext cx="871351" cy="9144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573"/>
                      </a:moveTo>
                      <a:cubicBezTo>
                        <a:pt x="21600" y="3994"/>
                        <a:pt x="16765" y="5146"/>
                        <a:pt x="10800" y="5146"/>
                      </a:cubicBezTo>
                      <a:cubicBezTo>
                        <a:pt x="4835" y="5146"/>
                        <a:pt x="0" y="3994"/>
                        <a:pt x="0" y="2573"/>
                      </a:cubicBezTo>
                      <a:cubicBezTo>
                        <a:pt x="0" y="1152"/>
                        <a:pt x="4835" y="0"/>
                        <a:pt x="10800" y="0"/>
                      </a:cubicBezTo>
                      <a:cubicBezTo>
                        <a:pt x="16765" y="0"/>
                        <a:pt x="21600" y="1152"/>
                        <a:pt x="21600" y="2573"/>
                      </a:cubicBezTo>
                      <a:lnTo>
                        <a:pt x="21600" y="19027"/>
                      </a:lnTo>
                      <a:cubicBezTo>
                        <a:pt x="21600" y="20448"/>
                        <a:pt x="16765" y="21600"/>
                        <a:pt x="10800" y="21600"/>
                      </a:cubicBezTo>
                      <a:cubicBezTo>
                        <a:pt x="4835" y="21600"/>
                        <a:pt x="0" y="20448"/>
                        <a:pt x="0" y="19027"/>
                      </a:cubicBezTo>
                      <a:lnTo>
                        <a:pt x="0" y="2573"/>
                      </a:lnTo>
                    </a:path>
                  </a:pathLst>
                </a:cu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26789" tIns="26789" rIns="26789" bIns="26789" numCol="1" anchor="t">
                  <a:noAutofit/>
                </a:bodyPr>
                <a:lstStyle/>
                <a:p>
                  <a:pPr defTabSz="642915">
                    <a:buClr>
                      <a:srgbClr val="000000"/>
                    </a:buClr>
                    <a:defRPr sz="4200">
                      <a:uFill>
                        <a:solidFill/>
                      </a:uFill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2953"/>
                </a:p>
              </p:txBody>
            </p:sp>
            <p:sp>
              <p:nvSpPr>
                <p:cNvPr id="156" name="Shape 156"/>
                <p:cNvSpPr/>
                <p:nvPr/>
              </p:nvSpPr>
              <p:spPr>
                <a:xfrm>
                  <a:off x="0" y="217836"/>
                  <a:ext cx="876300" cy="5077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26789" tIns="26789" rIns="26789" bIns="26789" numCol="1" anchor="t">
                  <a:spAutoFit/>
                </a:bodyPr>
                <a:lstStyle/>
                <a:p>
                  <a:pPr algn="ctr" defTabSz="642915">
                    <a:buClr>
                      <a:srgbClr val="000000"/>
                    </a:buClr>
                    <a:defRPr sz="1800"/>
                  </a:pPr>
                  <a:r>
                    <a:rPr sz="984" b="1" dirty="0">
                      <a:uFill>
                        <a:solidFill/>
                      </a:uFill>
                      <a:latin typeface="Gill Sans"/>
                      <a:ea typeface="Gill Sans"/>
                      <a:cs typeface="Gill Sans"/>
                      <a:sym typeface="Gill Sans"/>
                    </a:rPr>
                    <a:t>Passwd File</a:t>
                  </a:r>
                </a:p>
              </p:txBody>
            </p:sp>
          </p:grpSp>
          <p:grpSp>
            <p:nvGrpSpPr>
              <p:cNvPr id="162" name="Group 162"/>
              <p:cNvGrpSpPr/>
              <p:nvPr/>
            </p:nvGrpSpPr>
            <p:grpSpPr>
              <a:xfrm>
                <a:off x="3127892" y="25400"/>
                <a:ext cx="1143001" cy="914400"/>
                <a:chOff x="0" y="0"/>
                <a:chExt cx="1143000" cy="914400"/>
              </a:xfrm>
            </p:grpSpPr>
            <p:sp>
              <p:nvSpPr>
                <p:cNvPr id="158" name="Shape 158"/>
                <p:cNvSpPr/>
                <p:nvPr/>
              </p:nvSpPr>
              <p:spPr>
                <a:xfrm>
                  <a:off x="0" y="0"/>
                  <a:ext cx="1143000" cy="9144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700"/>
                      </a:moveTo>
                      <a:cubicBezTo>
                        <a:pt x="0" y="1209"/>
                        <a:pt x="4835" y="0"/>
                        <a:pt x="10800" y="0"/>
                      </a:cubicBezTo>
                      <a:cubicBezTo>
                        <a:pt x="16765" y="0"/>
                        <a:pt x="21600" y="1209"/>
                        <a:pt x="21600" y="2700"/>
                      </a:cubicBezTo>
                      <a:lnTo>
                        <a:pt x="21600" y="18900"/>
                      </a:lnTo>
                      <a:cubicBezTo>
                        <a:pt x="21600" y="20391"/>
                        <a:pt x="16765" y="21600"/>
                        <a:pt x="10800" y="21600"/>
                      </a:cubicBezTo>
                      <a:cubicBezTo>
                        <a:pt x="4835" y="21600"/>
                        <a:pt x="0" y="20391"/>
                        <a:pt x="0" y="18900"/>
                      </a:cubicBezTo>
                      <a:close/>
                    </a:path>
                  </a:pathLst>
                </a:custGeom>
                <a:solidFill>
                  <a:srgbClr val="D2EFDC"/>
                </a:solidFill>
                <a:ln w="25400" cap="flat">
                  <a:noFill/>
                  <a:round/>
                </a:ln>
                <a:effectLst/>
              </p:spPr>
              <p:txBody>
                <a:bodyPr wrap="square" lIns="26789" tIns="26789" rIns="26789" bIns="26789" numCol="1" anchor="t">
                  <a:noAutofit/>
                </a:bodyPr>
                <a:lstStyle/>
                <a:p>
                  <a:pPr defTabSz="642915">
                    <a:buClr>
                      <a:srgbClr val="000000"/>
                    </a:buClr>
                    <a:defRPr sz="4200">
                      <a:uFill>
                        <a:solidFill/>
                      </a:uFill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2953"/>
                </a:p>
              </p:txBody>
            </p:sp>
            <p:sp>
              <p:nvSpPr>
                <p:cNvPr id="159" name="Shape 159"/>
                <p:cNvSpPr/>
                <p:nvPr/>
              </p:nvSpPr>
              <p:spPr>
                <a:xfrm>
                  <a:off x="0" y="0"/>
                  <a:ext cx="1143000" cy="2286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</a:path>
                  </a:pathLst>
                </a:custGeom>
                <a:solidFill>
                  <a:srgbClr val="FFFFFF">
                    <a:alpha val="40000"/>
                  </a:srgbClr>
                </a:solidFill>
                <a:ln w="25400" cap="flat">
                  <a:noFill/>
                  <a:round/>
                </a:ln>
                <a:effectLst/>
              </p:spPr>
              <p:txBody>
                <a:bodyPr wrap="square" lIns="26789" tIns="26789" rIns="26789" bIns="26789" numCol="1" anchor="t">
                  <a:noAutofit/>
                </a:bodyPr>
                <a:lstStyle/>
                <a:p>
                  <a:pPr defTabSz="642915">
                    <a:buClr>
                      <a:srgbClr val="000000"/>
                    </a:buClr>
                    <a:defRPr sz="4200">
                      <a:uFill>
                        <a:solidFill/>
                      </a:uFill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2953"/>
                </a:p>
              </p:txBody>
            </p:sp>
            <p:sp>
              <p:nvSpPr>
                <p:cNvPr id="160" name="Shape 160"/>
                <p:cNvSpPr/>
                <p:nvPr/>
              </p:nvSpPr>
              <p:spPr>
                <a:xfrm>
                  <a:off x="0" y="0"/>
                  <a:ext cx="1143000" cy="9144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700"/>
                      </a:moveTo>
                      <a:cubicBezTo>
                        <a:pt x="21600" y="4191"/>
                        <a:pt x="16765" y="5400"/>
                        <a:pt x="10800" y="5400"/>
                      </a:cubicBezTo>
                      <a:cubicBezTo>
                        <a:pt x="4835" y="5400"/>
                        <a:pt x="0" y="4191"/>
                        <a:pt x="0" y="2700"/>
                      </a:cubicBezTo>
                      <a:cubicBezTo>
                        <a:pt x="0" y="1209"/>
                        <a:pt x="4835" y="0"/>
                        <a:pt x="10800" y="0"/>
                      </a:cubicBezTo>
                      <a:cubicBezTo>
                        <a:pt x="16765" y="0"/>
                        <a:pt x="21600" y="1209"/>
                        <a:pt x="21600" y="2700"/>
                      </a:cubicBezTo>
                      <a:lnTo>
                        <a:pt x="21600" y="18900"/>
                      </a:lnTo>
                      <a:cubicBezTo>
                        <a:pt x="21600" y="20391"/>
                        <a:pt x="16765" y="21600"/>
                        <a:pt x="10800" y="21600"/>
                      </a:cubicBezTo>
                      <a:cubicBezTo>
                        <a:pt x="4835" y="21600"/>
                        <a:pt x="0" y="20391"/>
                        <a:pt x="0" y="18900"/>
                      </a:cubicBezTo>
                      <a:lnTo>
                        <a:pt x="0" y="2700"/>
                      </a:lnTo>
                    </a:path>
                  </a:pathLst>
                </a:cu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26789" tIns="26789" rIns="26789" bIns="26789" numCol="1" anchor="t">
                  <a:noAutofit/>
                </a:bodyPr>
                <a:lstStyle/>
                <a:p>
                  <a:pPr defTabSz="642915">
                    <a:buClr>
                      <a:srgbClr val="000000"/>
                    </a:buClr>
                    <a:defRPr sz="4200">
                      <a:uFill>
                        <a:solidFill/>
                      </a:uFill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2953"/>
                </a:p>
              </p:txBody>
            </p:sp>
            <p:sp>
              <p:nvSpPr>
                <p:cNvPr id="161" name="Shape 161"/>
                <p:cNvSpPr/>
                <p:nvPr/>
              </p:nvSpPr>
              <p:spPr>
                <a:xfrm>
                  <a:off x="0" y="228601"/>
                  <a:ext cx="1143000" cy="29234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26789" tIns="26789" rIns="26789" bIns="26789" numCol="1" anchor="t">
                  <a:spAutoFit/>
                </a:bodyPr>
                <a:lstStyle>
                  <a:lvl1pPr defTabSz="914400">
                    <a:buClr>
                      <a:srgbClr val="000000"/>
                    </a:buClr>
                    <a:defRPr sz="1400" b="1">
                      <a:uFill>
                        <a:solidFill/>
                      </a:uFill>
                      <a:latin typeface="Gill Sans"/>
                      <a:ea typeface="Gill Sans"/>
                      <a:cs typeface="Gill Sans"/>
                      <a:sym typeface="Gill Sans"/>
                    </a:defRPr>
                  </a:lvl1pPr>
                </a:lstStyle>
                <a:p>
                  <a:pPr lvl="0" algn="ctr">
                    <a:defRPr sz="1800" b="0">
                      <a:uFillTx/>
                    </a:defRPr>
                  </a:pPr>
                  <a:r>
                    <a:rPr sz="984" dirty="0"/>
                    <a:t>Web  Pages</a:t>
                  </a:r>
                </a:p>
              </p:txBody>
            </p:sp>
          </p:grpSp>
          <p:sp>
            <p:nvSpPr>
              <p:cNvPr id="163" name="Shape 163"/>
              <p:cNvSpPr/>
              <p:nvPr/>
            </p:nvSpPr>
            <p:spPr>
              <a:xfrm>
                <a:off x="0" y="0"/>
                <a:ext cx="1573239" cy="10311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26789" tIns="26789" rIns="26789" bIns="26789" numCol="1" anchor="t">
                <a:spAutoFit/>
              </a:bodyPr>
              <a:lstStyle/>
              <a:p>
                <a:pPr defTabSz="642915">
                  <a:buClr>
                    <a:srgbClr val="000000"/>
                  </a:buClr>
                  <a:defRPr sz="1800"/>
                </a:pPr>
                <a:r>
                  <a:rPr sz="2180">
                    <a:uFill>
                      <a:solidFill/>
                    </a:uFill>
                    <a:latin typeface="Gill Sans"/>
                    <a:ea typeface="Gill Sans"/>
                    <a:cs typeface="Gill Sans"/>
                    <a:sym typeface="Gill Sans"/>
                  </a:rPr>
                  <a:t>Serve</a:t>
                </a:r>
              </a:p>
              <a:p>
                <a:pPr defTabSz="642915">
                  <a:buClr>
                    <a:srgbClr val="000000"/>
                  </a:buClr>
                  <a:defRPr sz="1800"/>
                </a:pPr>
                <a:r>
                  <a:rPr sz="2180">
                    <a:uFill>
                      <a:solidFill/>
                    </a:uFill>
                    <a:latin typeface="Gill Sans"/>
                    <a:ea typeface="Gill Sans"/>
                    <a:cs typeface="Gill Sans"/>
                    <a:sym typeface="Gill Sans"/>
                  </a:rPr>
                  <a:t>Webpage</a:t>
                </a:r>
              </a:p>
            </p:txBody>
          </p:sp>
        </p:grpSp>
        <p:sp>
          <p:nvSpPr>
            <p:cNvPr id="165" name="Shape 165"/>
            <p:cNvSpPr/>
            <p:nvPr/>
          </p:nvSpPr>
          <p:spPr>
            <a:xfrm>
              <a:off x="3322482" y="228599"/>
              <a:ext cx="787400" cy="384628"/>
            </a:xfrm>
            <a:prstGeom prst="rect">
              <a:avLst/>
            </a:prstGeom>
            <a:noFill/>
            <a:ln w="12700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6789" tIns="26789" rIns="26789" bIns="26789" numCol="1" anchor="t">
              <a:spAutoFit/>
            </a:bodyPr>
            <a:lstStyle>
              <a:lvl1pPr defTabSz="914400">
                <a:buClr>
                  <a:srgbClr val="00BA63"/>
                </a:buClr>
                <a:defRPr sz="2000" b="1">
                  <a:solidFill>
                    <a:srgbClr val="00BA63"/>
                  </a:solidFill>
                  <a:uFill>
                    <a:solidFill>
                      <a:srgbClr val="00BA63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lvl="0" algn="ctr">
                <a:defRPr sz="1800" b="0">
                  <a:solidFill>
                    <a:srgbClr val="000000"/>
                  </a:solidFill>
                  <a:uFillTx/>
                </a:defRPr>
              </a:pPr>
              <a:r>
                <a:rPr sz="1406" dirty="0"/>
                <a:t>OK</a:t>
              </a:r>
            </a:p>
          </p:txBody>
        </p:sp>
        <p:sp>
          <p:nvSpPr>
            <p:cNvPr id="166" name="Shape 166"/>
            <p:cNvSpPr/>
            <p:nvPr/>
          </p:nvSpPr>
          <p:spPr>
            <a:xfrm>
              <a:off x="2090582" y="0"/>
              <a:ext cx="787400" cy="692315"/>
            </a:xfrm>
            <a:prstGeom prst="rect">
              <a:avLst/>
            </a:prstGeom>
            <a:noFill/>
            <a:ln w="12700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6789" tIns="26789" rIns="26789" bIns="26789" numCol="1" anchor="t">
              <a:spAutoFit/>
            </a:bodyPr>
            <a:lstStyle>
              <a:lvl1pPr defTabSz="914400">
                <a:buClr>
                  <a:srgbClr val="00BA63"/>
                </a:buClr>
                <a:defRPr sz="2000" b="1">
                  <a:solidFill>
                    <a:srgbClr val="FF4013"/>
                  </a:solidFill>
                  <a:uFill>
                    <a:solidFill>
                      <a:srgbClr val="FF4013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lvl="0" algn="ctr">
                <a:defRPr sz="1800" b="0">
                  <a:solidFill>
                    <a:srgbClr val="000000"/>
                  </a:solidFill>
                  <a:uFillTx/>
                </a:defRPr>
              </a:pPr>
              <a:r>
                <a:rPr sz="1406" dirty="0"/>
                <a:t>Not OK</a:t>
              </a:r>
            </a:p>
          </p:txBody>
        </p:sp>
      </p:grpSp>
      <p:pic>
        <p:nvPicPr>
          <p:cNvPr id="169" name="image4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5295683" y="4884770"/>
            <a:ext cx="687587" cy="687587"/>
          </a:xfrm>
          <a:prstGeom prst="rect">
            <a:avLst/>
          </a:prstGeom>
          <a:ln w="12700">
            <a:round/>
          </a:ln>
        </p:spPr>
      </p:pic>
      <p:pic>
        <p:nvPicPr>
          <p:cNvPr id="171" name="pasted-image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3262975" y="4760992"/>
            <a:ext cx="570997" cy="811364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Shape 175"/>
          <p:cNvSpPr/>
          <p:nvPr/>
        </p:nvSpPr>
        <p:spPr>
          <a:xfrm>
            <a:off x="4594703" y="3368387"/>
            <a:ext cx="1044774" cy="663825"/>
          </a:xfrm>
          <a:prstGeom prst="line">
            <a:avLst/>
          </a:prstGeom>
          <a:ln w="25400">
            <a:solidFill/>
            <a:round/>
            <a:tailEnd type="triangle"/>
          </a:ln>
        </p:spPr>
        <p:txBody>
          <a:bodyPr lIns="0" tIns="0" rIns="0" bIns="0"/>
          <a:lstStyle/>
          <a:p>
            <a:pPr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176" name="Shape 176"/>
          <p:cNvSpPr/>
          <p:nvPr/>
        </p:nvSpPr>
        <p:spPr>
          <a:xfrm>
            <a:off x="2996289" y="2064653"/>
            <a:ext cx="1106184" cy="725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>
            <a:spAutoFit/>
          </a:bodyPr>
          <a:lstStyle/>
          <a:p>
            <a:pPr defTabSz="642915">
              <a:buClr>
                <a:srgbClr val="000000"/>
              </a:buClr>
              <a:defRPr sz="1800"/>
            </a:pPr>
            <a:r>
              <a:rPr sz="2180"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rPr>
              <a:t>Serve</a:t>
            </a:r>
          </a:p>
          <a:p>
            <a:pPr defTabSz="642915">
              <a:buClr>
                <a:srgbClr val="000000"/>
              </a:buClr>
              <a:defRPr sz="1800"/>
            </a:pPr>
            <a:r>
              <a:rPr sz="2180"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rPr>
              <a:t>Webpage</a:t>
            </a:r>
          </a:p>
        </p:txBody>
      </p:sp>
    </p:spTree>
    <p:extLst>
      <p:ext uri="{BB962C8B-B14F-4D97-AF65-F5344CB8AC3E}">
        <p14:creationId xmlns:p14="http://schemas.microsoft.com/office/powerpoint/2010/main" val="3123930982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 animBg="1" advAuto="0"/>
      <p:bldP spid="135" grpId="0" animBg="1" advAuto="0"/>
      <p:bldP spid="137" grpId="0" animBg="1" advAuto="0"/>
      <p:bldP spid="152" grpId="0" animBg="1" advAuto="0"/>
      <p:bldP spid="167" grpId="0" animBg="1" advAuto="0"/>
      <p:bldP spid="175" grpId="0" animBg="1" advAuto="0"/>
      <p:bldP spid="176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F6D5808-8DDA-BC4C-B704-101D75F6A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Do?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1C1B1E-15F7-0947-9EE4-8BD3508865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 Been living with these problems since the early 2000s</a:t>
            </a:r>
          </a:p>
          <a:p>
            <a:r>
              <a:rPr lang="en-US" sz="3600" dirty="0"/>
              <a:t> What are the </a:t>
            </a:r>
            <a:r>
              <a:rPr lang="en-US" sz="3600" dirty="0">
                <a:solidFill>
                  <a:srgbClr val="0070C0"/>
                </a:solidFill>
              </a:rPr>
              <a:t>fundamental problems</a:t>
            </a:r>
            <a:r>
              <a:rPr lang="en-US" sz="3600" dirty="0"/>
              <a:t>?</a:t>
            </a:r>
          </a:p>
          <a:p>
            <a:pPr lvl="1"/>
            <a:r>
              <a:rPr lang="en-US" sz="3200" dirty="0"/>
              <a:t> Processes are treated as monolithic entities </a:t>
            </a:r>
          </a:p>
          <a:p>
            <a:pPr lvl="2"/>
            <a:r>
              <a:rPr lang="en-US" sz="2800" dirty="0"/>
              <a:t> But, </a:t>
            </a:r>
            <a:r>
              <a:rPr lang="en-US" sz="2800" dirty="0">
                <a:solidFill>
                  <a:srgbClr val="FF0000"/>
                </a:solidFill>
              </a:rPr>
              <a:t>same permissions </a:t>
            </a:r>
            <a:r>
              <a:rPr lang="en-US" sz="2800" dirty="0"/>
              <a:t>available for every system call</a:t>
            </a:r>
          </a:p>
          <a:p>
            <a:pPr lvl="1"/>
            <a:r>
              <a:rPr lang="en-US" sz="3200" dirty="0"/>
              <a:t> Process restrictions may depend on prior events</a:t>
            </a:r>
          </a:p>
          <a:p>
            <a:pPr lvl="2"/>
            <a:r>
              <a:rPr lang="en-US" sz="2800" dirty="0"/>
              <a:t> But, access control is </a:t>
            </a:r>
            <a:r>
              <a:rPr lang="en-US" sz="2800" dirty="0">
                <a:solidFill>
                  <a:srgbClr val="FF0000"/>
                </a:solidFill>
              </a:rPr>
              <a:t>stateless</a:t>
            </a:r>
          </a:p>
          <a:p>
            <a:r>
              <a:rPr lang="en-US" sz="3600" dirty="0"/>
              <a:t> Is it possible to </a:t>
            </a:r>
            <a:r>
              <a:rPr lang="en-US" sz="3600" dirty="0">
                <a:solidFill>
                  <a:srgbClr val="0070C0"/>
                </a:solidFill>
              </a:rPr>
              <a:t>monitor distinct events </a:t>
            </a:r>
            <a:r>
              <a:rPr lang="en-US" sz="3600" dirty="0"/>
              <a:t>on the same process </a:t>
            </a:r>
            <a:r>
              <a:rPr lang="en-US" sz="3600" dirty="0">
                <a:solidFill>
                  <a:srgbClr val="FF0000"/>
                </a:solidFill>
              </a:rPr>
              <a:t>independently and </a:t>
            </a:r>
            <a:r>
              <a:rPr lang="en-US" sz="3600" dirty="0" err="1">
                <a:solidFill>
                  <a:srgbClr val="FF0000"/>
                </a:solidFill>
              </a:rPr>
              <a:t>statefully</a:t>
            </a:r>
            <a:r>
              <a:rPr lang="en-US" sz="3600" dirty="0"/>
              <a:t>?</a:t>
            </a:r>
            <a:endParaRPr lang="en-US" sz="3200" dirty="0">
              <a:solidFill>
                <a:srgbClr val="0070C0"/>
              </a:solidFill>
            </a:endParaRPr>
          </a:p>
          <a:p>
            <a:pPr lvl="1"/>
            <a:endParaRPr lang="en-US" sz="3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823E80-AA7D-6444-AFBB-ED9197D2B6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1583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DBEFF0F-B306-5D47-AAFB-75C160A8D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764" y="3366153"/>
            <a:ext cx="4191000" cy="2565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– Network Firewalls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Firewalls monitor network protocols individually and </a:t>
            </a:r>
            <a:r>
              <a:rPr lang="en-US" dirty="0" err="1"/>
              <a:t>statefully</a:t>
            </a:r>
            <a:endParaRPr lang="en-US" dirty="0"/>
          </a:p>
          <a:p>
            <a:pPr lvl="1"/>
            <a:r>
              <a:rPr lang="en-US" dirty="0">
                <a:solidFill>
                  <a:srgbClr val="0070C0"/>
                </a:solidFill>
              </a:rPr>
              <a:t>Network ports </a:t>
            </a:r>
            <a:r>
              <a:rPr lang="en-US" dirty="0"/>
              <a:t>imply distinct </a:t>
            </a:r>
            <a:r>
              <a:rPr lang="en-US" dirty="0" err="1"/>
              <a:t>entrypoints</a:t>
            </a:r>
            <a:r>
              <a:rPr lang="en-US" dirty="0"/>
              <a:t> to each network and/or host</a:t>
            </a:r>
          </a:p>
          <a:p>
            <a:pPr lvl="1"/>
            <a:r>
              <a:rPr lang="en-US" dirty="0"/>
              <a:t>And </a:t>
            </a:r>
            <a:r>
              <a:rPr lang="en-US" dirty="0">
                <a:solidFill>
                  <a:srgbClr val="0070C0"/>
                </a:solidFill>
              </a:rPr>
              <a:t>prior communications </a:t>
            </a:r>
            <a:r>
              <a:rPr lang="en-US" dirty="0"/>
              <a:t>may limit authorized actions in future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908CA-4123-45BD-8C7A-E2206AFD5A52}" type="slidenum">
              <a:rPr lang="en-US" smtClean="0"/>
              <a:pPr/>
              <a:t>9</a:t>
            </a:fld>
            <a:endParaRPr lang="en-US"/>
          </a:p>
        </p:txBody>
      </p:sp>
      <p:cxnSp>
        <p:nvCxnSpPr>
          <p:cNvPr id="10" name="Straight Arrow Connector 9"/>
          <p:cNvCxnSpPr/>
          <p:nvPr/>
        </p:nvCxnSpPr>
        <p:spPr bwMode="auto">
          <a:xfrm rot="5400000">
            <a:off x="2828953" y="3722923"/>
            <a:ext cx="804230" cy="558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3934688" y="3162960"/>
            <a:ext cx="981359" cy="7413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6" dirty="0"/>
              <a:t>Adversary </a:t>
            </a:r>
          </a:p>
          <a:p>
            <a:r>
              <a:rPr lang="en-US" sz="1406" dirty="0"/>
              <a:t>Accessible</a:t>
            </a:r>
          </a:p>
          <a:p>
            <a:r>
              <a:rPr lang="en-US" sz="1406" dirty="0"/>
              <a:t>Machines</a:t>
            </a:r>
          </a:p>
        </p:txBody>
      </p:sp>
      <p:cxnSp>
        <p:nvCxnSpPr>
          <p:cNvPr id="20" name="Straight Arrow Connector 19"/>
          <p:cNvCxnSpPr/>
          <p:nvPr/>
        </p:nvCxnSpPr>
        <p:spPr bwMode="auto">
          <a:xfrm rot="5400000">
            <a:off x="895758" y="4127366"/>
            <a:ext cx="429183" cy="558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682004" y="3162960"/>
            <a:ext cx="1121791" cy="741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6" dirty="0"/>
              <a:t>Adversary </a:t>
            </a:r>
          </a:p>
          <a:p>
            <a:r>
              <a:rPr lang="en-US" sz="1406" dirty="0"/>
              <a:t>Inaccessible</a:t>
            </a:r>
          </a:p>
          <a:p>
            <a:r>
              <a:rPr lang="en-US" sz="1406" dirty="0"/>
              <a:t>Machines</a:t>
            </a:r>
          </a:p>
        </p:txBody>
      </p:sp>
      <p:cxnSp>
        <p:nvCxnSpPr>
          <p:cNvPr id="22" name="Straight Arrow Connector 21"/>
          <p:cNvCxnSpPr>
            <a:cxnSpLocks/>
          </p:cNvCxnSpPr>
          <p:nvPr/>
        </p:nvCxnSpPr>
        <p:spPr bwMode="auto">
          <a:xfrm>
            <a:off x="4314629" y="3913053"/>
            <a:ext cx="6171" cy="500528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2956363" y="2805323"/>
            <a:ext cx="888882" cy="525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6" dirty="0"/>
              <a:t>Network</a:t>
            </a:r>
          </a:p>
          <a:p>
            <a:r>
              <a:rPr lang="en-US" sz="1406" dirty="0"/>
              <a:t>Ports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950154" y="5543041"/>
            <a:ext cx="1071563" cy="525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6" dirty="0"/>
              <a:t>Destination IP</a:t>
            </a:r>
          </a:p>
        </p:txBody>
      </p:sp>
      <p:cxnSp>
        <p:nvCxnSpPr>
          <p:cNvPr id="30" name="Straight Arrow Connector 29"/>
          <p:cNvCxnSpPr/>
          <p:nvPr/>
        </p:nvCxnSpPr>
        <p:spPr bwMode="auto">
          <a:xfrm rot="5400000">
            <a:off x="4084658" y="5247803"/>
            <a:ext cx="696516" cy="1117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 rot="5400000">
            <a:off x="2448691" y="5456858"/>
            <a:ext cx="696515" cy="1117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2478005" y="5766964"/>
            <a:ext cx="888882" cy="525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6" dirty="0"/>
              <a:t>Source IP</a:t>
            </a:r>
          </a:p>
        </p:txBody>
      </p:sp>
    </p:spTree>
    <p:extLst>
      <p:ext uri="{BB962C8B-B14F-4D97-AF65-F5344CB8AC3E}">
        <p14:creationId xmlns:p14="http://schemas.microsoft.com/office/powerpoint/2010/main" val="23521069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onstantia-Franklin Gothic Book">
      <a:majorFont>
        <a:latin typeface="Constantia" panose="02030602050306030303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um19-siis-template" id="{B3F7DF9D-30B8-F84D-A203-981477FF6AD6}" vid="{2BC82DCE-5D75-6F49-95F5-B8D813A67E2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B1D8AACD92174884F28491074C97F3" ma:contentTypeVersion="2" ma:contentTypeDescription="Create a new document." ma:contentTypeScope="" ma:versionID="81f8b282477de5f3533003161e992c18">
  <xsd:schema xmlns:xsd="http://www.w3.org/2001/XMLSchema" xmlns:xs="http://www.w3.org/2001/XMLSchema" xmlns:p="http://schemas.microsoft.com/office/2006/metadata/properties" xmlns:ns2="c1c7f6df-ad20-4891-9297-b467eeb3f272" targetNamespace="http://schemas.microsoft.com/office/2006/metadata/properties" ma:root="true" ma:fieldsID="4fbc4965a1ab869161519e542e67eb66" ns2:_="">
    <xsd:import namespace="c1c7f6df-ad20-4891-9297-b467eeb3f27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c7f6df-ad20-4891-9297-b467eeb3f2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A03A1DD-189E-4B92-8836-4C3E5C6D336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334CC87-EED4-4EE4-8299-5DB9CEB775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1c7f6df-ad20-4891-9297-b467eeb3f27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3866175-8147-4E31-89CE-782972AFEE0B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22762</TotalTime>
  <Words>1348</Words>
  <Application>Microsoft Macintosh PowerPoint</Application>
  <PresentationFormat>Widescreen</PresentationFormat>
  <Paragraphs>385</Paragraphs>
  <Slides>25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Arial</vt:lpstr>
      <vt:lpstr>Calibri</vt:lpstr>
      <vt:lpstr>Courier New</vt:lpstr>
      <vt:lpstr>Franklin Gothic Book</vt:lpstr>
      <vt:lpstr>Freestyle Script</vt:lpstr>
      <vt:lpstr>Gill Sans</vt:lpstr>
      <vt:lpstr>Helvetica</vt:lpstr>
      <vt:lpstr>Helvetica Neue</vt:lpstr>
      <vt:lpstr>Lucida Grande</vt:lpstr>
      <vt:lpstr>Verdana</vt:lpstr>
      <vt:lpstr>Zapf Dingbats</vt:lpstr>
      <vt:lpstr>Office Theme</vt:lpstr>
      <vt:lpstr>ProcWall: Flexible Process Monitoring and Enforcement</vt:lpstr>
      <vt:lpstr>Evolution of Access Control</vt:lpstr>
      <vt:lpstr>Evolution of Access Control</vt:lpstr>
      <vt:lpstr>Evolution of Access Control</vt:lpstr>
      <vt:lpstr>A Webserver’s Story …</vt:lpstr>
      <vt:lpstr>Example Attack Scenario</vt:lpstr>
      <vt:lpstr>What Just Happened?</vt:lpstr>
      <vt:lpstr>What To Do?</vt:lpstr>
      <vt:lpstr>Motivation – Network Firewalls</vt:lpstr>
      <vt:lpstr>Motivation – Network Firewalls</vt:lpstr>
      <vt:lpstr>ProcWall Design Goals</vt:lpstr>
      <vt:lpstr>ProcWall PW Approach</vt:lpstr>
      <vt:lpstr>ProcWall PW Approach</vt:lpstr>
      <vt:lpstr>How Does ProcWall work?  </vt:lpstr>
      <vt:lpstr>Context-Sensitive Example</vt:lpstr>
      <vt:lpstr>What Problems Can ProcWall Address?</vt:lpstr>
      <vt:lpstr>ProcWall Stateful Policies</vt:lpstr>
      <vt:lpstr>ProcWall Stateful Policies</vt:lpstr>
      <vt:lpstr>Using ProcWall </vt:lpstr>
      <vt:lpstr>Using ProcWall </vt:lpstr>
      <vt:lpstr>Using ProcWall </vt:lpstr>
      <vt:lpstr>Using ProcWall </vt:lpstr>
      <vt:lpstr>ProcWall Effectiveness</vt:lpstr>
      <vt:lpstr>Summary</vt:lpstr>
      <vt:lpstr>Next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Aditya Basu</dc:creator>
  <cp:keywords/>
  <dc:description/>
  <cp:lastModifiedBy>Microsoft Office User</cp:lastModifiedBy>
  <cp:revision>174</cp:revision>
  <cp:lastPrinted>2017-08-14T21:01:59Z</cp:lastPrinted>
  <dcterms:created xsi:type="dcterms:W3CDTF">2020-07-15T22:29:57Z</dcterms:created>
  <dcterms:modified xsi:type="dcterms:W3CDTF">2020-08-03T18:11:04Z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0x01010072B1D8AACD92174884F28491074C97F3</vt:lpwstr>
  </property>
</Properties>
</file>